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7"/>
  </p:handoutMasterIdLst>
  <p:sldIdLst>
    <p:sldId id="1477" r:id="rId3"/>
    <p:sldId id="1426" r:id="rId4"/>
    <p:sldId id="1461" r:id="rId5"/>
    <p:sldId id="1421" r:id="rId6"/>
    <p:sldId id="1478" r:id="rId7"/>
    <p:sldId id="1467" r:id="rId8"/>
    <p:sldId id="1474" r:id="rId9"/>
    <p:sldId id="1475" r:id="rId10"/>
    <p:sldId id="1466" r:id="rId11"/>
    <p:sldId id="1470" r:id="rId13"/>
    <p:sldId id="1473" r:id="rId14"/>
    <p:sldId id="1471" r:id="rId15"/>
    <p:sldId id="147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90" y="114"/>
      </p:cViewPr>
      <p:guideLst>
        <p:guide orient="horz" pos="25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en-US" altLang="zh-TW"/>
              <a:t>bruta</a:t>
            </a:r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en-US" altLang="zh-TW"/>
              <a:t>batch learning</a:t>
            </a:r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Outline</a:t>
            </a:r>
            <a:endParaRPr lang="en-US" altLang="zh-TW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TW"/>
              <a:t>Train 1000 length genes from machine learning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Shap value result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Some problem</a:t>
            </a:r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1000</a:t>
            </a:r>
            <a:r>
              <a:rPr lang="en-US" altLang="zh-TW">
                <a:sym typeface="+mn-ea"/>
              </a:rPr>
              <a:t> gene len</a:t>
            </a:r>
            <a:r>
              <a:rPr lang="en-US" altLang="en-US">
                <a:sym typeface="+mn-ea"/>
              </a:rPr>
              <a:t> - MLP &amp; CNN Feature Important</a:t>
            </a:r>
            <a:br>
              <a:rPr lang="en-US" altLang="en-US">
                <a:sym typeface="+mn-ea"/>
              </a:rPr>
            </a:br>
            <a:r>
              <a:rPr lang="en-US" altLang="en-US" sz="2000">
                <a:solidFill>
                  <a:srgbClr val="FF0000"/>
                </a:solidFill>
                <a:sym typeface="+mn-ea"/>
              </a:rPr>
              <a:t>{Integer}</a:t>
            </a:r>
            <a:endParaRPr lang="en-US" altLang="zh-TW" sz="2000"/>
          </a:p>
        </p:txBody>
      </p:sp>
      <p:pic>
        <p:nvPicPr>
          <p:cNvPr id="5" name="圖片 4" descr="Integer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320"/>
            <a:ext cx="4060190" cy="5377815"/>
          </a:xfrm>
          <a:prstGeom prst="rect">
            <a:avLst/>
          </a:prstGeom>
        </p:spPr>
      </p:pic>
      <p:pic>
        <p:nvPicPr>
          <p:cNvPr id="7" name="圖片 6" descr="weights_binaryclass_Covid19[-NACGT].2022.06.01-Integer - cnn - Integer"/>
          <p:cNvPicPr>
            <a:picLocks noChangeAspect="true"/>
          </p:cNvPicPr>
          <p:nvPr/>
        </p:nvPicPr>
        <p:blipFill>
          <a:blip r:embed="rId2"/>
          <a:srcRect t="8635" b="8635"/>
          <a:stretch>
            <a:fillRect/>
          </a:stretch>
        </p:blipFill>
        <p:spPr>
          <a:xfrm>
            <a:off x="5172075" y="1418590"/>
            <a:ext cx="3255645" cy="53879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72075" y="3867150"/>
            <a:ext cx="3255645" cy="12446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3098800"/>
            <a:ext cx="4060190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2075" y="5108575"/>
            <a:ext cx="3255645" cy="12446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" y="2635250"/>
            <a:ext cx="4060190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051550" y="1417955"/>
            <a:ext cx="162560" cy="51498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1000</a:t>
            </a:r>
            <a:r>
              <a:rPr lang="en-US" altLang="zh-TW">
                <a:sym typeface="+mn-ea"/>
              </a:rPr>
              <a:t> gene len</a:t>
            </a:r>
            <a:r>
              <a:rPr lang="en-US" altLang="en-US">
                <a:sym typeface="+mn-ea"/>
              </a:rPr>
              <a:t> - MLP &amp; Machine Learning</a:t>
            </a:r>
            <a:br>
              <a:rPr lang="en-US" altLang="en-US">
                <a:sym typeface="+mn-ea"/>
              </a:rPr>
            </a:br>
            <a:r>
              <a:rPr lang="en-US" altLang="en-US" sz="2000">
                <a:solidFill>
                  <a:srgbClr val="FF0000"/>
                </a:solidFill>
                <a:sym typeface="+mn-ea"/>
              </a:rPr>
              <a:t>{onehot [voss]}</a:t>
            </a:r>
            <a:endParaRPr lang="zh-TW" altLang="en-US" sz="2000"/>
          </a:p>
        </p:txBody>
      </p:sp>
      <p:pic>
        <p:nvPicPr>
          <p:cNvPr id="5" name="內容版面配置區 4" descr="Vos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3934460" cy="5121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true"/>
          </p:cNvPicPr>
          <p:nvPr/>
        </p:nvPicPr>
        <p:blipFill>
          <a:blip r:embed="rId2"/>
          <a:srcRect l="3456" t="22869" r="52192" b="1498"/>
          <a:stretch>
            <a:fillRect/>
          </a:stretch>
        </p:blipFill>
        <p:spPr>
          <a:xfrm>
            <a:off x="6214110" y="1417955"/>
            <a:ext cx="5368290" cy="5149850"/>
          </a:xfrm>
          <a:prstGeom prst="rect">
            <a:avLst/>
          </a:prstGeom>
        </p:spPr>
      </p:pic>
      <p:sp>
        <p:nvSpPr>
          <p:cNvPr id="8" name="文字方塊 7"/>
          <p:cNvSpPr txBox="true"/>
          <p:nvPr/>
        </p:nvSpPr>
        <p:spPr>
          <a:xfrm>
            <a:off x="6061075" y="1684655"/>
            <a:ext cx="613410" cy="46945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21987-A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24928-G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25352-G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23896-C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13482-G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22792-T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26107-G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23593-G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17236-A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26107-C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22792-C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15952-A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23593-C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1048-T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21987-R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21846-T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21846-C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21987-G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700">
                <a:solidFill>
                  <a:schemeClr val="bg1"/>
                </a:solidFill>
              </a:rPr>
              <a:t>1048-G</a:t>
            </a:r>
            <a:endParaRPr lang="en-US" altLang="en-US" sz="70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7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8965" y="1665605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50915" y="3863975"/>
            <a:ext cx="553148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894205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0915" y="3171825"/>
            <a:ext cx="553148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965" y="3011805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50915" y="2003425"/>
            <a:ext cx="553148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" y="3462655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3917315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50915" y="2232025"/>
            <a:ext cx="553148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965" y="4368165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50915" y="2701925"/>
            <a:ext cx="553148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8965" y="4815840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600" y="5704840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51550" y="5276850"/>
            <a:ext cx="553148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51550" y="5505450"/>
            <a:ext cx="553148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Some problem - 1000 length genes</a:t>
            </a:r>
            <a:endParaRPr lang="en-US" altLang="zh-TW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786255"/>
            <a:ext cx="7191375" cy="819150"/>
          </a:xfrm>
          <a:prstGeom prst="rect">
            <a:avLst/>
          </a:prstGeom>
        </p:spPr>
      </p:pic>
      <p:sp>
        <p:nvSpPr>
          <p:cNvPr id="5" name="文字方塊 4"/>
          <p:cNvSpPr txBox="true"/>
          <p:nvPr/>
        </p:nvSpPr>
        <p:spPr>
          <a:xfrm>
            <a:off x="609600" y="1417955"/>
            <a:ext cx="3768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One hot - out of memory (RAM)</a:t>
            </a:r>
            <a:endParaRPr lang="en-US" altLang="zh-TW"/>
          </a:p>
        </p:txBody>
      </p:sp>
      <p:sp>
        <p:nvSpPr>
          <p:cNvPr id="7" name="文字方塊 6"/>
          <p:cNvSpPr txBox="true"/>
          <p:nvPr/>
        </p:nvSpPr>
        <p:spPr>
          <a:xfrm>
            <a:off x="609600" y="2730500"/>
            <a:ext cx="3729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One hot - out of memory (</a:t>
            </a:r>
            <a:r>
              <a:rPr lang="en-US" altLang="en-US"/>
              <a:t>CPU</a:t>
            </a:r>
            <a:r>
              <a:rPr lang="en-US" altLang="zh-TW"/>
              <a:t>)</a:t>
            </a:r>
            <a:endParaRPr lang="en-US" altLang="zh-TW"/>
          </a:p>
        </p:txBody>
      </p:sp>
      <p:pic>
        <p:nvPicPr>
          <p:cNvPr id="8" name="圖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98800"/>
            <a:ext cx="9039225" cy="1724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5652770"/>
            <a:ext cx="3781425" cy="8096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true"/>
          </p:cNvPicPr>
          <p:nvPr/>
        </p:nvPicPr>
        <p:blipFill>
          <a:blip r:embed="rId4"/>
          <a:srcRect b="7692"/>
          <a:stretch>
            <a:fillRect/>
          </a:stretch>
        </p:blipFill>
        <p:spPr>
          <a:xfrm>
            <a:off x="5876925" y="5652770"/>
            <a:ext cx="3771900" cy="80010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743450" y="5814695"/>
            <a:ext cx="771525" cy="48577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2" name="文字方塊 11"/>
          <p:cNvSpPr txBox="true"/>
          <p:nvPr/>
        </p:nvSpPr>
        <p:spPr>
          <a:xfrm>
            <a:off x="616585" y="5222875"/>
            <a:ext cx="1113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Solution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Some problem - 1000 length genes</a:t>
            </a:r>
            <a:endParaRPr lang="zh-TW" altLang="en-US"/>
          </a:p>
        </p:txBody>
      </p:sp>
      <p:pic>
        <p:nvPicPr>
          <p:cNvPr id="4" name="圖片 3" descr="weights_binaryclass_Covid19[-NACGT].final-Voss - cnn - Voss-gradcam"/>
          <p:cNvPicPr>
            <a:picLocks noChangeAspect="true"/>
          </p:cNvPicPr>
          <p:nvPr/>
        </p:nvPicPr>
        <p:blipFill>
          <a:blip r:embed="rId1"/>
          <a:srcRect t="8579" b="8861"/>
          <a:stretch>
            <a:fillRect/>
          </a:stretch>
        </p:blipFill>
        <p:spPr>
          <a:xfrm>
            <a:off x="609600" y="2099310"/>
            <a:ext cx="2831465" cy="4676775"/>
          </a:xfrm>
          <a:prstGeom prst="rect">
            <a:avLst/>
          </a:prstGeom>
        </p:spPr>
      </p:pic>
      <p:sp>
        <p:nvSpPr>
          <p:cNvPr id="7" name="文字方塊 6"/>
          <p:cNvSpPr txBox="true"/>
          <p:nvPr/>
        </p:nvSpPr>
        <p:spPr>
          <a:xfrm>
            <a:off x="609600" y="1600200"/>
            <a:ext cx="3390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One hot - </a:t>
            </a:r>
            <a:r>
              <a:rPr lang="en-US" altLang="en-US"/>
              <a:t>Feature Important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609600" y="1417955"/>
            <a:ext cx="4429125" cy="38754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DeepInsight - TSNE matrix</a:t>
            </a:r>
            <a:endParaRPr lang="en-US" altLang="zh-TW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49375"/>
            <a:ext cx="4429125" cy="3943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60" y="1417955"/>
            <a:ext cx="6250940" cy="1506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Gene Filter 1000 - DeepInSight 100 pixel</a:t>
            </a:r>
            <a:endParaRPr lang="en-US" altLang="en-US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972800" cy="2851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Gene index convert</a:t>
            </a:r>
            <a:endParaRPr lang="en-US" altLang="zh-TW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3507105" cy="50463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9600" y="3289935"/>
            <a:ext cx="3506470" cy="2762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4493260"/>
            <a:ext cx="3506470" cy="3746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235" y="4867910"/>
            <a:ext cx="3506470" cy="3238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1664335"/>
            <a:ext cx="3506470" cy="6000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文字方塊 9"/>
          <p:cNvSpPr txBox="true"/>
          <p:nvPr/>
        </p:nvSpPr>
        <p:spPr>
          <a:xfrm>
            <a:off x="4116705" y="1780540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>
                <a:solidFill>
                  <a:srgbClr val="FF0000"/>
                </a:solidFill>
              </a:rPr>
              <a:t>voss</a:t>
            </a: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true"/>
          <p:nvPr/>
        </p:nvSpPr>
        <p:spPr>
          <a:xfrm>
            <a:off x="4116705" y="3243580"/>
            <a:ext cx="1004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Integer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true"/>
          <p:nvPr/>
        </p:nvSpPr>
        <p:spPr>
          <a:xfrm>
            <a:off x="4116705" y="4499610"/>
            <a:ext cx="599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EIIP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true"/>
          <p:nvPr/>
        </p:nvSpPr>
        <p:spPr>
          <a:xfrm>
            <a:off x="4116705" y="4845685"/>
            <a:ext cx="975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>
                <a:solidFill>
                  <a:srgbClr val="FF0000"/>
                </a:solidFill>
              </a:rPr>
              <a:t>Atomic</a:t>
            </a:r>
            <a:endParaRPr lang="en-US" altLang="zh-TW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1417955"/>
            <a:ext cx="6811010" cy="152654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121275" y="1548765"/>
            <a:ext cx="3506470" cy="3619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1275" y="2582545"/>
            <a:ext cx="6811645" cy="3619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AUROC Result - MLP &amp; CNN(ResNet18)</a:t>
            </a:r>
            <a:br>
              <a:rPr lang="en-US" altLang="zh-TW">
                <a:sym typeface="+mn-ea"/>
              </a:rPr>
            </a:br>
            <a:r>
              <a:rPr lang="en-US" altLang="en-US" sz="2000">
                <a:solidFill>
                  <a:srgbClr val="FF0000"/>
                </a:solidFill>
                <a:sym typeface="+mn-ea"/>
              </a:rPr>
              <a:t>{Integer}</a:t>
            </a:r>
            <a:endParaRPr lang="zh-TW" altLang="en-US" sz="2000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10" name="圖片 9" descr="weights_binaryclass_Covid19[-NACGT].final-Integer - cnn-AUROC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600200"/>
            <a:ext cx="5486400" cy="3657600"/>
          </a:xfrm>
          <a:prstGeom prst="rect">
            <a:avLst/>
          </a:prstGeom>
        </p:spPr>
      </p:pic>
      <p:pic>
        <p:nvPicPr>
          <p:cNvPr id="11" name="圖片 10" descr="weights_binaryclass_Covid19[-NACGT].final-Integer - mlp-AUROC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1000 gene len</a:t>
            </a:r>
            <a:r>
              <a:rPr lang="en-US" altLang="en-US">
                <a:sym typeface="+mn-ea"/>
              </a:rPr>
              <a:t> -</a:t>
            </a:r>
            <a:r>
              <a:rPr lang="en-US" altLang="zh-TW"/>
              <a:t>TSNE GradCam [ths&gt;0.75]</a:t>
            </a:r>
            <a:br>
              <a:rPr lang="en-US" altLang="zh-TW"/>
            </a:br>
            <a:r>
              <a:rPr lang="en-US" altLang="en-US" sz="2000">
                <a:solidFill>
                  <a:srgbClr val="FF0000"/>
                </a:solidFill>
                <a:sym typeface="+mn-ea"/>
              </a:rPr>
              <a:t>{Integer}</a:t>
            </a:r>
            <a:endParaRPr lang="en-US" altLang="zh-TW" sz="2000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7537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AUROC Result - MLP &amp; CNN(ResNet18)</a:t>
            </a:r>
            <a:br>
              <a:rPr lang="en-US" altLang="zh-TW"/>
            </a:br>
            <a:r>
              <a:rPr lang="en-US" altLang="en-US" sz="2000">
                <a:solidFill>
                  <a:srgbClr val="FF0000"/>
                </a:solidFill>
                <a:sym typeface="+mn-ea"/>
              </a:rPr>
              <a:t>{onehot [voss]}</a:t>
            </a:r>
            <a:endParaRPr lang="en-US" altLang="zh-TW" sz="2000"/>
          </a:p>
        </p:txBody>
      </p:sp>
      <p:pic>
        <p:nvPicPr>
          <p:cNvPr id="8" name="圖片 7" descr="weights_binaryclass_Covid19[-NACGT].final-Voss - mlp-AUROC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5486400" cy="3657600"/>
          </a:xfrm>
          <a:prstGeom prst="rect">
            <a:avLst/>
          </a:prstGeom>
        </p:spPr>
      </p:pic>
      <p:pic>
        <p:nvPicPr>
          <p:cNvPr id="9" name="圖片 8" descr="weights_binaryclass_Covid19[-NACGT].final-Voss - cnn-AUROC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795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1000</a:t>
            </a:r>
            <a:r>
              <a:rPr lang="en-US" altLang="zh-TW">
                <a:sym typeface="+mn-ea"/>
              </a:rPr>
              <a:t> gene len</a:t>
            </a:r>
            <a:r>
              <a:rPr lang="en-US" altLang="en-US">
                <a:sym typeface="+mn-ea"/>
              </a:rPr>
              <a:t> -</a:t>
            </a:r>
            <a:r>
              <a:rPr lang="en-US" altLang="zh-TW">
                <a:sym typeface="+mn-ea"/>
              </a:rPr>
              <a:t>TSNE GradCam [ths&gt;0.75]</a:t>
            </a:r>
            <a:br>
              <a:rPr lang="en-US" altLang="zh-TW">
                <a:sym typeface="+mn-ea"/>
              </a:rPr>
            </a:br>
            <a:r>
              <a:rPr lang="en-US" altLang="en-US" sz="2000">
                <a:solidFill>
                  <a:srgbClr val="FF0000"/>
                </a:solidFill>
                <a:sym typeface="+mn-ea"/>
              </a:rPr>
              <a:t>{onehot [voss]}</a:t>
            </a:r>
            <a:endParaRPr lang="en-US" alt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775385" cy="357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888990" y="1408430"/>
            <a:ext cx="162560" cy="523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1000</a:t>
            </a:r>
            <a:r>
              <a:rPr lang="en-US" altLang="zh-TW">
                <a:sym typeface="+mn-ea"/>
              </a:rPr>
              <a:t> gene len</a:t>
            </a:r>
            <a:r>
              <a:rPr lang="en-US" altLang="en-US">
                <a:sym typeface="+mn-ea"/>
              </a:rPr>
              <a:t> - MLP &amp; Machine Learning</a:t>
            </a:r>
            <a:br>
              <a:rPr lang="en-US" altLang="en-US">
                <a:sym typeface="+mn-ea"/>
              </a:rPr>
            </a:br>
            <a:r>
              <a:rPr lang="en-US" altLang="en-US" sz="2000">
                <a:solidFill>
                  <a:srgbClr val="FF0000"/>
                </a:solidFill>
                <a:sym typeface="+mn-ea"/>
              </a:rPr>
              <a:t>{Integer}</a:t>
            </a:r>
            <a:endParaRPr lang="en-US" altLang="zh-TW" sz="2000"/>
          </a:p>
        </p:txBody>
      </p:sp>
      <p:pic>
        <p:nvPicPr>
          <p:cNvPr id="4" name="圖片 3" descr="Integer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3934800" cy="52109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417955"/>
            <a:ext cx="5530850" cy="5233670"/>
          </a:xfrm>
          <a:prstGeom prst="rect">
            <a:avLst/>
          </a:prstGeom>
        </p:spPr>
      </p:pic>
      <p:sp>
        <p:nvSpPr>
          <p:cNvPr id="8" name="文字方塊 7"/>
          <p:cNvSpPr txBox="true"/>
          <p:nvPr/>
        </p:nvSpPr>
        <p:spPr>
          <a:xfrm>
            <a:off x="5974715" y="1758950"/>
            <a:ext cx="509270" cy="4545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21987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26107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21846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22792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23593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1048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13482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24928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25352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15952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17236</a:t>
            </a: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700">
              <a:solidFill>
                <a:schemeClr val="bg1"/>
              </a:solidFill>
            </a:endParaRPr>
          </a:p>
          <a:p>
            <a:pPr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700">
                <a:solidFill>
                  <a:schemeClr val="bg1"/>
                </a:solidFill>
              </a:rPr>
              <a:t>23896</a:t>
            </a:r>
            <a:endParaRPr lang="en-US" altLang="zh-TW" sz="7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2816860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8355" y="1829435"/>
            <a:ext cx="5694680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8990" y="2185035"/>
            <a:ext cx="5694680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7720" y="2569210"/>
            <a:ext cx="5694680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88990" y="2934335"/>
            <a:ext cx="5694680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87720" y="3314700"/>
            <a:ext cx="5694680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7720" y="3689350"/>
            <a:ext cx="5694680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600" y="3045460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600" y="1896110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" y="1667510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600" y="4871085"/>
            <a:ext cx="3935095" cy="228600"/>
          </a:xfrm>
          <a:prstGeom prst="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3" name="圖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765" y="1667510"/>
            <a:ext cx="3866707" cy="496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WPS Presentation</Application>
  <PresentationFormat>寬螢幕</PresentationFormat>
  <Paragraphs>93</Paragraphs>
  <Slides>13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Art_mountaineering</vt:lpstr>
      <vt:lpstr>Outline</vt:lpstr>
      <vt:lpstr>DeepInsight - TSNE matrix</vt:lpstr>
      <vt:lpstr>Gene Filter 1000 - DeepInSight 100 pixel</vt:lpstr>
      <vt:lpstr>Gene index convert</vt:lpstr>
      <vt:lpstr>AUROC Result - MLP &amp; CNN(ResNet18) {Integer}</vt:lpstr>
      <vt:lpstr>1000 gene len -TSNE GradCam [ths&gt;0.75] {Integer}</vt:lpstr>
      <vt:lpstr>AUROC Result - MLP &amp; CNN(ResNet18) {onehot [voss]}</vt:lpstr>
      <vt:lpstr>1000 gene len -TSNE GradCam [ths&gt;0.75] {onehot [voss]}</vt:lpstr>
      <vt:lpstr>1000 gene len - MLP &amp; Machine Learning {Integer}</vt:lpstr>
      <vt:lpstr>1000 gene len - MLP &amp; CNN Feature Important {Integer}</vt:lpstr>
      <vt:lpstr>1000 gene len - MLP &amp; Machine Learning {onehot [voss]}</vt:lpstr>
      <vt:lpstr>Some problem - 1000 length genes</vt:lpstr>
      <vt:lpstr>Some problem - 1000 length genes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2382</cp:revision>
  <dcterms:created xsi:type="dcterms:W3CDTF">2022-06-20T02:14:15Z</dcterms:created>
  <dcterms:modified xsi:type="dcterms:W3CDTF">2022-06-20T02:14:15Z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