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972" r:id="rId3"/>
    <p:sldId id="974" r:id="rId4"/>
    <p:sldId id="975" r:id="rId6"/>
    <p:sldId id="973" r:id="rId7"/>
    <p:sldId id="969" r:id="rId8"/>
    <p:sldId id="971" r:id="rId9"/>
    <p:sldId id="97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de4a4273-6c45-442d-856e-aa54036ed8bd}">
          <p14:sldIdLst>
            <p14:sldId id="969"/>
            <p14:sldId id="971"/>
            <p14:sldId id="970"/>
            <p14:sldId id="972"/>
            <p14:sldId id="974"/>
            <p14:sldId id="973"/>
            <p14:sldId id="9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78"/>
      </p:cViewPr>
      <p:guideLst>
        <p:guide orient="horz" pos="23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針對基因序列的組合去做預測</a:t>
            </a:r>
            <a:r>
              <a:rPr lang="en-US" altLang="zh-TW"/>
              <a:t> </a:t>
            </a:r>
            <a:r>
              <a:rPr lang="zh-TW" altLang="en-US"/>
              <a:t>例如未來哪幾個組合會出現</a:t>
            </a:r>
            <a:r>
              <a:rPr lang="en-US" altLang="zh-TW"/>
              <a:t> </a:t>
            </a:r>
            <a:r>
              <a:rPr lang="zh-TW" altLang="en-US"/>
              <a:t>哪幾個可能不會在出現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keyword: genomic, covid-19, LSTM, SARS-CoV-2, sequence, predict</a:t>
            </a:r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en-US" altLang="zh-TW"/>
              <a:t>384,384</a:t>
            </a:r>
            <a:r>
              <a:rPr lang="en-US" altLang="en-US"/>
              <a:t> </a:t>
            </a:r>
            <a:r>
              <a:rPr lang="zh-TW" altLang="en-US"/>
              <a:t>會導致當前的記憶不足</a:t>
            </a:r>
            <a:endParaRPr lang="zh-TW" altLang="en-US"/>
          </a:p>
          <a:p>
            <a:r>
              <a:rPr lang="zh-TW" altLang="en-US"/>
              <a:t>影像轉換階段會失真</a:t>
            </a:r>
            <a:r>
              <a:rPr lang="en-US" altLang="zh-TW"/>
              <a:t> -</a:t>
            </a:r>
            <a:r>
              <a:rPr lang="en-US" altLang="en-US"/>
              <a:t>&gt; </a:t>
            </a:r>
            <a:r>
              <a:rPr lang="zh-TW" altLang="en-US"/>
              <a:t>在</a:t>
            </a:r>
            <a:r>
              <a:rPr lang="en-US" altLang="zh-TW"/>
              <a:t>dataloader</a:t>
            </a:r>
            <a:r>
              <a:rPr lang="zh-TW" altLang="en-US"/>
              <a:t>裡直接轉換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www.sciencedirect.com/science/article/pii/S2352914821002677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www.sciencedirect.com/science/article/pii/S0960077920304161?casa_token=mD6awYQC0nEAAAAA:YGhiva0TzJArpVJo1TuNAw9aFcjAFkhOuFEqzVW0pTDRMTst34k39ToTM3HfSkKWlSbSBnuATTM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pythonLoader/Analyzing-hCov-Genome-Sequence" TargetMode="External"/><Relationship Id="rId2" Type="http://schemas.openxmlformats.org/officeDocument/2006/relationships/hyperlink" Target="https://www.biorxiv.org/content/10.1101/2020.06.03.131987v2.full" TargetMode="External"/><Relationship Id="rId1" Type="http://schemas.openxmlformats.org/officeDocument/2006/relationships/hyperlink" Target="https://link.springer.com/article/10.1007/s10489-021-02572-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List</a:t>
            </a:r>
            <a:endParaRPr lang="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zh-TW"/>
              <a:t>SARS‐CoV‐2 genome sequences predict</a:t>
            </a:r>
            <a:endParaRPr lang="" altLang="zh-TW"/>
          </a:p>
          <a:p>
            <a:endParaRPr lang="" altLang="zh-TW"/>
          </a:p>
          <a:p>
            <a:r>
              <a:rPr lang="" altLang="zh-TW"/>
              <a:t>CNN-LSTM for MRI image</a:t>
            </a:r>
            <a:endParaRPr lang="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TW" altLang="en-US" sz="2000"/>
              <a:t>Genome-wide identification and prediction of SARS-CoV-2 mutations show an abundance of variants: Integrated study of bioinformatics and deep neural learning</a:t>
            </a:r>
            <a:r>
              <a:rPr lang="en-US" altLang="zh-TW" sz="2000"/>
              <a:t> </a:t>
            </a:r>
            <a:r>
              <a:rPr lang="en-US" altLang="zh-TW" sz="2000">
                <a:latin typeface="东文宋体" charset="0"/>
                <a:ea typeface="东文宋体" charset="0"/>
                <a:hlinkClick r:id="rId1" action="ppaction://hlinkfile"/>
              </a:rPr>
              <a:t>◎</a:t>
            </a:r>
            <a:endParaRPr lang="en-US" altLang="zh-TW" sz="2000">
              <a:latin typeface="东文宋体" charset="0"/>
              <a:ea typeface="东文宋体" charset="0"/>
            </a:endParaRPr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5572125" cy="3286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690" y="1417955"/>
            <a:ext cx="5045710" cy="4915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TW" altLang="en-US" sz="2000"/>
              <a:t>Time series prediction of COVID-19 by mutation rate analysis using recurrent neural network-based LSTM model</a:t>
            </a:r>
            <a:r>
              <a:rPr lang="en-US" altLang="zh-TW" sz="2000"/>
              <a:t> </a:t>
            </a:r>
            <a:r>
              <a:rPr lang="en-US" altLang="zh-TW" sz="2000">
                <a:latin typeface="东文宋体" charset="0"/>
                <a:ea typeface="东文宋体" charset="0"/>
                <a:sym typeface="+mn-ea"/>
                <a:hlinkClick r:id="rId1" action="ppaction://hlinkfile"/>
              </a:rPr>
              <a:t>◎</a:t>
            </a:r>
            <a:endParaRPr lang="zh-TW" altLang="en-US" sz="2000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2878455" cy="45262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260" y="1417955"/>
            <a:ext cx="2631440" cy="5177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Predict mutation</a:t>
            </a:r>
            <a:endParaRPr lang="en-US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solidFill>
                  <a:schemeClr val="tx1"/>
                </a:solidFill>
                <a:latin typeface="东文宋体" charset="0"/>
                <a:ea typeface="东文宋体" charset="0"/>
              </a:rPr>
              <a:t>Explainable deep neural networks for novel viral genome prediction </a:t>
            </a:r>
            <a:r>
              <a:rPr lang="en-US" altLang="zh-TW" sz="2000">
                <a:solidFill>
                  <a:schemeClr val="tx1"/>
                </a:solidFill>
                <a:latin typeface="东文宋体" charset="0"/>
                <a:ea typeface="东文宋体" charset="0"/>
                <a:sym typeface="+mn-ea"/>
                <a:hlinkClick r:id="rId1" action="ppaction://hlinkfile"/>
              </a:rPr>
              <a:t>◎</a:t>
            </a:r>
            <a:endParaRPr lang="en-US" altLang="en-US" sz="2000">
              <a:solidFill>
                <a:schemeClr val="tx1"/>
              </a:solidFill>
              <a:latin typeface="东文宋体" charset="0"/>
              <a:ea typeface="东文宋体" charset="0"/>
            </a:endParaRPr>
          </a:p>
          <a:p>
            <a:pPr lvl="1"/>
            <a:r>
              <a:rPr lang="en-US" altLang="en-US" sz="1750">
                <a:solidFill>
                  <a:schemeClr val="tx1"/>
                </a:solidFill>
                <a:latin typeface="东文宋体" charset="0"/>
                <a:ea typeface="东文宋体" charset="0"/>
              </a:rPr>
              <a:t>CNN+LSTM</a:t>
            </a:r>
            <a:endParaRPr lang="en-US" altLang="en-US" sz="1750">
              <a:solidFill>
                <a:schemeClr val="tx1"/>
              </a:solidFill>
              <a:latin typeface="东文宋体" charset="0"/>
              <a:ea typeface="东文宋体" charset="0"/>
            </a:endParaRPr>
          </a:p>
          <a:p>
            <a:pPr lvl="1"/>
            <a:endParaRPr lang="en-US" altLang="en-US" sz="1750">
              <a:solidFill>
                <a:schemeClr val="tx1"/>
              </a:solidFill>
              <a:latin typeface="东文宋体" charset="0"/>
              <a:ea typeface="东文宋体" charset="0"/>
            </a:endParaRPr>
          </a:p>
          <a:p>
            <a:pPr lvl="0"/>
            <a:r>
              <a:rPr lang="en-US" altLang="en-US" sz="2000">
                <a:solidFill>
                  <a:schemeClr val="tx1"/>
                </a:solidFill>
                <a:latin typeface="东文宋体" charset="0"/>
                <a:ea typeface="东文宋体" charset="0"/>
              </a:rPr>
              <a:t>Analyzing hCov Genome Sequences: Predicting Virulence and Mutation</a:t>
            </a:r>
            <a:r>
              <a:rPr lang="en-US" altLang="en-US" sz="2000">
                <a:solidFill>
                  <a:schemeClr val="tx1"/>
                </a:solidFill>
                <a:latin typeface="东文宋体" charset="0"/>
                <a:ea typeface="东文宋体" charset="0"/>
                <a:sym typeface="+mn-ea"/>
              </a:rPr>
              <a:t> </a:t>
            </a:r>
            <a:r>
              <a:rPr lang="en-US" altLang="zh-TW" sz="2000">
                <a:solidFill>
                  <a:schemeClr val="tx1"/>
                </a:solidFill>
                <a:latin typeface="东文宋体" charset="0"/>
                <a:ea typeface="东文宋体" charset="0"/>
                <a:sym typeface="+mn-ea"/>
                <a:hlinkClick r:id="rId2" action="ppaction://hlinkfile"/>
              </a:rPr>
              <a:t>◎</a:t>
            </a:r>
            <a:endParaRPr lang="en-US" altLang="zh-TW" sz="2000">
              <a:solidFill>
                <a:schemeClr val="tx1"/>
              </a:solidFill>
              <a:latin typeface="东文宋体" charset="0"/>
              <a:ea typeface="东文宋体" charset="0"/>
              <a:sym typeface="+mn-ea"/>
              <a:hlinkClick r:id="rId2" action="ppaction://hlinkfile"/>
            </a:endParaRPr>
          </a:p>
          <a:p>
            <a:pPr lvl="1"/>
            <a:r>
              <a:rPr lang="en-US" altLang="en-US" sz="1500">
                <a:solidFill>
                  <a:schemeClr val="tx1"/>
                </a:solidFill>
                <a:latin typeface="东文宋体" charset="0"/>
                <a:ea typeface="东文宋体" charset="0"/>
                <a:hlinkClick r:id="rId3" action="ppaction://hlinkfile"/>
              </a:rPr>
              <a:t>https://github.com/pythonLoader/Analyzing-hCov-Genome-Sequence</a:t>
            </a:r>
            <a:endParaRPr lang="en-US" altLang="en-US" sz="1750">
              <a:solidFill>
                <a:schemeClr val="tx1"/>
              </a:solidFill>
              <a:latin typeface="东文宋体" charset="0"/>
              <a:ea typeface="东文宋体" charset="0"/>
            </a:endParaRPr>
          </a:p>
          <a:p>
            <a:pPr lvl="1"/>
            <a:r>
              <a:rPr lang="en-US" altLang="en-US" sz="1750">
                <a:solidFill>
                  <a:schemeClr val="tx1"/>
                </a:solidFill>
                <a:latin typeface="东文宋体" charset="0"/>
                <a:ea typeface="东文宋体" charset="0"/>
              </a:rPr>
              <a:t>ML+DL</a:t>
            </a:r>
            <a:endParaRPr lang="en-US" altLang="en-US" sz="1750">
              <a:solidFill>
                <a:schemeClr val="bg1"/>
              </a:solidFill>
              <a:latin typeface="东文宋体" charset="0"/>
              <a:ea typeface="东文宋体" charset="0"/>
            </a:endParaRPr>
          </a:p>
          <a:p>
            <a:pPr lvl="1"/>
            <a:endParaRPr lang="en-US" altLang="en-US" sz="1750">
              <a:solidFill>
                <a:srgbClr val="FF0000"/>
              </a:solidFill>
              <a:latin typeface="东文宋体" charset="0"/>
              <a:ea typeface="东文宋体" charset="0"/>
            </a:endParaRPr>
          </a:p>
          <a:p>
            <a:pPr lvl="0"/>
            <a:endParaRPr lang="en-US" altLang="en-US" sz="2000">
              <a:latin typeface="东文宋体" charset="0"/>
              <a:ea typeface="东文宋体" charset="0"/>
            </a:endParaRPr>
          </a:p>
          <a:p>
            <a:endParaRPr lang="en-US" altLang="en-US" sz="2000">
              <a:latin typeface="东文宋体" charset="0"/>
              <a:ea typeface="东文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CNN-LSTM</a:t>
            </a:r>
            <a:endParaRPr lang="" altLang="en-US"/>
          </a:p>
        </p:txBody>
      </p:sp>
      <p:pic>
        <p:nvPicPr>
          <p:cNvPr id="5" name="內容版面配置區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" y="1417955"/>
            <a:ext cx="7248525" cy="2895600"/>
          </a:xfrm>
          <a:prstGeom prst="rect">
            <a:avLst/>
          </a:prstGeom>
        </p:spPr>
      </p:pic>
      <p:pic>
        <p:nvPicPr>
          <p:cNvPr id="6" name="圖片 5" descr="CNN_LSTM_MRI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0" y="1417955"/>
            <a:ext cx="4824730" cy="4824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LSTM-CNN</a:t>
            </a:r>
            <a:endParaRPr lang="en-US" altLang="zh-TW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8735" y="1417955"/>
            <a:ext cx="5193665" cy="52584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955"/>
            <a:ext cx="4822190" cy="4666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9215" y="2861945"/>
            <a:ext cx="11969750" cy="3888740"/>
          </a:xfrm>
          <a:prstGeom prst="rect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MRI to video slice</a:t>
            </a:r>
            <a:endParaRPr lang="en-US" altLang="zh-TW"/>
          </a:p>
        </p:txBody>
      </p:sp>
      <p:pic>
        <p:nvPicPr>
          <p:cNvPr id="4" name="內容版面配置區 3" descr="outpu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40790"/>
            <a:ext cx="10972800" cy="12236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2464435"/>
            <a:ext cx="3362325" cy="361950"/>
          </a:xfrm>
          <a:prstGeom prst="rect">
            <a:avLst/>
          </a:prstGeom>
        </p:spPr>
      </p:pic>
      <p:pic>
        <p:nvPicPr>
          <p:cNvPr id="6" name="圖片 5" descr="CNN_LSTM_MRI_RandomAffine_03(acc,224)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505" y="2861945"/>
            <a:ext cx="3045755" cy="2160000"/>
          </a:xfrm>
          <a:prstGeom prst="rect">
            <a:avLst/>
          </a:prstGeom>
        </p:spPr>
      </p:pic>
      <p:pic>
        <p:nvPicPr>
          <p:cNvPr id="7" name="圖片 6" descr="CNN_LSTM_MRI_RandomAffine_03(Loss,224)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20" y="2861945"/>
            <a:ext cx="3045755" cy="2160000"/>
          </a:xfrm>
          <a:prstGeom prst="rect">
            <a:avLst/>
          </a:prstGeom>
        </p:spPr>
      </p:pic>
      <p:pic>
        <p:nvPicPr>
          <p:cNvPr id="8" name="圖片 7" descr="CNN_LSTM_MRI_Class Weight_02(acc)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320" y="2861945"/>
            <a:ext cx="2999137" cy="2160000"/>
          </a:xfrm>
          <a:prstGeom prst="rect">
            <a:avLst/>
          </a:prstGeom>
        </p:spPr>
      </p:pic>
      <p:pic>
        <p:nvPicPr>
          <p:cNvPr id="9" name="圖片 8" descr="CNN_LSTM_MRI_Class Weight_02(Loss)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5" y="2861945"/>
            <a:ext cx="2999137" cy="21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9215" y="5022215"/>
            <a:ext cx="5874385" cy="1728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Presentation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新細明體</vt:lpstr>
      <vt:lpstr>Wingdings</vt:lpstr>
      <vt:lpstr>DejaVu Sans</vt:lpstr>
      <vt:lpstr>SimSun</vt:lpstr>
      <vt:lpstr>Droid Sans Fallback</vt:lpstr>
      <vt:lpstr>微软雅黑</vt:lpstr>
      <vt:lpstr>SimSun</vt:lpstr>
      <vt:lpstr>Arial Unicode MS</vt:lpstr>
      <vt:lpstr>AR PL UKai CN</vt:lpstr>
      <vt:lpstr>OpenSymbol</vt:lpstr>
      <vt:lpstr>东文宋体</vt:lpstr>
      <vt:lpstr>Art_mountaineering</vt:lpstr>
      <vt:lpstr>PowerPoint 演示文稿</vt:lpstr>
      <vt:lpstr>Genome-wide identification and prediction of SARS-CoV-2 mutations show an abundance of variants: Integrated study of bioinformatics and deep neural learning ◎</vt:lpstr>
      <vt:lpstr>Time series prediction of COVID-19 by mutation rate analysis using recurrent neural network-based LSTM model ◎</vt:lpstr>
      <vt:lpstr>Predict mutation</vt:lpstr>
      <vt:lpstr>Fusion Model - Classification</vt:lpstr>
      <vt:lpstr>LSTM-CNN</vt:lpstr>
      <vt:lpstr>MRI to video slice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1667</cp:revision>
  <dcterms:created xsi:type="dcterms:W3CDTF">2022-03-07T00:49:18Z</dcterms:created>
  <dcterms:modified xsi:type="dcterms:W3CDTF">2022-03-07T00:49:18Z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