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5"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8108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23358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15969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3648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15114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3437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399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9712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44570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3326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3/25/2024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20033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3/25/2024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282089205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6014" y="2057400"/>
            <a:ext cx="3650786"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Test tube with blood">
            <a:extLst>
              <a:ext uri="{FF2B5EF4-FFF2-40B4-BE49-F238E27FC236}">
                <a16:creationId xmlns:a16="http://schemas.microsoft.com/office/drawing/2014/main" id="{984E1771-21C9-A2DD-57ED-5152D1B6E744}"/>
              </a:ext>
            </a:extLst>
          </p:cNvPr>
          <p:cNvPicPr>
            <a:picLocks noChangeAspect="1"/>
          </p:cNvPicPr>
          <p:nvPr/>
        </p:nvPicPr>
        <p:blipFill rotWithShape="1">
          <a:blip r:embed="rId2"/>
          <a:srcRect l="28800" r="-2" b="-2"/>
          <a:stretch/>
        </p:blipFill>
        <p:spPr>
          <a:xfrm>
            <a:off x="4876800" y="-2"/>
            <a:ext cx="7315200" cy="6858001"/>
          </a:xfrm>
          <a:prstGeom prst="rect">
            <a:avLst/>
          </a:prstGeom>
        </p:spPr>
      </p:pic>
      <p:sp>
        <p:nvSpPr>
          <p:cNvPr id="20" name="Rectangle 19">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0" y="2057400"/>
            <a:ext cx="32385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A6024-733F-F373-0394-CCAA501461C1}"/>
              </a:ext>
            </a:extLst>
          </p:cNvPr>
          <p:cNvSpPr>
            <a:spLocks noGrp="1"/>
          </p:cNvSpPr>
          <p:nvPr>
            <p:ph type="ctrTitle"/>
          </p:nvPr>
        </p:nvSpPr>
        <p:spPr>
          <a:xfrm>
            <a:off x="1638104" y="2502489"/>
            <a:ext cx="3020049" cy="1853023"/>
          </a:xfrm>
        </p:spPr>
        <p:txBody>
          <a:bodyPr anchor="ctr">
            <a:normAutofit/>
          </a:bodyPr>
          <a:lstStyle/>
          <a:p>
            <a:pPr>
              <a:lnSpc>
                <a:spcPct val="90000"/>
              </a:lnSpc>
            </a:pPr>
            <a:r>
              <a:rPr lang="en-GB" sz="3200"/>
              <a:t>ANALYSIS OF COVID-19 CASES IN NIGERIA</a:t>
            </a:r>
          </a:p>
        </p:txBody>
      </p:sp>
      <p:sp>
        <p:nvSpPr>
          <p:cNvPr id="3" name="Subtitle 2">
            <a:extLst>
              <a:ext uri="{FF2B5EF4-FFF2-40B4-BE49-F238E27FC236}">
                <a16:creationId xmlns:a16="http://schemas.microsoft.com/office/drawing/2014/main" id="{5F84937F-04DB-B696-1923-CA6B9A699752}"/>
              </a:ext>
            </a:extLst>
          </p:cNvPr>
          <p:cNvSpPr>
            <a:spLocks noGrp="1"/>
          </p:cNvSpPr>
          <p:nvPr>
            <p:ph type="subTitle" idx="1"/>
          </p:nvPr>
        </p:nvSpPr>
        <p:spPr>
          <a:xfrm>
            <a:off x="5383455" y="2527656"/>
            <a:ext cx="2289028" cy="1792675"/>
          </a:xfrm>
        </p:spPr>
        <p:txBody>
          <a:bodyPr anchor="ctr">
            <a:normAutofit/>
          </a:bodyPr>
          <a:lstStyle/>
          <a:p>
            <a:r>
              <a:rPr lang="en-GB" sz="1600" b="1" dirty="0"/>
              <a:t>PRESENTED BY: PAULINA ILIYA</a:t>
            </a:r>
          </a:p>
          <a:p>
            <a:r>
              <a:rPr lang="en-GB" sz="1600" b="1" dirty="0"/>
              <a:t>DATE:23/3/2024</a:t>
            </a:r>
          </a:p>
        </p:txBody>
      </p:sp>
    </p:spTree>
    <p:extLst>
      <p:ext uri="{BB962C8B-B14F-4D97-AF65-F5344CB8AC3E}">
        <p14:creationId xmlns:p14="http://schemas.microsoft.com/office/powerpoint/2010/main" val="201111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44B8-BD74-7D28-D8BB-1EF5DCF3CB26}"/>
              </a:ext>
            </a:extLst>
          </p:cNvPr>
          <p:cNvSpPr>
            <a:spLocks noGrp="1"/>
          </p:cNvSpPr>
          <p:nvPr>
            <p:ph type="title"/>
          </p:nvPr>
        </p:nvSpPr>
        <p:spPr/>
        <p:txBody>
          <a:bodyPr/>
          <a:lstStyle/>
          <a:p>
            <a:r>
              <a:rPr lang="en-GB"/>
              <a:t>INTRODUCTION</a:t>
            </a:r>
            <a:endParaRPr lang="en-GB" dirty="0"/>
          </a:p>
        </p:txBody>
      </p:sp>
      <p:sp>
        <p:nvSpPr>
          <p:cNvPr id="3" name="Content Placeholder 2">
            <a:extLst>
              <a:ext uri="{FF2B5EF4-FFF2-40B4-BE49-F238E27FC236}">
                <a16:creationId xmlns:a16="http://schemas.microsoft.com/office/drawing/2014/main" id="{F3FBFC50-1D1B-9D33-4517-42EC2B81F4A7}"/>
              </a:ext>
            </a:extLst>
          </p:cNvPr>
          <p:cNvSpPr>
            <a:spLocks noGrp="1"/>
          </p:cNvSpPr>
          <p:nvPr>
            <p:ph idx="1"/>
          </p:nvPr>
        </p:nvSpPr>
        <p:spPr/>
        <p:txBody>
          <a:bodyPr>
            <a:noAutofit/>
          </a:bodyPr>
          <a:lstStyle/>
          <a:p>
            <a:r>
              <a:rPr lang="en-GB" sz="2400" b="1" dirty="0"/>
              <a:t>The inception of the COVID-19 pandemic has precipitated a dramatic loss of human life globally and had posed an inestimable obstacle to public health, food security, and economic impact.</a:t>
            </a:r>
          </a:p>
          <a:p>
            <a:r>
              <a:rPr lang="en-GB" sz="2400" b="1" dirty="0"/>
              <a:t>Nigeria like other African countries has had its own share of the impact of the pandemic. </a:t>
            </a:r>
          </a:p>
          <a:p>
            <a:r>
              <a:rPr lang="en-GB" sz="2400" b="1" dirty="0"/>
              <a:t>This study seek to analyse the impact of the pandemic in the worst hit state with the aim of understanding the strategies employed for control.</a:t>
            </a:r>
          </a:p>
        </p:txBody>
      </p:sp>
    </p:spTree>
    <p:extLst>
      <p:ext uri="{BB962C8B-B14F-4D97-AF65-F5344CB8AC3E}">
        <p14:creationId xmlns:p14="http://schemas.microsoft.com/office/powerpoint/2010/main" val="330626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0CF5-91D4-BE6E-DF31-BDC013C7A578}"/>
              </a:ext>
            </a:extLst>
          </p:cNvPr>
          <p:cNvSpPr>
            <a:spLocks noGrp="1"/>
          </p:cNvSpPr>
          <p:nvPr>
            <p:ph type="title"/>
          </p:nvPr>
        </p:nvSpPr>
        <p:spPr/>
        <p:txBody>
          <a:bodyPr/>
          <a:lstStyle/>
          <a:p>
            <a:r>
              <a:rPr lang="en-GB" dirty="0"/>
              <a:t>OBJECTIVE</a:t>
            </a:r>
          </a:p>
        </p:txBody>
      </p:sp>
      <p:sp>
        <p:nvSpPr>
          <p:cNvPr id="3" name="Content Placeholder 2">
            <a:extLst>
              <a:ext uri="{FF2B5EF4-FFF2-40B4-BE49-F238E27FC236}">
                <a16:creationId xmlns:a16="http://schemas.microsoft.com/office/drawing/2014/main" id="{D25C7976-8741-C465-B97A-5F51B68BD372}"/>
              </a:ext>
            </a:extLst>
          </p:cNvPr>
          <p:cNvSpPr>
            <a:spLocks noGrp="1"/>
          </p:cNvSpPr>
          <p:nvPr>
            <p:ph idx="1"/>
          </p:nvPr>
        </p:nvSpPr>
        <p:spPr/>
        <p:txBody>
          <a:bodyPr>
            <a:normAutofit/>
          </a:bodyPr>
          <a:lstStyle/>
          <a:p>
            <a:r>
              <a:rPr lang="en-GB" sz="3200" b="1" dirty="0"/>
              <a:t>To determine the state with the highest COVID-19 cases in Nigeria.</a:t>
            </a:r>
          </a:p>
          <a:p>
            <a:r>
              <a:rPr lang="en-GB" sz="3200" b="1" dirty="0"/>
              <a:t>To examine the strategies to control the Pandemic</a:t>
            </a:r>
          </a:p>
        </p:txBody>
      </p:sp>
    </p:spTree>
    <p:extLst>
      <p:ext uri="{BB962C8B-B14F-4D97-AF65-F5344CB8AC3E}">
        <p14:creationId xmlns:p14="http://schemas.microsoft.com/office/powerpoint/2010/main" val="126233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84D3-8F00-05A3-5865-FACB5D985D10}"/>
              </a:ext>
            </a:extLst>
          </p:cNvPr>
          <p:cNvSpPr>
            <a:spLocks noGrp="1"/>
          </p:cNvSpPr>
          <p:nvPr>
            <p:ph type="title"/>
          </p:nvPr>
        </p:nvSpPr>
        <p:spPr/>
        <p:txBody>
          <a:bodyPr/>
          <a:lstStyle/>
          <a:p>
            <a:r>
              <a:rPr lang="en-GB" dirty="0"/>
              <a:t>ABOUT DATA</a:t>
            </a:r>
          </a:p>
        </p:txBody>
      </p:sp>
      <p:pic>
        <p:nvPicPr>
          <p:cNvPr id="4" name="Camera 3">
            <a:extLst>
              <a:ext uri="{FF2B5EF4-FFF2-40B4-BE49-F238E27FC236}">
                <a16:creationId xmlns:a16="http://schemas.microsoft.com/office/drawing/2014/main" id="{1F8A9E9E-5063-F550-B3EB-1029397F6F92}"/>
              </a:ext>
            </a:extLst>
          </p:cNvPr>
          <p:cNvPicPr>
            <a:picLocks noGrp="1" noChangeAspect="1"/>
            <a:extLst>
              <a:ext uri="{51228E76-BA90-4043-B771-695A4F85340A}">
                <alf:liveFeedProps xmlns:alf="http://schemas.microsoft.com/office/drawing/2021/livefeed"/>
              </a:ext>
            </a:extLst>
          </p:cNvPicPr>
          <p:nvPr>
            <p:ph idx="1"/>
          </p:nvPr>
        </p:nvPicPr>
        <p:blipFill>
          <a:blip r:embed="rId2">
            <a:extLst>
              <a:ext uri="{96DAC541-7B7A-43D3-8B79-37D633B846F1}">
                <asvg:svgBlip xmlns:asvg="http://schemas.microsoft.com/office/drawing/2016/SVG/main" r:embed="rId3"/>
              </a:ext>
            </a:extLst>
          </a:blip>
          <a:stretch>
            <a:fillRect/>
          </a:stretch>
        </p:blipFill>
        <p:spPr/>
      </p:pic>
      <p:pic>
        <p:nvPicPr>
          <p:cNvPr id="5" name="Picture 4">
            <a:extLst>
              <a:ext uri="{FF2B5EF4-FFF2-40B4-BE49-F238E27FC236}">
                <a16:creationId xmlns:a16="http://schemas.microsoft.com/office/drawing/2014/main" id="{4DE7963C-7969-C7B7-B71E-13AFD77CA188}"/>
              </a:ext>
            </a:extLst>
          </p:cNvPr>
          <p:cNvPicPr>
            <a:picLocks noChangeAspect="1"/>
          </p:cNvPicPr>
          <p:nvPr/>
        </p:nvPicPr>
        <p:blipFill>
          <a:blip r:embed="rId4"/>
          <a:stretch>
            <a:fillRect/>
          </a:stretch>
        </p:blipFill>
        <p:spPr>
          <a:xfrm>
            <a:off x="1295400" y="1674055"/>
            <a:ext cx="10408920" cy="4558703"/>
          </a:xfrm>
          <a:prstGeom prst="rect">
            <a:avLst/>
          </a:prstGeom>
        </p:spPr>
      </p:pic>
    </p:spTree>
    <p:extLst>
      <p:ext uri="{BB962C8B-B14F-4D97-AF65-F5344CB8AC3E}">
        <p14:creationId xmlns:p14="http://schemas.microsoft.com/office/powerpoint/2010/main" val="52063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6DC0-CA4C-9BCB-D449-AEAE3FC364D1}"/>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1DB3CF47-A138-6EA6-A358-A580B0CCADAE}"/>
              </a:ext>
            </a:extLst>
          </p:cNvPr>
          <p:cNvSpPr>
            <a:spLocks noGrp="1"/>
          </p:cNvSpPr>
          <p:nvPr>
            <p:ph idx="1"/>
          </p:nvPr>
        </p:nvSpPr>
        <p:spPr/>
        <p:txBody>
          <a:bodyPr>
            <a:normAutofit/>
          </a:bodyPr>
          <a:lstStyle/>
          <a:p>
            <a:r>
              <a:rPr lang="en-GB" sz="3600" b="1" dirty="0"/>
              <a:t>The study was done through analysis of a data set proved online at ncdc.gov.ng and an online research about how Lagos state control the COVID-19 Pandemic.</a:t>
            </a:r>
          </a:p>
        </p:txBody>
      </p:sp>
    </p:spTree>
    <p:extLst>
      <p:ext uri="{BB962C8B-B14F-4D97-AF65-F5344CB8AC3E}">
        <p14:creationId xmlns:p14="http://schemas.microsoft.com/office/powerpoint/2010/main" val="349731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44DFB53-C7FE-4BC7-BA96-83262BE09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B65B4F-1D1D-BF94-61E1-D2890D6E0F1A}"/>
              </a:ext>
            </a:extLst>
          </p:cNvPr>
          <p:cNvPicPr>
            <a:picLocks noGrp="1" noChangeAspect="1"/>
          </p:cNvPicPr>
          <p:nvPr>
            <p:ph idx="1"/>
          </p:nvPr>
        </p:nvPicPr>
        <p:blipFill rotWithShape="1">
          <a:blip r:embed="rId2"/>
          <a:srcRect r="9584"/>
          <a:stretch/>
        </p:blipFill>
        <p:spPr>
          <a:xfrm>
            <a:off x="20" y="10"/>
            <a:ext cx="12191980" cy="6857990"/>
          </a:xfrm>
          <a:prstGeom prst="rect">
            <a:avLst/>
          </a:prstGeom>
        </p:spPr>
      </p:pic>
      <p:sp useBgFill="1">
        <p:nvSpPr>
          <p:cNvPr id="12" name="Rectangle 11">
            <a:extLst>
              <a:ext uri="{FF2B5EF4-FFF2-40B4-BE49-F238E27FC236}">
                <a16:creationId xmlns:a16="http://schemas.microsoft.com/office/drawing/2014/main" id="{DDB09BEC-5EA0-4D24-9BAE-DFC8646DE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C1683-E5AB-C049-B1D3-8F6A55362702}"/>
              </a:ext>
            </a:extLst>
          </p:cNvPr>
          <p:cNvSpPr>
            <a:spLocks noGrp="1"/>
          </p:cNvSpPr>
          <p:nvPr>
            <p:ph type="title"/>
          </p:nvPr>
        </p:nvSpPr>
        <p:spPr>
          <a:xfrm>
            <a:off x="1203436" y="272992"/>
            <a:ext cx="6169891" cy="825616"/>
          </a:xfrm>
        </p:spPr>
        <p:txBody>
          <a:bodyPr vert="horz" lIns="91440" tIns="45720" rIns="91440" bIns="45720" rtlCol="0" anchor="ctr">
            <a:normAutofit/>
          </a:bodyPr>
          <a:lstStyle/>
          <a:p>
            <a:r>
              <a:rPr lang="en-US"/>
              <a:t>RESULT AND DISCUSSION</a:t>
            </a:r>
          </a:p>
        </p:txBody>
      </p:sp>
    </p:spTree>
    <p:extLst>
      <p:ext uri="{BB962C8B-B14F-4D97-AF65-F5344CB8AC3E}">
        <p14:creationId xmlns:p14="http://schemas.microsoft.com/office/powerpoint/2010/main" val="318462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DE1192-4860-3241-8BAF-07AFA1F4EC8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B953D2-D55F-0807-0B91-A4473473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A87ED1-E546-566E-8157-544938304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B55DD-3675-E401-1C4E-3B16EF3B9161}"/>
              </a:ext>
            </a:extLst>
          </p:cNvPr>
          <p:cNvSpPr>
            <a:spLocks noGrp="1"/>
          </p:cNvSpPr>
          <p:nvPr>
            <p:ph type="title"/>
          </p:nvPr>
        </p:nvSpPr>
        <p:spPr>
          <a:xfrm>
            <a:off x="1203436" y="272992"/>
            <a:ext cx="6169891" cy="825616"/>
          </a:xfrm>
        </p:spPr>
        <p:txBody>
          <a:bodyPr vert="horz" lIns="91440" tIns="45720" rIns="91440" bIns="45720" rtlCol="0" anchor="ctr">
            <a:normAutofit/>
          </a:bodyPr>
          <a:lstStyle/>
          <a:p>
            <a:r>
              <a:rPr lang="en-US"/>
              <a:t>RESULT AND DISCUSSION</a:t>
            </a:r>
          </a:p>
        </p:txBody>
      </p:sp>
      <p:sp>
        <p:nvSpPr>
          <p:cNvPr id="4" name="Content Placeholder 3">
            <a:extLst>
              <a:ext uri="{FF2B5EF4-FFF2-40B4-BE49-F238E27FC236}">
                <a16:creationId xmlns:a16="http://schemas.microsoft.com/office/drawing/2014/main" id="{72D0DADF-F1FC-D65C-9189-0A7EE893ACE1}"/>
              </a:ext>
            </a:extLst>
          </p:cNvPr>
          <p:cNvSpPr>
            <a:spLocks noGrp="1"/>
          </p:cNvSpPr>
          <p:nvPr>
            <p:ph idx="1"/>
          </p:nvPr>
        </p:nvSpPr>
        <p:spPr>
          <a:xfrm>
            <a:off x="1638300" y="1497496"/>
            <a:ext cx="8915402" cy="4916556"/>
          </a:xfrm>
        </p:spPr>
        <p:txBody>
          <a:bodyPr/>
          <a:lstStyle/>
          <a:p>
            <a:r>
              <a:rPr lang="en-GB" sz="2000" b="1" dirty="0">
                <a:latin typeface="Calibri" panose="020F0502020204030204" pitchFamily="34" charset="0"/>
                <a:cs typeface="Calibri" panose="020F0502020204030204" pitchFamily="34" charset="0"/>
              </a:rPr>
              <a:t>An analysis of the data set obtained from ncdc.gov.ng revealed that </a:t>
            </a:r>
            <a:r>
              <a:rPr lang="en-GB" sz="2000" b="1" dirty="0" err="1">
                <a:latin typeface="Calibri" panose="020F0502020204030204" pitchFamily="34" charset="0"/>
                <a:cs typeface="Calibri" panose="020F0502020204030204" pitchFamily="34" charset="0"/>
              </a:rPr>
              <a:t>lagos</a:t>
            </a:r>
            <a:r>
              <a:rPr lang="en-GB" sz="2000" b="1" dirty="0">
                <a:latin typeface="Calibri" panose="020F0502020204030204" pitchFamily="34" charset="0"/>
                <a:cs typeface="Calibri" panose="020F0502020204030204" pitchFamily="34" charset="0"/>
              </a:rPr>
              <a:t> state is the worst hit with total confirmed case of 99.</a:t>
            </a:r>
          </a:p>
          <a:p>
            <a:r>
              <a:rPr lang="en-GB" sz="2000" b="1" i="0" dirty="0">
                <a:effectLst/>
                <a:latin typeface="Calibri" panose="020F0502020204030204" pitchFamily="34" charset="0"/>
                <a:cs typeface="Calibri" panose="020F0502020204030204" pitchFamily="34" charset="0"/>
              </a:rPr>
              <a:t>Lagos is notorious for its congested and poorly maintained road networks. Traffic jams are a daily occurrence, leading to lost productivity and increased stress for commuters.</a:t>
            </a:r>
          </a:p>
          <a:p>
            <a:r>
              <a:rPr lang="en-GB" sz="2000" b="1" i="0" dirty="0">
                <a:solidFill>
                  <a:srgbClr val="333333"/>
                </a:solidFill>
                <a:effectLst/>
                <a:latin typeface="Calibri" panose="020F0502020204030204" pitchFamily="34" charset="0"/>
                <a:cs typeface="Calibri" panose="020F0502020204030204" pitchFamily="34" charset="0"/>
              </a:rPr>
              <a:t>COVID-19 preventive measures in the country include hand washing, use of sanitizers, wearing of face masks, lockdown and social distancing. Factors which undermined government preventive efforts were poor compliance attitude, selective lockdown, social media interference, misconceptions and myths, stigmatization, fear, inadequate health facilities, and distrust for government.</a:t>
            </a:r>
            <a:endParaRPr lang="en-GB" sz="2000" b="1" i="0" dirty="0">
              <a:effectLst/>
              <a:latin typeface="Calibri" panose="020F0502020204030204" pitchFamily="34" charset="0"/>
              <a:cs typeface="Calibri" panose="020F0502020204030204" pitchFamily="34" charset="0"/>
            </a:endParaRPr>
          </a:p>
          <a:p>
            <a:endParaRPr lang="en-GB" b="1" dirty="0"/>
          </a:p>
        </p:txBody>
      </p:sp>
    </p:spTree>
    <p:extLst>
      <p:ext uri="{BB962C8B-B14F-4D97-AF65-F5344CB8AC3E}">
        <p14:creationId xmlns:p14="http://schemas.microsoft.com/office/powerpoint/2010/main" val="22750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6D1A-D401-E3F3-A5FB-4F668A06021D}"/>
              </a:ext>
            </a:extLst>
          </p:cNvPr>
          <p:cNvSpPr>
            <a:spLocks noGrp="1"/>
          </p:cNvSpPr>
          <p:nvPr>
            <p:ph type="title"/>
          </p:nvPr>
        </p:nvSpPr>
        <p:spPr>
          <a:xfrm>
            <a:off x="1638298" y="298174"/>
            <a:ext cx="8915402" cy="1371600"/>
          </a:xfrm>
        </p:spPr>
        <p:txBody>
          <a:bodyPr/>
          <a:lstStyle/>
          <a:p>
            <a:r>
              <a:rPr lang="en-GB" dirty="0">
                <a:latin typeface="Calibri" panose="020F0502020204030204" pitchFamily="34" charset="0"/>
                <a:cs typeface="Calibri" panose="020F0502020204030204" pitchFamily="34" charset="0"/>
              </a:rPr>
              <a:t>RECOMMENDATION</a:t>
            </a:r>
          </a:p>
        </p:txBody>
      </p:sp>
      <p:sp>
        <p:nvSpPr>
          <p:cNvPr id="3" name="Content Placeholder 2">
            <a:extLst>
              <a:ext uri="{FF2B5EF4-FFF2-40B4-BE49-F238E27FC236}">
                <a16:creationId xmlns:a16="http://schemas.microsoft.com/office/drawing/2014/main" id="{E4F81540-588D-A623-C56C-1C00114B2541}"/>
              </a:ext>
            </a:extLst>
          </p:cNvPr>
          <p:cNvSpPr>
            <a:spLocks noGrp="1"/>
          </p:cNvSpPr>
          <p:nvPr>
            <p:ph idx="1"/>
          </p:nvPr>
        </p:nvSpPr>
        <p:spPr>
          <a:xfrm>
            <a:off x="662609" y="1285461"/>
            <a:ext cx="10866781" cy="5274365"/>
          </a:xfrm>
        </p:spPr>
        <p:txBody>
          <a:bodyPr>
            <a:normAutofit fontScale="32500" lnSpcReduction="20000"/>
          </a:bodyPr>
          <a:lstStyle/>
          <a:p>
            <a:pPr algn="l" fontAlgn="auto"/>
            <a:r>
              <a:rPr lang="en-GB" sz="3100" b="1" i="0" dirty="0">
                <a:effectLst/>
                <a:latin typeface="-apple-system"/>
              </a:rPr>
              <a:t>1. Roads and Transportation</a:t>
            </a:r>
          </a:p>
          <a:p>
            <a:pPr algn="l" fontAlgn="auto"/>
            <a:r>
              <a:rPr lang="en-GB" sz="3100" b="1" i="0" dirty="0">
                <a:effectLst/>
                <a:latin typeface="-apple-system"/>
              </a:rPr>
              <a:t>Challenge: Lagos is notorious for its congested and poorly maintained road networks. Traffic jams are a daily occurrence, leading to lost productivity and increased stress for commuters.</a:t>
            </a:r>
          </a:p>
          <a:p>
            <a:pPr algn="l" fontAlgn="auto"/>
            <a:r>
              <a:rPr lang="en-GB" sz="3100" b="1" i="0" dirty="0">
                <a:effectLst/>
                <a:latin typeface="-apple-system"/>
              </a:rPr>
              <a:t>Solution:</a:t>
            </a:r>
          </a:p>
          <a:p>
            <a:pPr algn="l" fontAlgn="auto">
              <a:buFont typeface="Arial" panose="020B0604020202020204" pitchFamily="34" charset="0"/>
              <a:buChar char="•"/>
            </a:pPr>
            <a:r>
              <a:rPr lang="en-GB" sz="3100" b="1" i="0" dirty="0">
                <a:effectLst/>
                <a:latin typeface="-apple-system"/>
              </a:rPr>
              <a:t>Invest in Road Expansion: Expanding existing roads and constructing new ones can help ease traffic congestion.</a:t>
            </a:r>
          </a:p>
          <a:p>
            <a:pPr algn="l" fontAlgn="auto">
              <a:buFont typeface="Arial" panose="020B0604020202020204" pitchFamily="34" charset="0"/>
              <a:buChar char="•"/>
            </a:pPr>
            <a:r>
              <a:rPr lang="en-GB" sz="3100" b="1" i="0" dirty="0">
                <a:effectLst/>
                <a:latin typeface="-apple-system"/>
              </a:rPr>
              <a:t>Public Transportation: Develop a reliable and efficient public transportation system, including buses and railways, to reduce the reliance on private vehicles.</a:t>
            </a:r>
          </a:p>
          <a:p>
            <a:pPr algn="l" fontAlgn="auto">
              <a:buFont typeface="Arial" panose="020B0604020202020204" pitchFamily="34" charset="0"/>
              <a:buChar char="•"/>
            </a:pPr>
            <a:r>
              <a:rPr lang="en-GB" sz="3100" b="1" i="0" dirty="0">
                <a:effectLst/>
                <a:latin typeface="-apple-system"/>
              </a:rPr>
              <a:t>Smart Traffic Management: Implement intelligent traffic management systems to monitor and control traffic flow.</a:t>
            </a:r>
          </a:p>
          <a:p>
            <a:pPr algn="l" fontAlgn="auto"/>
            <a:r>
              <a:rPr lang="en-GB" sz="3100" b="1" i="0" dirty="0">
                <a:effectLst/>
                <a:latin typeface="-apple-system"/>
              </a:rPr>
              <a:t>2. Power Supply</a:t>
            </a:r>
          </a:p>
          <a:p>
            <a:pPr algn="l" fontAlgn="auto"/>
            <a:r>
              <a:rPr lang="en-GB" sz="3100" b="1" i="0" dirty="0">
                <a:effectLst/>
                <a:latin typeface="-apple-system"/>
              </a:rPr>
              <a:t>Challenge: Unreliable electricity supply is a significant hindrance to businesses and households in Lagos. Frequent power outages disrupt daily life and hinder economic growth.</a:t>
            </a:r>
          </a:p>
          <a:p>
            <a:pPr algn="l" fontAlgn="auto"/>
            <a:r>
              <a:rPr lang="en-GB" sz="3100" b="1" i="0" dirty="0">
                <a:effectLst/>
                <a:latin typeface="-apple-system"/>
              </a:rPr>
              <a:t>Solution:</a:t>
            </a:r>
          </a:p>
          <a:p>
            <a:pPr algn="l" fontAlgn="auto">
              <a:buFont typeface="Arial" panose="020B0604020202020204" pitchFamily="34" charset="0"/>
              <a:buChar char="•"/>
            </a:pPr>
            <a:r>
              <a:rPr lang="en-GB" sz="3100" b="1" i="0" dirty="0">
                <a:effectLst/>
                <a:latin typeface="-apple-system"/>
              </a:rPr>
              <a:t>Invest in Renewable Energy: Promote the use of solar and wind energy to supplement the grid and provide uninterrupted power supply.</a:t>
            </a:r>
          </a:p>
          <a:p>
            <a:pPr algn="l" fontAlgn="auto">
              <a:buFont typeface="Arial" panose="020B0604020202020204" pitchFamily="34" charset="0"/>
              <a:buChar char="•"/>
            </a:pPr>
            <a:r>
              <a:rPr lang="en-GB" sz="3100" b="1" i="0" dirty="0">
                <a:effectLst/>
                <a:latin typeface="-apple-system"/>
              </a:rPr>
              <a:t>Upgrade the Power Grid: Modernize and expand the power grid to ensure a stable electricity supply.</a:t>
            </a:r>
          </a:p>
          <a:p>
            <a:pPr algn="l" fontAlgn="auto">
              <a:buFont typeface="Arial" panose="020B0604020202020204" pitchFamily="34" charset="0"/>
              <a:buChar char="•"/>
            </a:pPr>
            <a:r>
              <a:rPr lang="en-GB" sz="3100" b="1" i="0" dirty="0">
                <a:effectLst/>
                <a:latin typeface="-apple-system"/>
              </a:rPr>
              <a:t>Encourage Independent Power Producers (IPPs): Attract private investors to generate and distribute power.</a:t>
            </a:r>
          </a:p>
          <a:p>
            <a:pPr algn="l" fontAlgn="auto"/>
            <a:r>
              <a:rPr lang="en-GB" sz="3100" b="1" i="0" dirty="0">
                <a:effectLst/>
                <a:latin typeface="-apple-system"/>
              </a:rPr>
              <a:t>3. Sanitation and Waste Management</a:t>
            </a:r>
          </a:p>
          <a:p>
            <a:pPr algn="l" fontAlgn="auto"/>
            <a:r>
              <a:rPr lang="en-GB" sz="3100" b="1" i="0" dirty="0">
                <a:effectLst/>
                <a:latin typeface="-apple-system"/>
              </a:rPr>
              <a:t>Challenge: Inadequate waste disposal and sanitation facilities contribute to environmental pollution and public health concerns.</a:t>
            </a:r>
          </a:p>
          <a:p>
            <a:pPr algn="l" fontAlgn="auto"/>
            <a:r>
              <a:rPr lang="en-GB" sz="3100" b="1" i="0" dirty="0">
                <a:effectLst/>
                <a:latin typeface="-apple-system"/>
              </a:rPr>
              <a:t>Solution:</a:t>
            </a:r>
          </a:p>
          <a:p>
            <a:pPr algn="l" fontAlgn="auto">
              <a:buFont typeface="Arial" panose="020B0604020202020204" pitchFamily="34" charset="0"/>
              <a:buChar char="•"/>
            </a:pPr>
            <a:r>
              <a:rPr lang="en-GB" sz="3100" b="1" i="0" dirty="0">
                <a:effectLst/>
                <a:latin typeface="-apple-system"/>
              </a:rPr>
              <a:t>Waste Recycling: Promote waste recycling initiatives to reduce landfill waste.</a:t>
            </a:r>
          </a:p>
          <a:p>
            <a:pPr algn="l" fontAlgn="auto">
              <a:buFont typeface="Arial" panose="020B0604020202020204" pitchFamily="34" charset="0"/>
              <a:buChar char="•"/>
            </a:pPr>
            <a:r>
              <a:rPr lang="en-GB" sz="3100" b="1" i="0" dirty="0">
                <a:effectLst/>
                <a:latin typeface="-apple-system"/>
              </a:rPr>
              <a:t>Sanitation Education: Launch public awareness campaigns on proper waste disposal and sanitation practices.</a:t>
            </a:r>
          </a:p>
          <a:p>
            <a:pPr algn="l" fontAlgn="auto">
              <a:buFont typeface="Arial" panose="020B0604020202020204" pitchFamily="34" charset="0"/>
              <a:buChar char="•"/>
            </a:pPr>
            <a:r>
              <a:rPr lang="en-GB" sz="3100" b="1" i="0" dirty="0">
                <a:effectLst/>
                <a:latin typeface="-apple-system"/>
              </a:rPr>
              <a:t>Invest in Infrastructure: Build sewage systems and waste treatment plants to manage sanitation effectively.</a:t>
            </a:r>
          </a:p>
          <a:p>
            <a:endParaRPr lang="en-GB" dirty="0"/>
          </a:p>
        </p:txBody>
      </p:sp>
    </p:spTree>
    <p:extLst>
      <p:ext uri="{BB962C8B-B14F-4D97-AF65-F5344CB8AC3E}">
        <p14:creationId xmlns:p14="http://schemas.microsoft.com/office/powerpoint/2010/main" val="304813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0FCC-DA69-F292-DB5B-CBD715B45017}"/>
              </a:ext>
            </a:extLst>
          </p:cNvPr>
          <p:cNvSpPr>
            <a:spLocks noGrp="1"/>
          </p:cNvSpPr>
          <p:nvPr>
            <p:ph type="title"/>
          </p:nvPr>
        </p:nvSpPr>
        <p:spPr/>
        <p:txBody>
          <a:bodyPr/>
          <a:lstStyle/>
          <a:p>
            <a:r>
              <a:rPr lang="en-GB"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1EB94DB9-5260-282D-DCB0-88D9195E88AF}"/>
              </a:ext>
            </a:extLst>
          </p:cNvPr>
          <p:cNvSpPr>
            <a:spLocks noGrp="1"/>
          </p:cNvSpPr>
          <p:nvPr>
            <p:ph idx="1"/>
          </p:nvPr>
        </p:nvSpPr>
        <p:spPr/>
        <p:txBody>
          <a:bodyPr/>
          <a:lstStyle/>
          <a:p>
            <a:pPr algn="l" fontAlgn="auto"/>
            <a:r>
              <a:rPr lang="en-GB" sz="2400" b="1" i="0" dirty="0">
                <a:effectLst/>
                <a:latin typeface="-apple-system"/>
              </a:rPr>
              <a:t>Lagos, despite its numerous challenges, has immense potential for growth and prosperity. Addressing its infrastructure deficiencies is crucial for unleashing this potential.</a:t>
            </a:r>
          </a:p>
          <a:p>
            <a:pPr algn="l" fontAlgn="auto"/>
            <a:r>
              <a:rPr lang="en-GB" sz="2400" b="1" i="0" dirty="0">
                <a:effectLst/>
                <a:latin typeface="-apple-system"/>
              </a:rPr>
              <a:t>By implementing these solutions and fostering collaboration between government agencies, private investors, and the community, Lagos can overcome its infrastructure challenges and become a model for controlling any Pandemic.</a:t>
            </a:r>
          </a:p>
          <a:p>
            <a:endParaRPr lang="en-GB" dirty="0"/>
          </a:p>
        </p:txBody>
      </p:sp>
    </p:spTree>
    <p:extLst>
      <p:ext uri="{BB962C8B-B14F-4D97-AF65-F5344CB8AC3E}">
        <p14:creationId xmlns:p14="http://schemas.microsoft.com/office/powerpoint/2010/main" val="289630389"/>
      </p:ext>
    </p:extLst>
  </p:cSld>
  <p:clrMapOvr>
    <a:masterClrMapping/>
  </p:clrMapOvr>
</p:sld>
</file>

<file path=ppt/theme/theme1.xml><?xml version="1.0" encoding="utf-8"?>
<a:theme xmlns:a="http://schemas.openxmlformats.org/drawingml/2006/main" name="EncaseVTI">
  <a:themeElements>
    <a:clrScheme name="AnalogousFromLightSeed_2SEEDS">
      <a:dk1>
        <a:srgbClr val="000000"/>
      </a:dk1>
      <a:lt1>
        <a:srgbClr val="FFFFFF"/>
      </a:lt1>
      <a:dk2>
        <a:srgbClr val="243241"/>
      </a:dk2>
      <a:lt2>
        <a:srgbClr val="E8E4E2"/>
      </a:lt2>
      <a:accent1>
        <a:srgbClr val="75AABE"/>
      </a:accent1>
      <a:accent2>
        <a:srgbClr val="7AABA4"/>
      </a:accent2>
      <a:accent3>
        <a:srgbClr val="8FA1CA"/>
      </a:accent3>
      <a:accent4>
        <a:srgbClr val="C07B79"/>
      </a:accent4>
      <a:accent5>
        <a:srgbClr val="C19A7B"/>
      </a:accent5>
      <a:accent6>
        <a:srgbClr val="ABA26C"/>
      </a:accent6>
      <a:hlink>
        <a:srgbClr val="AA7561"/>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101</TotalTime>
  <Words>583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Avenir Next LT Pro</vt:lpstr>
      <vt:lpstr>Avenir Next LT Pro Light</vt:lpstr>
      <vt:lpstr>Calibri</vt:lpstr>
      <vt:lpstr>EncaseVTI</vt:lpstr>
      <vt:lpstr>ANALYSIS OF COVID-19 CASES IN NIGERIA</vt:lpstr>
      <vt:lpstr>INTRODUCTION</vt:lpstr>
      <vt:lpstr>OBJECTIVE</vt:lpstr>
      <vt:lpstr>ABOUT DATA</vt:lpstr>
      <vt:lpstr>METHODOLOGY</vt:lpstr>
      <vt:lpstr>RESULT AND DISCUSSION</vt:lpstr>
      <vt:lpstr>RESULT AND DISCUSSION</vt:lpstr>
      <vt:lpstr>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CASES IN NIGERIA</dc:title>
  <dc:creator>Panam Jerry</dc:creator>
  <cp:lastModifiedBy>Panam Jerry</cp:lastModifiedBy>
  <cp:revision>1</cp:revision>
  <dcterms:created xsi:type="dcterms:W3CDTF">2024-03-25T20:49:15Z</dcterms:created>
  <dcterms:modified xsi:type="dcterms:W3CDTF">2024-03-25T22:31:13Z</dcterms:modified>
</cp:coreProperties>
</file>