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3" r:id="rId1"/>
  </p:sldMasterIdLst>
  <p:sldIdLst>
    <p:sldId id="467" r:id="rId2"/>
    <p:sldId id="491" r:id="rId3"/>
    <p:sldId id="498" r:id="rId4"/>
    <p:sldId id="507" r:id="rId5"/>
    <p:sldId id="506" r:id="rId6"/>
    <p:sldId id="499" r:id="rId7"/>
    <p:sldId id="508" r:id="rId8"/>
    <p:sldId id="500" r:id="rId9"/>
    <p:sldId id="501" r:id="rId10"/>
    <p:sldId id="502" r:id="rId11"/>
    <p:sldId id="477" r:id="rId12"/>
    <p:sldId id="492" r:id="rId13"/>
    <p:sldId id="493" r:id="rId14"/>
    <p:sldId id="503" r:id="rId15"/>
    <p:sldId id="495" r:id="rId16"/>
    <p:sldId id="497" r:id="rId17"/>
    <p:sldId id="478" r:id="rId18"/>
    <p:sldId id="479" r:id="rId19"/>
    <p:sldId id="480" r:id="rId20"/>
    <p:sldId id="494" r:id="rId21"/>
    <p:sldId id="471" r:id="rId22"/>
    <p:sldId id="49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7" autoAdjust="0"/>
    <p:restoredTop sz="94660"/>
  </p:normalViewPr>
  <p:slideViewPr>
    <p:cSldViewPr snapToGrid="0">
      <p:cViewPr varScale="1">
        <p:scale>
          <a:sx n="78" d="100"/>
          <a:sy n="78" d="100"/>
        </p:scale>
        <p:origin x="108" y="48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chenault" userId="9b4e2eeea9771e7c" providerId="LiveId" clId="{FD32A71C-3279-4EBA-9E14-0385692B14BD}"/>
    <pc:docChg chg="custSel modSld">
      <pc:chgData name="john chenault" userId="9b4e2eeea9771e7c" providerId="LiveId" clId="{FD32A71C-3279-4EBA-9E14-0385692B14BD}" dt="2023-12-08T23:04:39.628" v="252" actId="115"/>
      <pc:docMkLst>
        <pc:docMk/>
      </pc:docMkLst>
      <pc:sldChg chg="modSp mod">
        <pc:chgData name="john chenault" userId="9b4e2eeea9771e7c" providerId="LiveId" clId="{FD32A71C-3279-4EBA-9E14-0385692B14BD}" dt="2023-12-08T23:04:39.628" v="252" actId="115"/>
        <pc:sldMkLst>
          <pc:docMk/>
          <pc:sldMk cId="1480046933" sldId="471"/>
        </pc:sldMkLst>
        <pc:spChg chg="mod">
          <ac:chgData name="john chenault" userId="9b4e2eeea9771e7c" providerId="LiveId" clId="{FD32A71C-3279-4EBA-9E14-0385692B14BD}" dt="2023-12-08T23:04:39.628" v="252" actId="115"/>
          <ac:spMkLst>
            <pc:docMk/>
            <pc:sldMk cId="1480046933" sldId="471"/>
            <ac:spMk id="3" creationId="{E3462608-5AE7-4F6C-A3C8-8AA599683C4D}"/>
          </ac:spMkLst>
        </pc:spChg>
      </pc:sldChg>
      <pc:sldChg chg="modSp mod">
        <pc:chgData name="john chenault" userId="9b4e2eeea9771e7c" providerId="LiveId" clId="{FD32A71C-3279-4EBA-9E14-0385692B14BD}" dt="2023-10-04T20:17:18.389" v="50" actId="6549"/>
        <pc:sldMkLst>
          <pc:docMk/>
          <pc:sldMk cId="368637233" sldId="494"/>
        </pc:sldMkLst>
        <pc:spChg chg="mod">
          <ac:chgData name="john chenault" userId="9b4e2eeea9771e7c" providerId="LiveId" clId="{FD32A71C-3279-4EBA-9E14-0385692B14BD}" dt="2023-10-04T20:17:18.389" v="50" actId="6549"/>
          <ac:spMkLst>
            <pc:docMk/>
            <pc:sldMk cId="368637233" sldId="494"/>
            <ac:spMk id="3" creationId="{D8DF343D-C9F6-4612-88AE-6D4567EC1C37}"/>
          </ac:spMkLst>
        </pc:spChg>
      </pc:sldChg>
      <pc:sldChg chg="modSp mod">
        <pc:chgData name="john chenault" userId="9b4e2eeea9771e7c" providerId="LiveId" clId="{FD32A71C-3279-4EBA-9E14-0385692B14BD}" dt="2023-12-02T00:42:27.128" v="123" actId="20577"/>
        <pc:sldMkLst>
          <pc:docMk/>
          <pc:sldMk cId="4077294859" sldId="496"/>
        </pc:sldMkLst>
        <pc:spChg chg="mod">
          <ac:chgData name="john chenault" userId="9b4e2eeea9771e7c" providerId="LiveId" clId="{FD32A71C-3279-4EBA-9E14-0385692B14BD}" dt="2023-12-02T00:42:27.128" v="123" actId="20577"/>
          <ac:spMkLst>
            <pc:docMk/>
            <pc:sldMk cId="4077294859" sldId="496"/>
            <ac:spMk id="3" creationId="{D693F579-C928-462C-A88E-B22672A7F8E3}"/>
          </ac:spMkLst>
        </pc:spChg>
      </pc:sldChg>
      <pc:sldChg chg="modSp mod">
        <pc:chgData name="john chenault" userId="9b4e2eeea9771e7c" providerId="LiveId" clId="{FD32A71C-3279-4EBA-9E14-0385692B14BD}" dt="2023-12-08T22:59:42.489" v="215" actId="2711"/>
        <pc:sldMkLst>
          <pc:docMk/>
          <pc:sldMk cId="3248980020" sldId="502"/>
        </pc:sldMkLst>
        <pc:spChg chg="mod">
          <ac:chgData name="john chenault" userId="9b4e2eeea9771e7c" providerId="LiveId" clId="{FD32A71C-3279-4EBA-9E14-0385692B14BD}" dt="2023-12-08T22:59:42.489" v="215" actId="2711"/>
          <ac:spMkLst>
            <pc:docMk/>
            <pc:sldMk cId="3248980020" sldId="502"/>
            <ac:spMk id="3" creationId="{A959B326-F1BB-53A7-CDA5-507FCC498621}"/>
          </ac:spMkLst>
        </pc:spChg>
      </pc:sldChg>
    </pc:docChg>
  </pc:docChgLst>
  <pc:docChgLst>
    <pc:chgData name="john chenault" userId="9b4e2eeea9771e7c" providerId="LiveId" clId="{BDFE3AE0-1792-4876-8F30-B280DD112B64}"/>
    <pc:docChg chg="undo custSel addSld modSld">
      <pc:chgData name="john chenault" userId="9b4e2eeea9771e7c" providerId="LiveId" clId="{BDFE3AE0-1792-4876-8F30-B280DD112B64}" dt="2022-12-31T03:00:56.394" v="4975" actId="20577"/>
      <pc:docMkLst>
        <pc:docMk/>
      </pc:docMkLst>
      <pc:sldChg chg="modSp mod">
        <pc:chgData name="john chenault" userId="9b4e2eeea9771e7c" providerId="LiveId" clId="{BDFE3AE0-1792-4876-8F30-B280DD112B64}" dt="2022-11-10T19:06:40.980" v="4374" actId="20577"/>
        <pc:sldMkLst>
          <pc:docMk/>
          <pc:sldMk cId="1480046933" sldId="471"/>
        </pc:sldMkLst>
        <pc:spChg chg="mod">
          <ac:chgData name="john chenault" userId="9b4e2eeea9771e7c" providerId="LiveId" clId="{BDFE3AE0-1792-4876-8F30-B280DD112B64}" dt="2022-11-10T19:06:40.980" v="4374" actId="20577"/>
          <ac:spMkLst>
            <pc:docMk/>
            <pc:sldMk cId="1480046933" sldId="471"/>
            <ac:spMk id="3" creationId="{E3462608-5AE7-4F6C-A3C8-8AA599683C4D}"/>
          </ac:spMkLst>
        </pc:spChg>
      </pc:sldChg>
      <pc:sldChg chg="modSp mod">
        <pc:chgData name="john chenault" userId="9b4e2eeea9771e7c" providerId="LiveId" clId="{BDFE3AE0-1792-4876-8F30-B280DD112B64}" dt="2022-12-31T02:58:25.049" v="4954" actId="20577"/>
        <pc:sldMkLst>
          <pc:docMk/>
          <pc:sldMk cId="1937500121" sldId="477"/>
        </pc:sldMkLst>
        <pc:spChg chg="mod">
          <ac:chgData name="john chenault" userId="9b4e2eeea9771e7c" providerId="LiveId" clId="{BDFE3AE0-1792-4876-8F30-B280DD112B64}" dt="2022-12-31T02:58:25.049" v="4954" actId="20577"/>
          <ac:spMkLst>
            <pc:docMk/>
            <pc:sldMk cId="1937500121" sldId="477"/>
            <ac:spMk id="3" creationId="{F75A205E-9384-4FF9-8205-70C3C4535EB3}"/>
          </ac:spMkLst>
        </pc:spChg>
      </pc:sldChg>
      <pc:sldChg chg="modSp mod">
        <pc:chgData name="john chenault" userId="9b4e2eeea9771e7c" providerId="LiveId" clId="{BDFE3AE0-1792-4876-8F30-B280DD112B64}" dt="2022-12-31T03:00:56.394" v="4975" actId="20577"/>
        <pc:sldMkLst>
          <pc:docMk/>
          <pc:sldMk cId="119449141" sldId="478"/>
        </pc:sldMkLst>
        <pc:spChg chg="mod">
          <ac:chgData name="john chenault" userId="9b4e2eeea9771e7c" providerId="LiveId" clId="{BDFE3AE0-1792-4876-8F30-B280DD112B64}" dt="2022-12-31T03:00:56.394" v="4975" actId="20577"/>
          <ac:spMkLst>
            <pc:docMk/>
            <pc:sldMk cId="119449141" sldId="478"/>
            <ac:spMk id="3" creationId="{E7427F16-EEDD-471F-A9DA-E03227D46955}"/>
          </ac:spMkLst>
        </pc:spChg>
      </pc:sldChg>
      <pc:sldChg chg="modSp mod">
        <pc:chgData name="john chenault" userId="9b4e2eeea9771e7c" providerId="LiveId" clId="{BDFE3AE0-1792-4876-8F30-B280DD112B64}" dt="2022-07-26T05:04:23.243" v="3587" actId="20577"/>
        <pc:sldMkLst>
          <pc:docMk/>
          <pc:sldMk cId="4023581668" sldId="479"/>
        </pc:sldMkLst>
        <pc:spChg chg="mod">
          <ac:chgData name="john chenault" userId="9b4e2eeea9771e7c" providerId="LiveId" clId="{BDFE3AE0-1792-4876-8F30-B280DD112B64}" dt="2022-07-26T05:04:23.243" v="3587" actId="20577"/>
          <ac:spMkLst>
            <pc:docMk/>
            <pc:sldMk cId="4023581668" sldId="479"/>
            <ac:spMk id="3" creationId="{3E191A76-5FF9-4005-A2CC-2236330ABDE8}"/>
          </ac:spMkLst>
        </pc:spChg>
      </pc:sldChg>
      <pc:sldChg chg="modSp mod">
        <pc:chgData name="john chenault" userId="9b4e2eeea9771e7c" providerId="LiveId" clId="{BDFE3AE0-1792-4876-8F30-B280DD112B64}" dt="2022-11-22T21:40:35.109" v="4892" actId="20577"/>
        <pc:sldMkLst>
          <pc:docMk/>
          <pc:sldMk cId="39708501" sldId="480"/>
        </pc:sldMkLst>
        <pc:spChg chg="mod">
          <ac:chgData name="john chenault" userId="9b4e2eeea9771e7c" providerId="LiveId" clId="{BDFE3AE0-1792-4876-8F30-B280DD112B64}" dt="2022-11-22T21:40:35.109" v="4892" actId="20577"/>
          <ac:spMkLst>
            <pc:docMk/>
            <pc:sldMk cId="39708501" sldId="480"/>
            <ac:spMk id="3" creationId="{ED78DFE1-AE78-4283-91B2-1470DF10DA0D}"/>
          </ac:spMkLst>
        </pc:spChg>
      </pc:sldChg>
      <pc:sldChg chg="modSp mod">
        <pc:chgData name="john chenault" userId="9b4e2eeea9771e7c" providerId="LiveId" clId="{BDFE3AE0-1792-4876-8F30-B280DD112B64}" dt="2022-12-31T02:55:12.914" v="4908" actId="20577"/>
        <pc:sldMkLst>
          <pc:docMk/>
          <pc:sldMk cId="2112447438" sldId="491"/>
        </pc:sldMkLst>
        <pc:spChg chg="mod">
          <ac:chgData name="john chenault" userId="9b4e2eeea9771e7c" providerId="LiveId" clId="{BDFE3AE0-1792-4876-8F30-B280DD112B64}" dt="2022-12-31T02:55:12.914" v="4908" actId="20577"/>
          <ac:spMkLst>
            <pc:docMk/>
            <pc:sldMk cId="2112447438" sldId="491"/>
            <ac:spMk id="3" creationId="{B5E9D515-899C-4F13-8FC2-7F28EA4A5888}"/>
          </ac:spMkLst>
        </pc:spChg>
      </pc:sldChg>
      <pc:sldChg chg="modSp mod">
        <pc:chgData name="john chenault" userId="9b4e2eeea9771e7c" providerId="LiveId" clId="{BDFE3AE0-1792-4876-8F30-B280DD112B64}" dt="2022-11-22T21:37:17.190" v="4866" actId="20577"/>
        <pc:sldMkLst>
          <pc:docMk/>
          <pc:sldMk cId="2272441961" sldId="492"/>
        </pc:sldMkLst>
        <pc:spChg chg="mod">
          <ac:chgData name="john chenault" userId="9b4e2eeea9771e7c" providerId="LiveId" clId="{BDFE3AE0-1792-4876-8F30-B280DD112B64}" dt="2022-11-22T21:37:17.190" v="4866" actId="20577"/>
          <ac:spMkLst>
            <pc:docMk/>
            <pc:sldMk cId="2272441961" sldId="492"/>
            <ac:spMk id="3" creationId="{3282EBCD-0E71-46D5-8A45-CCA0E6AB8822}"/>
          </ac:spMkLst>
        </pc:spChg>
      </pc:sldChg>
      <pc:sldChg chg="modSp mod">
        <pc:chgData name="john chenault" userId="9b4e2eeea9771e7c" providerId="LiveId" clId="{BDFE3AE0-1792-4876-8F30-B280DD112B64}" dt="2022-12-31T02:59:14.535" v="4955" actId="115"/>
        <pc:sldMkLst>
          <pc:docMk/>
          <pc:sldMk cId="2245783821" sldId="493"/>
        </pc:sldMkLst>
        <pc:spChg chg="mod">
          <ac:chgData name="john chenault" userId="9b4e2eeea9771e7c" providerId="LiveId" clId="{BDFE3AE0-1792-4876-8F30-B280DD112B64}" dt="2022-12-31T02:59:14.535" v="4955" actId="115"/>
          <ac:spMkLst>
            <pc:docMk/>
            <pc:sldMk cId="2245783821" sldId="493"/>
            <ac:spMk id="3" creationId="{488F6005-A238-4A50-A0C6-24F9C1FC128A}"/>
          </ac:spMkLst>
        </pc:spChg>
      </pc:sldChg>
      <pc:sldChg chg="addSp modSp mod">
        <pc:chgData name="john chenault" userId="9b4e2eeea9771e7c" providerId="LiveId" clId="{BDFE3AE0-1792-4876-8F30-B280DD112B64}" dt="2022-07-25T23:35:09.058" v="118" actId="14100"/>
        <pc:sldMkLst>
          <pc:docMk/>
          <pc:sldMk cId="3217228720" sldId="495"/>
        </pc:sldMkLst>
        <pc:spChg chg="mod">
          <ac:chgData name="john chenault" userId="9b4e2eeea9771e7c" providerId="LiveId" clId="{BDFE3AE0-1792-4876-8F30-B280DD112B64}" dt="2022-07-25T23:35:09.058" v="118" actId="14100"/>
          <ac:spMkLst>
            <pc:docMk/>
            <pc:sldMk cId="3217228720" sldId="495"/>
            <ac:spMk id="2" creationId="{D5B31322-8C52-48BE-8292-52092434BBAF}"/>
          </ac:spMkLst>
        </pc:spChg>
        <pc:spChg chg="mod">
          <ac:chgData name="john chenault" userId="9b4e2eeea9771e7c" providerId="LiveId" clId="{BDFE3AE0-1792-4876-8F30-B280DD112B64}" dt="2022-07-25T23:29:25.653" v="85" actId="20577"/>
          <ac:spMkLst>
            <pc:docMk/>
            <pc:sldMk cId="3217228720" sldId="495"/>
            <ac:spMk id="3" creationId="{E7427F16-EEDD-471F-A9DA-E03227D46955}"/>
          </ac:spMkLst>
        </pc:spChg>
        <pc:picChg chg="add mod">
          <ac:chgData name="john chenault" userId="9b4e2eeea9771e7c" providerId="LiveId" clId="{BDFE3AE0-1792-4876-8F30-B280DD112B64}" dt="2022-07-25T23:29:34.170" v="91" actId="1076"/>
          <ac:picMkLst>
            <pc:docMk/>
            <pc:sldMk cId="3217228720" sldId="495"/>
            <ac:picMk id="5" creationId="{1DB78827-353B-E7DF-CD69-A87923A7B430}"/>
          </ac:picMkLst>
        </pc:picChg>
        <pc:picChg chg="add mod">
          <ac:chgData name="john chenault" userId="9b4e2eeea9771e7c" providerId="LiveId" clId="{BDFE3AE0-1792-4876-8F30-B280DD112B64}" dt="2022-07-25T23:32:24.762" v="98" actId="1076"/>
          <ac:picMkLst>
            <pc:docMk/>
            <pc:sldMk cId="3217228720" sldId="495"/>
            <ac:picMk id="7" creationId="{B35A9F1B-73EE-B7CF-06B8-F8B4E8A2EC4C}"/>
          </ac:picMkLst>
        </pc:picChg>
      </pc:sldChg>
      <pc:sldChg chg="addSp delSp modSp add mod">
        <pc:chgData name="john chenault" userId="9b4e2eeea9771e7c" providerId="LiveId" clId="{BDFE3AE0-1792-4876-8F30-B280DD112B64}" dt="2022-07-25T23:33:54.550" v="116" actId="14100"/>
        <pc:sldMkLst>
          <pc:docMk/>
          <pc:sldMk cId="3092845639" sldId="497"/>
        </pc:sldMkLst>
        <pc:spChg chg="mod">
          <ac:chgData name="john chenault" userId="9b4e2eeea9771e7c" providerId="LiveId" clId="{BDFE3AE0-1792-4876-8F30-B280DD112B64}" dt="2022-07-25T23:33:54.550" v="116" actId="14100"/>
          <ac:spMkLst>
            <pc:docMk/>
            <pc:sldMk cId="3092845639" sldId="497"/>
            <ac:spMk id="3" creationId="{E7427F16-EEDD-471F-A9DA-E03227D46955}"/>
          </ac:spMkLst>
        </pc:spChg>
        <pc:picChg chg="add del mod">
          <ac:chgData name="john chenault" userId="9b4e2eeea9771e7c" providerId="LiveId" clId="{BDFE3AE0-1792-4876-8F30-B280DD112B64}" dt="2022-07-25T23:33:44.529" v="113" actId="478"/>
          <ac:picMkLst>
            <pc:docMk/>
            <pc:sldMk cId="3092845639" sldId="497"/>
            <ac:picMk id="5" creationId="{1A2E6C0D-A896-BA66-F183-5C81AAA321CC}"/>
          </ac:picMkLst>
        </pc:picChg>
        <pc:picChg chg="add mod">
          <ac:chgData name="john chenault" userId="9b4e2eeea9771e7c" providerId="LiveId" clId="{BDFE3AE0-1792-4876-8F30-B280DD112B64}" dt="2022-07-25T23:33:41.400" v="112" actId="1076"/>
          <ac:picMkLst>
            <pc:docMk/>
            <pc:sldMk cId="3092845639" sldId="497"/>
            <ac:picMk id="7" creationId="{A65AE673-6570-7C4D-52AE-5F7621C1DE5C}"/>
          </ac:picMkLst>
        </pc:picChg>
      </pc:sldChg>
      <pc:sldChg chg="addSp delSp modSp new mod">
        <pc:chgData name="john chenault" userId="9b4e2eeea9771e7c" providerId="LiveId" clId="{BDFE3AE0-1792-4876-8F30-B280DD112B64}" dt="2022-11-22T21:29:38.629" v="4431" actId="20577"/>
        <pc:sldMkLst>
          <pc:docMk/>
          <pc:sldMk cId="898491318" sldId="498"/>
        </pc:sldMkLst>
        <pc:spChg chg="mod">
          <ac:chgData name="john chenault" userId="9b4e2eeea9771e7c" providerId="LiveId" clId="{BDFE3AE0-1792-4876-8F30-B280DD112B64}" dt="2022-07-26T00:14:36.280" v="138" actId="20577"/>
          <ac:spMkLst>
            <pc:docMk/>
            <pc:sldMk cId="898491318" sldId="498"/>
            <ac:spMk id="2" creationId="{CD1E05BE-B4EB-7568-2AF4-E0605BEBE00F}"/>
          </ac:spMkLst>
        </pc:spChg>
        <pc:spChg chg="mod">
          <ac:chgData name="john chenault" userId="9b4e2eeea9771e7c" providerId="LiveId" clId="{BDFE3AE0-1792-4876-8F30-B280DD112B64}" dt="2022-11-22T21:29:38.629" v="4431" actId="20577"/>
          <ac:spMkLst>
            <pc:docMk/>
            <pc:sldMk cId="898491318" sldId="498"/>
            <ac:spMk id="3" creationId="{D8CD16E6-0448-509A-3660-9481D6A105B8}"/>
          </ac:spMkLst>
        </pc:spChg>
        <pc:picChg chg="add del mod">
          <ac:chgData name="john chenault" userId="9b4e2eeea9771e7c" providerId="LiveId" clId="{BDFE3AE0-1792-4876-8F30-B280DD112B64}" dt="2022-07-26T00:27:18.511" v="463" actId="478"/>
          <ac:picMkLst>
            <pc:docMk/>
            <pc:sldMk cId="898491318" sldId="498"/>
            <ac:picMk id="5" creationId="{45E0A2FA-69E1-6D0B-527C-9FB9DA0DD4AD}"/>
          </ac:picMkLst>
        </pc:picChg>
      </pc:sldChg>
      <pc:sldChg chg="addSp delSp modSp new mod">
        <pc:chgData name="john chenault" userId="9b4e2eeea9771e7c" providerId="LiveId" clId="{BDFE3AE0-1792-4876-8F30-B280DD112B64}" dt="2022-07-26T00:26:47.168" v="462" actId="1076"/>
        <pc:sldMkLst>
          <pc:docMk/>
          <pc:sldMk cId="2630847760" sldId="499"/>
        </pc:sldMkLst>
        <pc:spChg chg="mod">
          <ac:chgData name="john chenault" userId="9b4e2eeea9771e7c" providerId="LiveId" clId="{BDFE3AE0-1792-4876-8F30-B280DD112B64}" dt="2022-07-26T00:24:12.957" v="442" actId="313"/>
          <ac:spMkLst>
            <pc:docMk/>
            <pc:sldMk cId="2630847760" sldId="499"/>
            <ac:spMk id="2" creationId="{0EF65821-1CD7-20F9-9417-C2E849BBDC0F}"/>
          </ac:spMkLst>
        </pc:spChg>
        <pc:spChg chg="del">
          <ac:chgData name="john chenault" userId="9b4e2eeea9771e7c" providerId="LiveId" clId="{BDFE3AE0-1792-4876-8F30-B280DD112B64}" dt="2022-07-26T00:24:06.658" v="439"/>
          <ac:spMkLst>
            <pc:docMk/>
            <pc:sldMk cId="2630847760" sldId="499"/>
            <ac:spMk id="3" creationId="{8784BAA6-6DED-86FB-71A2-929586BEC66A}"/>
          </ac:spMkLst>
        </pc:spChg>
        <pc:picChg chg="add mod">
          <ac:chgData name="john chenault" userId="9b4e2eeea9771e7c" providerId="LiveId" clId="{BDFE3AE0-1792-4876-8F30-B280DD112B64}" dt="2022-07-26T00:24:16.139" v="443" actId="1076"/>
          <ac:picMkLst>
            <pc:docMk/>
            <pc:sldMk cId="2630847760" sldId="499"/>
            <ac:picMk id="5" creationId="{13B40BC0-72EC-5294-A9CD-B5B3F14C97AC}"/>
          </ac:picMkLst>
        </pc:picChg>
        <pc:picChg chg="add mod">
          <ac:chgData name="john chenault" userId="9b4e2eeea9771e7c" providerId="LiveId" clId="{BDFE3AE0-1792-4876-8F30-B280DD112B64}" dt="2022-07-26T00:25:56.581" v="454" actId="1076"/>
          <ac:picMkLst>
            <pc:docMk/>
            <pc:sldMk cId="2630847760" sldId="499"/>
            <ac:picMk id="7" creationId="{03089919-7923-6C38-6E36-2C4C62E93BE6}"/>
          </ac:picMkLst>
        </pc:picChg>
        <pc:picChg chg="add del mod">
          <ac:chgData name="john chenault" userId="9b4e2eeea9771e7c" providerId="LiveId" clId="{BDFE3AE0-1792-4876-8F30-B280DD112B64}" dt="2022-07-26T00:26:41.038" v="456" actId="478"/>
          <ac:picMkLst>
            <pc:docMk/>
            <pc:sldMk cId="2630847760" sldId="499"/>
            <ac:picMk id="9" creationId="{F64CBC32-6C11-D8A7-BDAE-51CEBDEA70E8}"/>
          </ac:picMkLst>
        </pc:picChg>
        <pc:picChg chg="add mod">
          <ac:chgData name="john chenault" userId="9b4e2eeea9771e7c" providerId="LiveId" clId="{BDFE3AE0-1792-4876-8F30-B280DD112B64}" dt="2022-07-26T00:26:47.168" v="462" actId="1076"/>
          <ac:picMkLst>
            <pc:docMk/>
            <pc:sldMk cId="2630847760" sldId="499"/>
            <ac:picMk id="11" creationId="{52AC3DE5-38C9-9CFD-BB17-8F95C5921622}"/>
          </ac:picMkLst>
        </pc:picChg>
      </pc:sldChg>
      <pc:sldChg chg="modSp new mod">
        <pc:chgData name="john chenault" userId="9b4e2eeea9771e7c" providerId="LiveId" clId="{BDFE3AE0-1792-4876-8F30-B280DD112B64}" dt="2022-11-22T21:32:12.260" v="4657" actId="20577"/>
        <pc:sldMkLst>
          <pc:docMk/>
          <pc:sldMk cId="182557938" sldId="500"/>
        </pc:sldMkLst>
        <pc:spChg chg="mod">
          <ac:chgData name="john chenault" userId="9b4e2eeea9771e7c" providerId="LiveId" clId="{BDFE3AE0-1792-4876-8F30-B280DD112B64}" dt="2022-11-22T21:32:12.260" v="4657" actId="20577"/>
          <ac:spMkLst>
            <pc:docMk/>
            <pc:sldMk cId="182557938" sldId="500"/>
            <ac:spMk id="2" creationId="{F0145E24-5E69-37BA-2EEC-F929A512F999}"/>
          </ac:spMkLst>
        </pc:spChg>
        <pc:spChg chg="mod">
          <ac:chgData name="john chenault" userId="9b4e2eeea9771e7c" providerId="LiveId" clId="{BDFE3AE0-1792-4876-8F30-B280DD112B64}" dt="2022-11-10T18:55:46.276" v="3749" actId="20577"/>
          <ac:spMkLst>
            <pc:docMk/>
            <pc:sldMk cId="182557938" sldId="500"/>
            <ac:spMk id="3" creationId="{A8D50C1A-1B2C-AF22-44A3-4D138FB8D32E}"/>
          </ac:spMkLst>
        </pc:spChg>
      </pc:sldChg>
      <pc:sldChg chg="modSp new mod">
        <pc:chgData name="john chenault" userId="9b4e2eeea9771e7c" providerId="LiveId" clId="{BDFE3AE0-1792-4876-8F30-B280DD112B64}" dt="2022-11-22T21:36:11.971" v="4859" actId="27636"/>
        <pc:sldMkLst>
          <pc:docMk/>
          <pc:sldMk cId="71910241" sldId="501"/>
        </pc:sldMkLst>
        <pc:spChg chg="mod">
          <ac:chgData name="john chenault" userId="9b4e2eeea9771e7c" providerId="LiveId" clId="{BDFE3AE0-1792-4876-8F30-B280DD112B64}" dt="2022-11-22T21:35:30.429" v="4750" actId="14100"/>
          <ac:spMkLst>
            <pc:docMk/>
            <pc:sldMk cId="71910241" sldId="501"/>
            <ac:spMk id="2" creationId="{7B927A64-4ED3-1E63-073C-BF2C576F6AB2}"/>
          </ac:spMkLst>
        </pc:spChg>
        <pc:spChg chg="mod">
          <ac:chgData name="john chenault" userId="9b4e2eeea9771e7c" providerId="LiveId" clId="{BDFE3AE0-1792-4876-8F30-B280DD112B64}" dt="2022-11-22T21:36:11.971" v="4859" actId="27636"/>
          <ac:spMkLst>
            <pc:docMk/>
            <pc:sldMk cId="71910241" sldId="501"/>
            <ac:spMk id="3" creationId="{1B539017-F3B8-57AE-ECD5-E08B550D7C34}"/>
          </ac:spMkLst>
        </pc:spChg>
      </pc:sldChg>
      <pc:sldChg chg="modSp new mod">
        <pc:chgData name="john chenault" userId="9b4e2eeea9771e7c" providerId="LiveId" clId="{BDFE3AE0-1792-4876-8F30-B280DD112B64}" dt="2022-11-22T21:34:38.837" v="4749" actId="20577"/>
        <pc:sldMkLst>
          <pc:docMk/>
          <pc:sldMk cId="3248980020" sldId="502"/>
        </pc:sldMkLst>
        <pc:spChg chg="mod">
          <ac:chgData name="john chenault" userId="9b4e2eeea9771e7c" providerId="LiveId" clId="{BDFE3AE0-1792-4876-8F30-B280DD112B64}" dt="2022-11-22T21:34:00.508" v="4669" actId="1076"/>
          <ac:spMkLst>
            <pc:docMk/>
            <pc:sldMk cId="3248980020" sldId="502"/>
            <ac:spMk id="2" creationId="{194EDBEF-5C5A-5EED-B3D6-79B945B3E400}"/>
          </ac:spMkLst>
        </pc:spChg>
        <pc:spChg chg="mod">
          <ac:chgData name="john chenault" userId="9b4e2eeea9771e7c" providerId="LiveId" clId="{BDFE3AE0-1792-4876-8F30-B280DD112B64}" dt="2022-11-22T21:34:38.837" v="4749" actId="20577"/>
          <ac:spMkLst>
            <pc:docMk/>
            <pc:sldMk cId="3248980020" sldId="502"/>
            <ac:spMk id="3" creationId="{A959B326-F1BB-53A7-CDA5-507FCC498621}"/>
          </ac:spMkLst>
        </pc:spChg>
      </pc:sldChg>
      <pc:sldChg chg="modSp new mod">
        <pc:chgData name="john chenault" userId="9b4e2eeea9771e7c" providerId="LiveId" clId="{BDFE3AE0-1792-4876-8F30-B280DD112B64}" dt="2022-11-22T21:38:29.542" v="4876" actId="20577"/>
        <pc:sldMkLst>
          <pc:docMk/>
          <pc:sldMk cId="4208803961" sldId="503"/>
        </pc:sldMkLst>
        <pc:spChg chg="mod">
          <ac:chgData name="john chenault" userId="9b4e2eeea9771e7c" providerId="LiveId" clId="{BDFE3AE0-1792-4876-8F30-B280DD112B64}" dt="2022-07-26T04:58:04.029" v="2603" actId="20577"/>
          <ac:spMkLst>
            <pc:docMk/>
            <pc:sldMk cId="4208803961" sldId="503"/>
            <ac:spMk id="2" creationId="{83056FC3-5E69-F0C6-8CC6-07017503B4DD}"/>
          </ac:spMkLst>
        </pc:spChg>
        <pc:spChg chg="mod">
          <ac:chgData name="john chenault" userId="9b4e2eeea9771e7c" providerId="LiveId" clId="{BDFE3AE0-1792-4876-8F30-B280DD112B64}" dt="2022-11-22T21:38:29.542" v="4876" actId="20577"/>
          <ac:spMkLst>
            <pc:docMk/>
            <pc:sldMk cId="4208803961" sldId="503"/>
            <ac:spMk id="3" creationId="{5C8B8EBD-7D02-5485-FBEF-CE3B1E89F58D}"/>
          </ac:spMkLst>
        </pc:spChg>
      </pc:sldChg>
      <pc:sldChg chg="modSp add mod">
        <pc:chgData name="john chenault" userId="9b4e2eeea9771e7c" providerId="LiveId" clId="{BDFE3AE0-1792-4876-8F30-B280DD112B64}" dt="2022-12-31T02:56:02.905" v="4939" actId="122"/>
        <pc:sldMkLst>
          <pc:docMk/>
          <pc:sldMk cId="1134723575" sldId="506"/>
        </pc:sldMkLst>
        <pc:spChg chg="mod">
          <ac:chgData name="john chenault" userId="9b4e2eeea9771e7c" providerId="LiveId" clId="{BDFE3AE0-1792-4876-8F30-B280DD112B64}" dt="2022-12-31T02:56:02.905" v="4939" actId="122"/>
          <ac:spMkLst>
            <pc:docMk/>
            <pc:sldMk cId="1134723575" sldId="506"/>
            <ac:spMk id="2" creationId="{2E17BD2C-AAEB-4457-AD3B-7CFFA75D533F}"/>
          </ac:spMkLst>
        </pc:spChg>
        <pc:picChg chg="mod">
          <ac:chgData name="john chenault" userId="9b4e2eeea9771e7c" providerId="LiveId" clId="{BDFE3AE0-1792-4876-8F30-B280DD112B64}" dt="2022-11-22T21:30:29.829" v="4432" actId="1076"/>
          <ac:picMkLst>
            <pc:docMk/>
            <pc:sldMk cId="1134723575" sldId="506"/>
            <ac:picMk id="5" creationId="{8692E38E-883D-4E70-B365-322B8C8A8B37}"/>
          </ac:picMkLst>
        </pc:picChg>
      </pc:sldChg>
      <pc:sldChg chg="modSp new mod">
        <pc:chgData name="john chenault" userId="9b4e2eeea9771e7c" providerId="LiveId" clId="{BDFE3AE0-1792-4876-8F30-B280DD112B64}" dt="2022-11-10T18:57:54.169" v="4083" actId="114"/>
        <pc:sldMkLst>
          <pc:docMk/>
          <pc:sldMk cId="2275144861" sldId="507"/>
        </pc:sldMkLst>
        <pc:spChg chg="mod">
          <ac:chgData name="john chenault" userId="9b4e2eeea9771e7c" providerId="LiveId" clId="{BDFE3AE0-1792-4876-8F30-B280DD112B64}" dt="2022-11-10T18:56:31.143" v="3788" actId="20577"/>
          <ac:spMkLst>
            <pc:docMk/>
            <pc:sldMk cId="2275144861" sldId="507"/>
            <ac:spMk id="2" creationId="{C5580A75-3AF2-A8CF-586C-59F9DBD2B697}"/>
          </ac:spMkLst>
        </pc:spChg>
        <pc:spChg chg="mod">
          <ac:chgData name="john chenault" userId="9b4e2eeea9771e7c" providerId="LiveId" clId="{BDFE3AE0-1792-4876-8F30-B280DD112B64}" dt="2022-11-10T18:57:54.169" v="4083" actId="114"/>
          <ac:spMkLst>
            <pc:docMk/>
            <pc:sldMk cId="2275144861" sldId="507"/>
            <ac:spMk id="3" creationId="{D49007EA-4CA4-AB46-6969-669056324AC8}"/>
          </ac:spMkLst>
        </pc:spChg>
      </pc:sldChg>
      <pc:sldChg chg="modSp new mod">
        <pc:chgData name="john chenault" userId="9b4e2eeea9771e7c" providerId="LiveId" clId="{BDFE3AE0-1792-4876-8F30-B280DD112B64}" dt="2022-11-22T21:31:36.259" v="4645" actId="20577"/>
        <pc:sldMkLst>
          <pc:docMk/>
          <pc:sldMk cId="4157588787" sldId="508"/>
        </pc:sldMkLst>
        <pc:spChg chg="mod">
          <ac:chgData name="john chenault" userId="9b4e2eeea9771e7c" providerId="LiveId" clId="{BDFE3AE0-1792-4876-8F30-B280DD112B64}" dt="2022-11-22T21:30:49.118" v="4473" actId="20577"/>
          <ac:spMkLst>
            <pc:docMk/>
            <pc:sldMk cId="4157588787" sldId="508"/>
            <ac:spMk id="2" creationId="{C6B0B913-DA4F-EB96-4331-AAAA1A4F0AEB}"/>
          </ac:spMkLst>
        </pc:spChg>
        <pc:spChg chg="mod">
          <ac:chgData name="john chenault" userId="9b4e2eeea9771e7c" providerId="LiveId" clId="{BDFE3AE0-1792-4876-8F30-B280DD112B64}" dt="2022-11-22T21:31:36.259" v="4645" actId="20577"/>
          <ac:spMkLst>
            <pc:docMk/>
            <pc:sldMk cId="4157588787" sldId="508"/>
            <ac:spMk id="3" creationId="{EAB3DC0F-F915-D8A9-2572-90B56E0FCA43}"/>
          </ac:spMkLst>
        </pc:spChg>
      </pc:sldChg>
    </pc:docChg>
  </pc:docChgLst>
  <pc:docChgLst>
    <pc:chgData name="john chenault" userId="9b4e2eeea9771e7c" providerId="LiveId" clId="{15B6A4A5-665B-4CC1-9E45-8B1280B41B5E}"/>
    <pc:docChg chg="modSld">
      <pc:chgData name="john chenault" userId="9b4e2eeea9771e7c" providerId="LiveId" clId="{15B6A4A5-665B-4CC1-9E45-8B1280B41B5E}" dt="2022-03-24T15:37:50.888" v="86" actId="20577"/>
      <pc:docMkLst>
        <pc:docMk/>
      </pc:docMkLst>
      <pc:sldChg chg="modSp mod">
        <pc:chgData name="john chenault" userId="9b4e2eeea9771e7c" providerId="LiveId" clId="{15B6A4A5-665B-4CC1-9E45-8B1280B41B5E}" dt="2022-03-24T15:37:50.888" v="86" actId="20577"/>
        <pc:sldMkLst>
          <pc:docMk/>
          <pc:sldMk cId="1117618145" sldId="467"/>
        </pc:sldMkLst>
        <pc:spChg chg="mod">
          <ac:chgData name="john chenault" userId="9b4e2eeea9771e7c" providerId="LiveId" clId="{15B6A4A5-665B-4CC1-9E45-8B1280B41B5E}" dt="2022-03-24T15:37:50.888" v="86" actId="20577"/>
          <ac:spMkLst>
            <pc:docMk/>
            <pc:sldMk cId="1117618145" sldId="467"/>
            <ac:spMk id="2" creationId="{DDDAB5E8-A93C-427E-951E-7E00CCD86EF8}"/>
          </ac:spMkLst>
        </pc:spChg>
        <pc:spChg chg="mod">
          <ac:chgData name="john chenault" userId="9b4e2eeea9771e7c" providerId="LiveId" clId="{15B6A4A5-665B-4CC1-9E45-8B1280B41B5E}" dt="2022-03-24T15:36:22.130" v="22" actId="20577"/>
          <ac:spMkLst>
            <pc:docMk/>
            <pc:sldMk cId="1117618145" sldId="467"/>
            <ac:spMk id="3" creationId="{89866D36-A356-4ED7-ADD2-3F4433EF15FB}"/>
          </ac:spMkLst>
        </pc:spChg>
      </pc:sldChg>
      <pc:sldChg chg="modSp mod">
        <pc:chgData name="john chenault" userId="9b4e2eeea9771e7c" providerId="LiveId" clId="{15B6A4A5-665B-4CC1-9E45-8B1280B41B5E}" dt="2022-03-24T15:36:35.148" v="43" actId="6549"/>
        <pc:sldMkLst>
          <pc:docMk/>
          <pc:sldMk cId="2112447438" sldId="491"/>
        </pc:sldMkLst>
        <pc:spChg chg="mod">
          <ac:chgData name="john chenault" userId="9b4e2eeea9771e7c" providerId="LiveId" clId="{15B6A4A5-665B-4CC1-9E45-8B1280B41B5E}" dt="2022-03-24T15:36:35.148" v="43" actId="6549"/>
          <ac:spMkLst>
            <pc:docMk/>
            <pc:sldMk cId="2112447438" sldId="491"/>
            <ac:spMk id="2" creationId="{FB447802-A981-43BB-BF59-D0493A8618C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7423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3913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6911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831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6466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8152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3518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712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9487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6610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9" name="Slide Number Placeholder 8"/>
          <p:cNvSpPr>
            <a:spLocks noGrp="1"/>
          </p:cNvSpPr>
          <p:nvPr>
            <p:ph type="sldNum" sz="quarter" idx="11"/>
          </p:nvPr>
        </p:nvSpPr>
        <p:spPr/>
        <p:txBody>
          <a:bodyPr/>
          <a:lstStyle/>
          <a:p>
            <a:fld id="{6D22F896-40B5-4ADD-8801-0D06FADFA095}" type="slidenum">
              <a:rPr lang="en-US" smtClean="0"/>
              <a:t>‹#›</a:t>
            </a:fld>
            <a:endParaRPr lang="en-US" dirty="0"/>
          </a:p>
        </p:txBody>
      </p:sp>
      <p:sp>
        <p:nvSpPr>
          <p:cNvPr id="10" name="Footer Placeholder 9"/>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320796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D22F896-40B5-4ADD-8801-0D06FADFA095}" type="slidenum">
              <a:rPr lang="en-US" smtClean="0"/>
              <a:pPr/>
              <a:t>‹#›</a:t>
            </a:fld>
            <a:endParaRPr lang="en-US"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48A87A34-81AB-432B-8DAE-1953F412C126}" type="datetimeFigureOut">
              <a:rPr lang="en-US" smtClean="0"/>
              <a:pPr/>
              <a:t>12/8/2023</a:t>
            </a:fld>
            <a:endParaRPr lang="en-US" dirty="0"/>
          </a:p>
        </p:txBody>
      </p:sp>
    </p:spTree>
    <p:extLst>
      <p:ext uri="{BB962C8B-B14F-4D97-AF65-F5344CB8AC3E}">
        <p14:creationId xmlns:p14="http://schemas.microsoft.com/office/powerpoint/2010/main" val="3452812917"/>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AB5E8-A93C-427E-951E-7E00CCD86EF8}"/>
              </a:ext>
            </a:extLst>
          </p:cNvPr>
          <p:cNvSpPr>
            <a:spLocks noGrp="1"/>
          </p:cNvSpPr>
          <p:nvPr>
            <p:ph type="ctrTitle"/>
          </p:nvPr>
        </p:nvSpPr>
        <p:spPr/>
        <p:txBody>
          <a:bodyPr/>
          <a:lstStyle/>
          <a:p>
            <a:r>
              <a:rPr lang="en-US" dirty="0"/>
              <a:t>Command Line Tips</a:t>
            </a:r>
            <a:br>
              <a:rPr lang="en-US"/>
            </a:br>
            <a:r>
              <a:rPr lang="en-US"/>
              <a:t>CSS 475</a:t>
            </a:r>
            <a:endParaRPr lang="en-US" dirty="0"/>
          </a:p>
        </p:txBody>
      </p:sp>
      <p:sp>
        <p:nvSpPr>
          <p:cNvPr id="3" name="Subtitle 2">
            <a:extLst>
              <a:ext uri="{FF2B5EF4-FFF2-40B4-BE49-F238E27FC236}">
                <a16:creationId xmlns:a16="http://schemas.microsoft.com/office/drawing/2014/main" id="{89866D36-A356-4ED7-ADD2-3F4433EF15F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17618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DBEF-5C5A-5EED-B3D6-79B945B3E400}"/>
              </a:ext>
            </a:extLst>
          </p:cNvPr>
          <p:cNvSpPr>
            <a:spLocks noGrp="1"/>
          </p:cNvSpPr>
          <p:nvPr>
            <p:ph type="title"/>
          </p:nvPr>
        </p:nvSpPr>
        <p:spPr>
          <a:xfrm>
            <a:off x="609600" y="188140"/>
            <a:ext cx="10160000" cy="825113"/>
          </a:xfrm>
        </p:spPr>
        <p:txBody>
          <a:bodyPr/>
          <a:lstStyle/>
          <a:p>
            <a:r>
              <a:rPr lang="en-US" dirty="0"/>
              <a:t>Windows</a:t>
            </a:r>
          </a:p>
        </p:txBody>
      </p:sp>
      <p:sp>
        <p:nvSpPr>
          <p:cNvPr id="3" name="Content Placeholder 2">
            <a:extLst>
              <a:ext uri="{FF2B5EF4-FFF2-40B4-BE49-F238E27FC236}">
                <a16:creationId xmlns:a16="http://schemas.microsoft.com/office/drawing/2014/main" id="{A959B326-F1BB-53A7-CDA5-507FCC498621}"/>
              </a:ext>
            </a:extLst>
          </p:cNvPr>
          <p:cNvSpPr>
            <a:spLocks noGrp="1"/>
          </p:cNvSpPr>
          <p:nvPr>
            <p:ph idx="1"/>
          </p:nvPr>
        </p:nvSpPr>
        <p:spPr>
          <a:xfrm>
            <a:off x="609600" y="1013253"/>
            <a:ext cx="10160000" cy="5387547"/>
          </a:xfrm>
        </p:spPr>
        <p:txBody>
          <a:bodyPr>
            <a:normAutofit fontScale="92500"/>
          </a:bodyPr>
          <a:lstStyle/>
          <a:p>
            <a:r>
              <a:rPr lang="en-US" dirty="0"/>
              <a:t>Get to the command line by entering 'Command Prompt' in the search bar.</a:t>
            </a:r>
          </a:p>
          <a:p>
            <a:endParaRPr lang="en-US" dirty="0"/>
          </a:p>
          <a:p>
            <a:r>
              <a:rPr lang="en-US" dirty="0"/>
              <a:t>Shows the current directory on the command line</a:t>
            </a:r>
          </a:p>
          <a:p>
            <a:pPr lvl="1"/>
            <a:r>
              <a:rPr lang="en-US" dirty="0"/>
              <a:t>Unix can do this if so configured</a:t>
            </a:r>
          </a:p>
          <a:p>
            <a:pPr lvl="1"/>
            <a:r>
              <a:rPr lang="en-US" dirty="0"/>
              <a:t>The directory separator is a back slash </a:t>
            </a:r>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dir</a:t>
            </a:r>
            <a:r>
              <a:rPr lang="en-US" dirty="0">
                <a:latin typeface="Courier New" panose="02070309020205020404" pitchFamily="49" charset="0"/>
                <a:cs typeface="Courier New" panose="02070309020205020404" pitchFamily="49" charset="0"/>
              </a:rPr>
              <a:t>'</a:t>
            </a:r>
            <a:r>
              <a:rPr lang="en-US" dirty="0"/>
              <a:t> lists the contents of the current directory (or the named directory) </a:t>
            </a:r>
          </a:p>
          <a:p>
            <a:pPr lvl="2"/>
            <a:r>
              <a:rPr lang="en-US" dirty="0">
                <a:cs typeface="Courier New" panose="02070309020205020404" pitchFamily="49" charset="0"/>
              </a:rPr>
              <a:t>Long form and shows files starting with '.'</a:t>
            </a:r>
          </a:p>
          <a:p>
            <a:r>
              <a:rPr lang="en-US" dirty="0">
                <a:latin typeface="Courier New" panose="02070309020205020404" pitchFamily="49" charset="0"/>
                <a:cs typeface="Courier New" panose="02070309020205020404" pitchFamily="49" charset="0"/>
              </a:rPr>
              <a:t>'cd'</a:t>
            </a:r>
            <a:r>
              <a:rPr lang="en-US" dirty="0"/>
              <a:t> (change directory) changes to the named directory ( like Unix)</a:t>
            </a:r>
          </a:p>
          <a:p>
            <a:pPr lvl="1"/>
            <a:endParaRPr lang="en-US" dirty="0"/>
          </a:p>
          <a:p>
            <a:r>
              <a:rPr lang="en-US" dirty="0"/>
              <a:t>To get documentation try</a:t>
            </a:r>
          </a:p>
          <a:p>
            <a:pPr lvl="1"/>
            <a:r>
              <a:rPr lang="en-US" dirty="0">
                <a:latin typeface="Courier New" panose="02070309020205020404" pitchFamily="49" charset="0"/>
                <a:cs typeface="Courier New" panose="02070309020205020404" pitchFamily="49" charset="0"/>
              </a:rPr>
              <a:t>'help &lt;command&gt; </a:t>
            </a:r>
            <a:r>
              <a:rPr lang="en-US" dirty="0"/>
              <a:t>'  where &lt;command&gt; is the command of interest</a:t>
            </a:r>
          </a:p>
          <a:p>
            <a:pPr lvl="1"/>
            <a:endParaRPr lang="en-US" dirty="0"/>
          </a:p>
          <a:p>
            <a:r>
              <a:rPr lang="en-US" dirty="0"/>
              <a:t>Note that Windows has a '</a:t>
            </a:r>
            <a:r>
              <a:rPr lang="en-US" dirty="0">
                <a:latin typeface="Courier New" panose="02070309020205020404" pitchFamily="49" charset="0"/>
                <a:cs typeface="Courier New" panose="02070309020205020404" pitchFamily="49" charset="0"/>
              </a:rPr>
              <a:t>.'</a:t>
            </a:r>
            <a:r>
              <a:rPr lang="en-US" dirty="0"/>
              <a:t>  and </a:t>
            </a:r>
            <a:r>
              <a:rPr lang="en-US" dirty="0">
                <a:latin typeface="Courier New" panose="02070309020205020404" pitchFamily="49" charset="0"/>
                <a:cs typeface="Courier New" panose="02070309020205020404" pitchFamily="49" charset="0"/>
              </a:rPr>
              <a:t>'..'</a:t>
            </a:r>
            <a:r>
              <a:rPr lang="en-US" dirty="0"/>
              <a:t> directory just like </a:t>
            </a:r>
            <a:r>
              <a:rPr lang="en-US" dirty="0" err="1"/>
              <a:t>unix</a:t>
            </a:r>
            <a:r>
              <a:rPr lang="en-US" dirty="0"/>
              <a:t>. </a:t>
            </a:r>
          </a:p>
          <a:p>
            <a:endParaRPr lang="en-US" dirty="0"/>
          </a:p>
          <a:p>
            <a:r>
              <a:rPr lang="en-US" dirty="0"/>
              <a:t>Windows also has multiple drives ( C:, D:  </a:t>
            </a:r>
            <a:r>
              <a:rPr lang="en-US" dirty="0" err="1"/>
              <a:t>etc</a:t>
            </a:r>
            <a:r>
              <a:rPr lang="en-US" dirty="0"/>
              <a:t>)  which can optionally be part of the name</a:t>
            </a:r>
          </a:p>
        </p:txBody>
      </p:sp>
    </p:spTree>
    <p:extLst>
      <p:ext uri="{BB962C8B-B14F-4D97-AF65-F5344CB8AC3E}">
        <p14:creationId xmlns:p14="http://schemas.microsoft.com/office/powerpoint/2010/main" val="324898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EF43A-1399-41CA-A360-6D65732C9A2F}"/>
              </a:ext>
            </a:extLst>
          </p:cNvPr>
          <p:cNvSpPr>
            <a:spLocks noGrp="1"/>
          </p:cNvSpPr>
          <p:nvPr>
            <p:ph type="title"/>
          </p:nvPr>
        </p:nvSpPr>
        <p:spPr/>
        <p:txBody>
          <a:bodyPr/>
          <a:lstStyle/>
          <a:p>
            <a:r>
              <a:rPr lang="en-US" dirty="0"/>
              <a:t>Working on the command line</a:t>
            </a:r>
          </a:p>
        </p:txBody>
      </p:sp>
      <p:sp>
        <p:nvSpPr>
          <p:cNvPr id="3" name="Content Placeholder 2">
            <a:extLst>
              <a:ext uri="{FF2B5EF4-FFF2-40B4-BE49-F238E27FC236}">
                <a16:creationId xmlns:a16="http://schemas.microsoft.com/office/drawing/2014/main" id="{F75A205E-9384-4FF9-8205-70C3C4535EB3}"/>
              </a:ext>
            </a:extLst>
          </p:cNvPr>
          <p:cNvSpPr>
            <a:spLocks noGrp="1"/>
          </p:cNvSpPr>
          <p:nvPr>
            <p:ph idx="1"/>
          </p:nvPr>
        </p:nvSpPr>
        <p:spPr>
          <a:xfrm>
            <a:off x="609600" y="1417638"/>
            <a:ext cx="10160000" cy="4983162"/>
          </a:xfrm>
        </p:spPr>
        <p:txBody>
          <a:bodyPr/>
          <a:lstStyle/>
          <a:p>
            <a:r>
              <a:rPr lang="en-US" dirty="0"/>
              <a:t>My observation</a:t>
            </a:r>
          </a:p>
          <a:p>
            <a:pPr lvl="1"/>
            <a:r>
              <a:rPr lang="en-US" dirty="0"/>
              <a:t>Real programmers work on the command line  ( or at least can )</a:t>
            </a:r>
          </a:p>
          <a:p>
            <a:endParaRPr lang="en-US" dirty="0"/>
          </a:p>
          <a:p>
            <a:r>
              <a:rPr lang="en-US" dirty="0"/>
              <a:t>When you are working on the command line – what is really happening?</a:t>
            </a:r>
          </a:p>
          <a:p>
            <a:pPr lvl="1"/>
            <a:r>
              <a:rPr lang="en-US" dirty="0"/>
              <a:t>You are running some program ( the shell) that sits there and waits for your input.</a:t>
            </a:r>
          </a:p>
          <a:p>
            <a:pPr lvl="1"/>
            <a:r>
              <a:rPr lang="en-US" dirty="0"/>
              <a:t>When you hit the enter key, it will look at what you typed and do something</a:t>
            </a:r>
          </a:p>
          <a:p>
            <a:pPr lvl="2"/>
            <a:endParaRPr lang="en-US" dirty="0"/>
          </a:p>
          <a:p>
            <a:r>
              <a:rPr lang="en-US" dirty="0"/>
              <a:t>There are some </a:t>
            </a:r>
            <a:r>
              <a:rPr lang="en-US" u="sng" dirty="0"/>
              <a:t>internal</a:t>
            </a:r>
            <a:r>
              <a:rPr lang="en-US" dirty="0"/>
              <a:t> commands that it will respond to.</a:t>
            </a:r>
          </a:p>
          <a:p>
            <a:pPr lvl="1"/>
            <a:r>
              <a:rPr lang="en-US" dirty="0">
                <a:latin typeface="Courier New" panose="02070309020205020404" pitchFamily="49" charset="0"/>
                <a:cs typeface="Courier New" panose="02070309020205020404" pitchFamily="49" charset="0"/>
              </a:rPr>
              <a:t>ls, cd, echo </a:t>
            </a:r>
            <a:r>
              <a:rPr lang="en-US" dirty="0" err="1">
                <a:cs typeface="Courier New" panose="02070309020205020404" pitchFamily="49" charset="0"/>
              </a:rPr>
              <a:t>etc</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under </a:t>
            </a:r>
            <a:r>
              <a:rPr lang="en-US" dirty="0" err="1">
                <a:cs typeface="Courier New" panose="02070309020205020404" pitchFamily="49" charset="0"/>
              </a:rPr>
              <a:t>unix</a:t>
            </a:r>
            <a:r>
              <a:rPr lang="en-US" dirty="0">
                <a:cs typeface="Courier New" panose="02070309020205020404" pitchFamily="49" charset="0"/>
              </a:rPr>
              <a:t> / </a:t>
            </a:r>
            <a:r>
              <a:rPr lang="en-US" dirty="0" err="1">
                <a:cs typeface="Courier New" panose="02070309020205020404" pitchFamily="49" charset="0"/>
              </a:rPr>
              <a:t>linux</a:t>
            </a:r>
            <a:endParaRPr lang="en-US" dirty="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dir</a:t>
            </a:r>
            <a:r>
              <a:rPr lang="en-US" dirty="0">
                <a:latin typeface="Courier New" panose="02070309020205020404" pitchFamily="49" charset="0"/>
                <a:cs typeface="Courier New" panose="02070309020205020404" pitchFamily="49" charset="0"/>
              </a:rPr>
              <a:t>, cd, </a:t>
            </a:r>
            <a:r>
              <a:rPr lang="en-US" dirty="0" err="1">
                <a:cs typeface="Courier New" panose="02070309020205020404" pitchFamily="49" charset="0"/>
              </a:rPr>
              <a:t>etc</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under Windows</a:t>
            </a:r>
          </a:p>
          <a:p>
            <a:r>
              <a:rPr lang="en-US" dirty="0">
                <a:cs typeface="Courier New" panose="02070309020205020404" pitchFamily="49" charset="0"/>
              </a:rPr>
              <a:t>Virtually anything else you type on the command line will be treated as a program to be found and to run.</a:t>
            </a:r>
          </a:p>
          <a:p>
            <a:pPr marL="411480" lvl="1"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37500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CA5C-6921-4541-814D-DD58C558BCF2}"/>
              </a:ext>
            </a:extLst>
          </p:cNvPr>
          <p:cNvSpPr>
            <a:spLocks noGrp="1"/>
          </p:cNvSpPr>
          <p:nvPr>
            <p:ph type="title"/>
          </p:nvPr>
        </p:nvSpPr>
        <p:spPr/>
        <p:txBody>
          <a:bodyPr/>
          <a:lstStyle/>
          <a:p>
            <a:r>
              <a:rPr lang="en-US" dirty="0"/>
              <a:t>Working on the command line</a:t>
            </a:r>
          </a:p>
        </p:txBody>
      </p:sp>
      <p:sp>
        <p:nvSpPr>
          <p:cNvPr id="3" name="Content Placeholder 2">
            <a:extLst>
              <a:ext uri="{FF2B5EF4-FFF2-40B4-BE49-F238E27FC236}">
                <a16:creationId xmlns:a16="http://schemas.microsoft.com/office/drawing/2014/main" id="{3282EBCD-0E71-46D5-8A45-CCA0E6AB8822}"/>
              </a:ext>
            </a:extLst>
          </p:cNvPr>
          <p:cNvSpPr>
            <a:spLocks noGrp="1"/>
          </p:cNvSpPr>
          <p:nvPr>
            <p:ph idx="1"/>
          </p:nvPr>
        </p:nvSpPr>
        <p:spPr>
          <a:xfrm>
            <a:off x="609600" y="1264356"/>
            <a:ext cx="10160000" cy="5136444"/>
          </a:xfrm>
        </p:spPr>
        <p:txBody>
          <a:bodyPr/>
          <a:lstStyle/>
          <a:p>
            <a:r>
              <a:rPr lang="en-US" dirty="0"/>
              <a:t>When you type multiple tokens on the command line</a:t>
            </a:r>
          </a:p>
          <a:p>
            <a:pPr marL="228600" marR="0" indent="0">
              <a:lnSpc>
                <a:spcPct val="107000"/>
              </a:lnSpc>
              <a:spcBef>
                <a:spcPts val="0"/>
              </a:spcBef>
              <a:spcAft>
                <a:spcPts val="0"/>
              </a:spcAft>
              <a:buNone/>
            </a:pP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createdb</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-U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postgres</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db01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indent="0">
              <a:lnSpc>
                <a:spcPct val="107000"/>
              </a:lnSpc>
              <a:spcBef>
                <a:spcPts val="0"/>
              </a:spcBef>
              <a:spcAft>
                <a:spcPts val="0"/>
              </a:spcAft>
              <a:buNone/>
            </a:pP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psql</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-U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postgres</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db01 &lt; /temp/db01</a:t>
            </a:r>
          </a:p>
          <a:p>
            <a:pPr marL="228600" marR="0" indent="0">
              <a:lnSpc>
                <a:spcPct val="107000"/>
              </a:lnSpc>
              <a:spcBef>
                <a:spcPts val="0"/>
              </a:spcBef>
              <a:spcAft>
                <a:spcPts val="0"/>
              </a:spcAft>
              <a:buNone/>
            </a:pPr>
            <a:endParaRPr lang="en-US" sz="1800" dirty="0">
              <a:latin typeface="Courier New" panose="02070309020205020404" pitchFamily="49" charset="0"/>
              <a:ea typeface="Calibri" panose="020F0502020204030204" pitchFamily="34" charset="0"/>
              <a:cs typeface="Times New Roman" panose="02020603050405020304" pitchFamily="18" charset="0"/>
            </a:endParaRPr>
          </a:p>
          <a:p>
            <a:r>
              <a:rPr lang="en-US" dirty="0"/>
              <a:t>The shell finds the first token, and executes it – passing the rest of the arguments to the program to do with it as it will.</a:t>
            </a:r>
          </a:p>
          <a:p>
            <a:pPr lvl="1"/>
            <a:r>
              <a:rPr lang="en-US" dirty="0"/>
              <a:t>If you want to see what arguments are available, try passing –H  or similar</a:t>
            </a:r>
          </a:p>
          <a:p>
            <a:pPr lvl="1"/>
            <a:endParaRPr lang="en-US" dirty="0"/>
          </a:p>
        </p:txBody>
      </p:sp>
      <p:pic>
        <p:nvPicPr>
          <p:cNvPr id="7" name="Picture 6">
            <a:extLst>
              <a:ext uri="{FF2B5EF4-FFF2-40B4-BE49-F238E27FC236}">
                <a16:creationId xmlns:a16="http://schemas.microsoft.com/office/drawing/2014/main" id="{4DA9626F-2FBE-4645-9311-F2336435DA02}"/>
              </a:ext>
            </a:extLst>
          </p:cNvPr>
          <p:cNvPicPr>
            <a:picLocks noChangeAspect="1"/>
          </p:cNvPicPr>
          <p:nvPr/>
        </p:nvPicPr>
        <p:blipFill>
          <a:blip r:embed="rId2"/>
          <a:stretch>
            <a:fillRect/>
          </a:stretch>
        </p:blipFill>
        <p:spPr>
          <a:xfrm>
            <a:off x="946413" y="3832578"/>
            <a:ext cx="7278551" cy="3025422"/>
          </a:xfrm>
          <a:prstGeom prst="rect">
            <a:avLst/>
          </a:prstGeom>
        </p:spPr>
      </p:pic>
    </p:spTree>
    <p:extLst>
      <p:ext uri="{BB962C8B-B14F-4D97-AF65-F5344CB8AC3E}">
        <p14:creationId xmlns:p14="http://schemas.microsoft.com/office/powerpoint/2010/main" val="2272441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AB846-351C-4F71-9D86-89BBCED57235}"/>
              </a:ext>
            </a:extLst>
          </p:cNvPr>
          <p:cNvSpPr>
            <a:spLocks noGrp="1"/>
          </p:cNvSpPr>
          <p:nvPr>
            <p:ph type="title"/>
          </p:nvPr>
        </p:nvSpPr>
        <p:spPr/>
        <p:txBody>
          <a:bodyPr/>
          <a:lstStyle/>
          <a:p>
            <a:r>
              <a:rPr lang="en-US" dirty="0"/>
              <a:t>Working on the Command Line</a:t>
            </a:r>
          </a:p>
        </p:txBody>
      </p:sp>
      <p:sp>
        <p:nvSpPr>
          <p:cNvPr id="3" name="Content Placeholder 2">
            <a:extLst>
              <a:ext uri="{FF2B5EF4-FFF2-40B4-BE49-F238E27FC236}">
                <a16:creationId xmlns:a16="http://schemas.microsoft.com/office/drawing/2014/main" id="{488F6005-A238-4A50-A0C6-24F9C1FC128A}"/>
              </a:ext>
            </a:extLst>
          </p:cNvPr>
          <p:cNvSpPr>
            <a:spLocks noGrp="1"/>
          </p:cNvSpPr>
          <p:nvPr>
            <p:ph idx="1"/>
          </p:nvPr>
        </p:nvSpPr>
        <p:spPr/>
        <p:txBody>
          <a:bodyPr/>
          <a:lstStyle/>
          <a:p>
            <a:r>
              <a:rPr lang="en-US" dirty="0"/>
              <a:t>Sometimes the argument are options to the program</a:t>
            </a:r>
          </a:p>
          <a:p>
            <a:r>
              <a:rPr lang="en-US" dirty="0"/>
              <a:t>Sometimes the arguments are file names to be read.</a:t>
            </a:r>
          </a:p>
          <a:p>
            <a:r>
              <a:rPr lang="en-US" dirty="0"/>
              <a:t>Sometimes the arguments are </a:t>
            </a:r>
            <a:r>
              <a:rPr lang="en-US" u="sng" dirty="0"/>
              <a:t>redirects</a:t>
            </a:r>
          </a:p>
          <a:p>
            <a:pPr marL="114300" indent="0">
              <a:buNone/>
            </a:pP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psql</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-U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postgres</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db01 &lt; /temp/db01</a:t>
            </a:r>
          </a:p>
          <a:p>
            <a:pPr marL="114300" indent="0">
              <a:buNone/>
            </a:pPr>
            <a:endParaRPr lang="en-US" sz="1800" dirty="0">
              <a:latin typeface="Courier New" panose="02070309020205020404" pitchFamily="49" charset="0"/>
              <a:ea typeface="Calibri" panose="020F0502020204030204" pitchFamily="34" charset="0"/>
              <a:cs typeface="Times New Roman" panose="02020603050405020304" pitchFamily="18" charset="0"/>
            </a:endParaRPr>
          </a:p>
          <a:p>
            <a:pPr marL="114300" indent="0">
              <a:buNone/>
            </a:pPr>
            <a:endParaRPr lang="en-US" sz="1800" dirty="0">
              <a:effectLst/>
              <a:latin typeface="Courier New" panose="02070309020205020404" pitchFamily="49" charset="0"/>
              <a:ea typeface="Calibri" panose="020F0502020204030204" pitchFamily="34" charset="0"/>
              <a:cs typeface="Times New Roman" panose="02020603050405020304" pitchFamily="18" charset="0"/>
            </a:endParaRPr>
          </a:p>
          <a:p>
            <a:pPr marL="114300" indent="0">
              <a:buNone/>
            </a:pPr>
            <a:endParaRPr lang="en-US" sz="1800" dirty="0">
              <a:latin typeface="Courier New" panose="02070309020205020404" pitchFamily="49" charset="0"/>
              <a:ea typeface="Calibri" panose="020F0502020204030204" pitchFamily="34" charset="0"/>
              <a:cs typeface="Times New Roman" panose="02020603050405020304" pitchFamily="18" charset="0"/>
            </a:endParaRPr>
          </a:p>
          <a:p>
            <a:r>
              <a:rPr lang="en-US" dirty="0">
                <a:effectLst/>
                <a:latin typeface="Calibri" panose="020F0502020204030204" pitchFamily="34" charset="0"/>
                <a:ea typeface="Calibri" panose="020F0502020204030204" pitchFamily="34" charset="0"/>
                <a:cs typeface="Calibri" panose="020F0502020204030204" pitchFamily="34" charset="0"/>
              </a:rPr>
              <a:t>In this case ‘</a:t>
            </a:r>
            <a:r>
              <a:rPr lang="en-US" dirty="0" err="1">
                <a:effectLst/>
                <a:latin typeface="Courier New" panose="02070309020205020404" pitchFamily="49" charset="0"/>
                <a:ea typeface="Calibri" panose="020F0502020204030204" pitchFamily="34" charset="0"/>
                <a:cs typeface="Courier New" panose="02070309020205020404" pitchFamily="49" charset="0"/>
              </a:rPr>
              <a:t>psql</a:t>
            </a:r>
            <a:r>
              <a:rPr lang="en-US" dirty="0">
                <a:effectLst/>
                <a:latin typeface="Courier New" panose="02070309020205020404" pitchFamily="49" charset="0"/>
                <a:ea typeface="Calibri" panose="020F0502020204030204" pitchFamily="34" charset="0"/>
                <a:cs typeface="Courier New" panose="02070309020205020404" pitchFamily="49" charset="0"/>
              </a:rPr>
              <a:t>’</a:t>
            </a:r>
            <a:r>
              <a:rPr lang="en-US" dirty="0">
                <a:effectLst/>
                <a:latin typeface="Calibri" panose="020F0502020204030204" pitchFamily="34" charset="0"/>
                <a:ea typeface="Calibri" panose="020F0502020204030204" pitchFamily="34" charset="0"/>
                <a:cs typeface="Calibri" panose="020F0502020204030204" pitchFamily="34" charset="0"/>
              </a:rPr>
              <a:t> is the program to execute</a:t>
            </a:r>
          </a:p>
          <a:p>
            <a:r>
              <a:rPr lang="en-US" dirty="0">
                <a:latin typeface="Calibri" panose="020F0502020204030204" pitchFamily="34" charset="0"/>
                <a:ea typeface="Calibri" panose="020F0502020204030204" pitchFamily="34" charset="0"/>
                <a:cs typeface="Calibri" panose="020F0502020204030204" pitchFamily="34" charset="0"/>
              </a:rPr>
              <a:t>‘-</a:t>
            </a:r>
            <a:r>
              <a:rPr lang="en-US" dirty="0">
                <a:latin typeface="Courier New" panose="02070309020205020404" pitchFamily="49" charset="0"/>
                <a:ea typeface="Calibri" panose="020F0502020204030204" pitchFamily="34" charset="0"/>
                <a:cs typeface="Courier New" panose="02070309020205020404" pitchFamily="49" charset="0"/>
              </a:rPr>
              <a:t>U </a:t>
            </a:r>
            <a:r>
              <a:rPr lang="en-US" dirty="0" err="1">
                <a:latin typeface="Courier New" panose="02070309020205020404" pitchFamily="49" charset="0"/>
                <a:ea typeface="Calibri" panose="020F0502020204030204" pitchFamily="34" charset="0"/>
                <a:cs typeface="Courier New" panose="02070309020205020404" pitchFamily="49" charset="0"/>
              </a:rPr>
              <a:t>postres</a:t>
            </a:r>
            <a:r>
              <a:rPr lang="en-US" dirty="0">
                <a:latin typeface="Calibri" panose="020F0502020204030204" pitchFamily="34" charset="0"/>
                <a:ea typeface="Calibri" panose="020F0502020204030204" pitchFamily="34" charset="0"/>
                <a:cs typeface="Calibri" panose="020F0502020204030204" pitchFamily="34" charset="0"/>
              </a:rPr>
              <a:t>’ are options </a:t>
            </a:r>
          </a:p>
          <a:p>
            <a:r>
              <a:rPr lang="en-US" dirty="0">
                <a:effectLst/>
                <a:latin typeface="Calibri" panose="020F0502020204030204" pitchFamily="34" charset="0"/>
                <a:ea typeface="Calibri" panose="020F0502020204030204" pitchFamily="34" charset="0"/>
                <a:cs typeface="Calibri" panose="020F0502020204030204" pitchFamily="34" charset="0"/>
              </a:rPr>
              <a:t>‘</a:t>
            </a:r>
            <a:r>
              <a:rPr lang="en-US" dirty="0">
                <a:effectLst/>
                <a:latin typeface="Courier New" panose="02070309020205020404" pitchFamily="49" charset="0"/>
                <a:ea typeface="Calibri" panose="020F0502020204030204" pitchFamily="34" charset="0"/>
                <a:cs typeface="Courier New" panose="02070309020205020404" pitchFamily="49" charset="0"/>
              </a:rPr>
              <a:t>db01</a:t>
            </a:r>
            <a:r>
              <a:rPr lang="en-US" dirty="0">
                <a:effectLst/>
                <a:latin typeface="Calibri" panose="020F0502020204030204" pitchFamily="34" charset="0"/>
                <a:ea typeface="Calibri" panose="020F0502020204030204" pitchFamily="34" charset="0"/>
                <a:cs typeface="Calibri" panose="020F0502020204030204" pitchFamily="34" charset="0"/>
              </a:rPr>
              <a:t>’ is the DBNAME</a:t>
            </a:r>
          </a:p>
          <a:p>
            <a:r>
              <a:rPr lang="en-US" dirty="0">
                <a:effectLst/>
                <a:latin typeface="Courier New" panose="02070309020205020404" pitchFamily="49" charset="0"/>
                <a:ea typeface="Calibri" panose="020F0502020204030204" pitchFamily="34" charset="0"/>
                <a:cs typeface="Courier New" panose="02070309020205020404" pitchFamily="49" charset="0"/>
              </a:rPr>
              <a:t>‘&lt;  /temp/db01</a:t>
            </a:r>
            <a:r>
              <a:rPr lang="en-US" dirty="0">
                <a:effectLst/>
                <a:latin typeface="Calibri" panose="020F0502020204030204" pitchFamily="34" charset="0"/>
                <a:ea typeface="Calibri" panose="020F0502020204030204" pitchFamily="34" charset="0"/>
                <a:cs typeface="Calibri" panose="020F0502020204030204" pitchFamily="34" charset="0"/>
              </a:rPr>
              <a:t>’ is a redirect.  It says to send the contents of file /temp/db01 to </a:t>
            </a:r>
            <a:r>
              <a:rPr lang="en-US" dirty="0" err="1">
                <a:effectLst/>
                <a:latin typeface="Calibri" panose="020F0502020204030204" pitchFamily="34" charset="0"/>
                <a:ea typeface="Calibri" panose="020F0502020204030204" pitchFamily="34" charset="0"/>
                <a:cs typeface="Calibri" panose="020F0502020204030204" pitchFamily="34" charset="0"/>
              </a:rPr>
              <a:t>psql</a:t>
            </a:r>
            <a:r>
              <a:rPr lang="en-US" dirty="0">
                <a:effectLst/>
                <a:latin typeface="Calibri" panose="020F0502020204030204" pitchFamily="34" charset="0"/>
                <a:ea typeface="Calibri" panose="020F0502020204030204" pitchFamily="34" charset="0"/>
                <a:cs typeface="Calibri" panose="020F0502020204030204" pitchFamily="34" charset="0"/>
              </a:rPr>
              <a:t> as if someone typed then into the program.</a:t>
            </a:r>
          </a:p>
          <a:p>
            <a:pPr marL="114300" indent="0">
              <a:buNone/>
            </a:pPr>
            <a:endParaRPr lang="en-US" sz="1800" dirty="0">
              <a:effectLst/>
              <a:latin typeface="Courier New" panose="02070309020205020404" pitchFamily="49" charset="0"/>
              <a:ea typeface="Calibri" panose="020F0502020204030204" pitchFamily="34" charset="0"/>
              <a:cs typeface="Times New Roman" panose="02020603050405020304" pitchFamily="18" charset="0"/>
            </a:endParaRPr>
          </a:p>
          <a:p>
            <a:pPr marL="114300" indent="0">
              <a:buNone/>
            </a:pPr>
            <a:endParaRPr lang="en-US" sz="1800" dirty="0">
              <a:latin typeface="Courier New" panose="02070309020205020404" pitchFamily="49" charset="0"/>
              <a:ea typeface="Calibri" panose="020F0502020204030204" pitchFamily="34" charset="0"/>
              <a:cs typeface="Times New Roman" panose="02020603050405020304" pitchFamily="18" charset="0"/>
            </a:endParaRPr>
          </a:p>
          <a:p>
            <a:pPr marL="11430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FB87E74E-3E23-4AD2-9FEE-3E07E5F9B060}"/>
              </a:ext>
            </a:extLst>
          </p:cNvPr>
          <p:cNvPicPr>
            <a:picLocks noChangeAspect="1"/>
          </p:cNvPicPr>
          <p:nvPr/>
        </p:nvPicPr>
        <p:blipFill>
          <a:blip r:embed="rId2"/>
          <a:stretch>
            <a:fillRect/>
          </a:stretch>
        </p:blipFill>
        <p:spPr>
          <a:xfrm>
            <a:off x="1130731" y="3269150"/>
            <a:ext cx="4981835" cy="749693"/>
          </a:xfrm>
          <a:prstGeom prst="rect">
            <a:avLst/>
          </a:prstGeom>
        </p:spPr>
      </p:pic>
    </p:spTree>
    <p:extLst>
      <p:ext uri="{BB962C8B-B14F-4D97-AF65-F5344CB8AC3E}">
        <p14:creationId xmlns:p14="http://schemas.microsoft.com/office/powerpoint/2010/main" val="2245783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56FC3-5E69-F0C6-8CC6-07017503B4DD}"/>
              </a:ext>
            </a:extLst>
          </p:cNvPr>
          <p:cNvSpPr>
            <a:spLocks noGrp="1"/>
          </p:cNvSpPr>
          <p:nvPr>
            <p:ph type="title"/>
          </p:nvPr>
        </p:nvSpPr>
        <p:spPr/>
        <p:txBody>
          <a:bodyPr/>
          <a:lstStyle/>
          <a:p>
            <a:r>
              <a:rPr lang="en-US" dirty="0"/>
              <a:t>Redirects are cool</a:t>
            </a:r>
          </a:p>
        </p:txBody>
      </p:sp>
      <p:sp>
        <p:nvSpPr>
          <p:cNvPr id="3" name="Content Placeholder 2">
            <a:extLst>
              <a:ext uri="{FF2B5EF4-FFF2-40B4-BE49-F238E27FC236}">
                <a16:creationId xmlns:a16="http://schemas.microsoft.com/office/drawing/2014/main" id="{5C8B8EBD-7D02-5485-FBEF-CE3B1E89F58D}"/>
              </a:ext>
            </a:extLst>
          </p:cNvPr>
          <p:cNvSpPr>
            <a:spLocks noGrp="1"/>
          </p:cNvSpPr>
          <p:nvPr>
            <p:ph idx="1"/>
          </p:nvPr>
        </p:nvSpPr>
        <p:spPr>
          <a:xfrm>
            <a:off x="609600" y="1264355"/>
            <a:ext cx="10160000" cy="5452533"/>
          </a:xfrm>
        </p:spPr>
        <p:txBody>
          <a:bodyPr>
            <a:normAutofit fontScale="92500" lnSpcReduction="10000"/>
          </a:bodyPr>
          <a:lstStyle/>
          <a:p>
            <a:r>
              <a:rPr lang="en-US" dirty="0"/>
              <a:t>When working at the console, you typically have:</a:t>
            </a:r>
          </a:p>
          <a:p>
            <a:pPr lvl="1"/>
            <a:r>
              <a:rPr lang="en-US" dirty="0">
                <a:latin typeface="Courier New" panose="02070309020205020404" pitchFamily="49" charset="0"/>
                <a:cs typeface="Courier New" panose="02070309020205020404" pitchFamily="49" charset="0"/>
              </a:rPr>
              <a:t>stdin</a:t>
            </a:r>
            <a:r>
              <a:rPr lang="en-US" dirty="0"/>
              <a:t> – standard input   If you do nothing – stdin is what you would type to the program.</a:t>
            </a:r>
          </a:p>
          <a:p>
            <a:pPr lvl="1"/>
            <a:r>
              <a:rPr lang="en-US" dirty="0" err="1">
                <a:latin typeface="Courier New" panose="02070309020205020404" pitchFamily="49" charset="0"/>
                <a:cs typeface="Courier New" panose="02070309020205020404" pitchFamily="49" charset="0"/>
              </a:rPr>
              <a:t>stdout</a:t>
            </a:r>
            <a:r>
              <a:rPr lang="en-US" dirty="0"/>
              <a:t> – standard output.  Type things to the screen for you to see</a:t>
            </a:r>
          </a:p>
          <a:p>
            <a:pPr lvl="1"/>
            <a:r>
              <a:rPr lang="en-US" dirty="0">
                <a:latin typeface="Courier New" panose="02070309020205020404" pitchFamily="49" charset="0"/>
                <a:cs typeface="Courier New" panose="02070309020205020404" pitchFamily="49" charset="0"/>
              </a:rPr>
              <a:t>stderr – </a:t>
            </a:r>
            <a:r>
              <a:rPr lang="en-US" dirty="0">
                <a:cs typeface="Courier New" panose="02070309020205020404" pitchFamily="49" charset="0"/>
              </a:rPr>
              <a:t>standard error.  Where errors get printed.  If you do nothing this goes to the screen as well.</a:t>
            </a:r>
          </a:p>
          <a:p>
            <a:pPr lvl="1"/>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The magic is that you can:</a:t>
            </a:r>
          </a:p>
          <a:p>
            <a:pPr lvl="1"/>
            <a:r>
              <a:rPr lang="en-US" dirty="0">
                <a:cs typeface="Courier New" panose="02070309020205020404" pitchFamily="49" charset="0"/>
              </a:rPr>
              <a:t>Redirect stdin to read from a text file</a:t>
            </a:r>
          </a:p>
          <a:p>
            <a:pPr lvl="1"/>
            <a:r>
              <a:rPr lang="en-US" dirty="0">
                <a:cs typeface="Courier New" panose="02070309020205020404" pitchFamily="49" charset="0"/>
              </a:rPr>
              <a:t>Redirect </a:t>
            </a:r>
            <a:r>
              <a:rPr lang="en-US" dirty="0" err="1">
                <a:cs typeface="Courier New" panose="02070309020205020404" pitchFamily="49" charset="0"/>
              </a:rPr>
              <a:t>stdout</a:t>
            </a:r>
            <a:r>
              <a:rPr lang="en-US" dirty="0">
                <a:cs typeface="Courier New" panose="02070309020205020404" pitchFamily="49" charset="0"/>
              </a:rPr>
              <a:t> to write to a text file</a:t>
            </a:r>
          </a:p>
          <a:p>
            <a:pPr lvl="1"/>
            <a:r>
              <a:rPr lang="en-US" dirty="0">
                <a:cs typeface="Courier New" panose="02070309020205020404" pitchFamily="49" charset="0"/>
              </a:rPr>
              <a:t>Redirect stderr to write to a text file. </a:t>
            </a:r>
          </a:p>
          <a:p>
            <a:pPr lvl="1"/>
            <a:endParaRPr lang="en-US" dirty="0">
              <a:cs typeface="Courier New" panose="02070309020205020404" pitchFamily="49" charset="0"/>
            </a:endParaRPr>
          </a:p>
          <a:p>
            <a:pPr marL="411480" lvl="1" indent="0">
              <a:buNone/>
            </a:pPr>
            <a:r>
              <a:rPr lang="en-US" dirty="0">
                <a:cs typeface="Courier New" panose="02070309020205020404" pitchFamily="49" charset="0"/>
              </a:rPr>
              <a:t>( In </a:t>
            </a:r>
            <a:r>
              <a:rPr lang="en-US" dirty="0" err="1">
                <a:cs typeface="Courier New" panose="02070309020205020404" pitchFamily="49" charset="0"/>
              </a:rPr>
              <a:t>unix</a:t>
            </a:r>
            <a:r>
              <a:rPr lang="en-US" dirty="0">
                <a:cs typeface="Courier New" panose="02070309020205020404" pitchFamily="49" charset="0"/>
              </a:rPr>
              <a:t> land you can do more by piping output from one program to input of another  This can be incredibly powerful as there are lots of small tools in Unix you can pipe the output from one tool to the next. ) </a:t>
            </a:r>
          </a:p>
          <a:p>
            <a:pPr marL="411480" lvl="1" indent="0">
              <a:buNone/>
            </a:pPr>
            <a:endParaRPr lang="en-US" dirty="0">
              <a:cs typeface="Courier New" panose="02070309020205020404" pitchFamily="49" charset="0"/>
            </a:endParaRPr>
          </a:p>
          <a:p>
            <a:pPr marL="411480" lvl="1" indent="0">
              <a:buNone/>
            </a:pPr>
            <a:r>
              <a:rPr lang="en-US" dirty="0">
                <a:cs typeface="Courier New" panose="02070309020205020404" pitchFamily="49" charset="0"/>
              </a:rPr>
              <a:t>When you are submitting homework, we will test your submission using redirects. </a:t>
            </a:r>
          </a:p>
          <a:p>
            <a:pPr marL="411480" lvl="1" indent="0">
              <a:buNone/>
            </a:pPr>
            <a:r>
              <a:rPr lang="en-US" dirty="0">
                <a:cs typeface="Courier New" panose="02070309020205020404" pitchFamily="49" charset="0"/>
              </a:rPr>
              <a:t>	( So you might want to test using that methodology as well) </a:t>
            </a:r>
          </a:p>
        </p:txBody>
      </p:sp>
    </p:spTree>
    <p:extLst>
      <p:ext uri="{BB962C8B-B14F-4D97-AF65-F5344CB8AC3E}">
        <p14:creationId xmlns:p14="http://schemas.microsoft.com/office/powerpoint/2010/main" val="4208803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1322-8C52-48BE-8292-52092434BBAF}"/>
              </a:ext>
            </a:extLst>
          </p:cNvPr>
          <p:cNvSpPr>
            <a:spLocks noGrp="1"/>
          </p:cNvSpPr>
          <p:nvPr>
            <p:ph type="title"/>
          </p:nvPr>
        </p:nvSpPr>
        <p:spPr>
          <a:xfrm>
            <a:off x="609600" y="274638"/>
            <a:ext cx="10160000" cy="1003095"/>
          </a:xfrm>
        </p:spPr>
        <p:txBody>
          <a:bodyPr/>
          <a:lstStyle/>
          <a:p>
            <a:r>
              <a:rPr lang="en-US" dirty="0"/>
              <a:t>How does it find the program or data file?</a:t>
            </a:r>
          </a:p>
        </p:txBody>
      </p:sp>
      <p:sp>
        <p:nvSpPr>
          <p:cNvPr id="3" name="Content Placeholder 2">
            <a:extLst>
              <a:ext uri="{FF2B5EF4-FFF2-40B4-BE49-F238E27FC236}">
                <a16:creationId xmlns:a16="http://schemas.microsoft.com/office/drawing/2014/main" id="{E7427F16-EEDD-471F-A9DA-E03227D46955}"/>
              </a:ext>
            </a:extLst>
          </p:cNvPr>
          <p:cNvSpPr>
            <a:spLocks noGrp="1"/>
          </p:cNvSpPr>
          <p:nvPr>
            <p:ph idx="1"/>
          </p:nvPr>
        </p:nvSpPr>
        <p:spPr/>
        <p:txBody>
          <a:bodyPr/>
          <a:lstStyle/>
          <a:p>
            <a:r>
              <a:rPr lang="en-US" i="1" dirty="0"/>
              <a:t>When you type in a string which is not a known command to the shell.  How does the shell find the program/ file? </a:t>
            </a:r>
          </a:p>
          <a:p>
            <a:endParaRPr lang="en-US" i="1" dirty="0"/>
          </a:p>
          <a:p>
            <a:r>
              <a:rPr lang="en-US" dirty="0"/>
              <a:t>Remember – your files on disk are organized in a hierarchy.  </a:t>
            </a:r>
          </a:p>
          <a:p>
            <a:endParaRPr lang="en-US" dirty="0"/>
          </a:p>
          <a:p>
            <a:pPr marL="114300" indent="0">
              <a:buNone/>
            </a:pPr>
            <a:endParaRPr lang="en-US" dirty="0"/>
          </a:p>
          <a:p>
            <a:endParaRPr lang="en-US" dirty="0"/>
          </a:p>
          <a:p>
            <a:endParaRPr lang="en-US" dirty="0"/>
          </a:p>
        </p:txBody>
      </p:sp>
      <p:pic>
        <p:nvPicPr>
          <p:cNvPr id="5" name="Picture 4" descr="Diagram&#10;&#10;Description automatically generated">
            <a:extLst>
              <a:ext uri="{FF2B5EF4-FFF2-40B4-BE49-F238E27FC236}">
                <a16:creationId xmlns:a16="http://schemas.microsoft.com/office/drawing/2014/main" id="{1DB78827-353B-E7DF-CD69-A87923A7B430}"/>
              </a:ext>
            </a:extLst>
          </p:cNvPr>
          <p:cNvPicPr>
            <a:picLocks noChangeAspect="1"/>
          </p:cNvPicPr>
          <p:nvPr/>
        </p:nvPicPr>
        <p:blipFill>
          <a:blip r:embed="rId2"/>
          <a:stretch>
            <a:fillRect/>
          </a:stretch>
        </p:blipFill>
        <p:spPr>
          <a:xfrm>
            <a:off x="891292" y="3122734"/>
            <a:ext cx="2540530" cy="3735266"/>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B35A9F1B-73EE-B7CF-06B8-F8B4E8A2EC4C}"/>
              </a:ext>
            </a:extLst>
          </p:cNvPr>
          <p:cNvPicPr>
            <a:picLocks noChangeAspect="1"/>
          </p:cNvPicPr>
          <p:nvPr/>
        </p:nvPicPr>
        <p:blipFill>
          <a:blip r:embed="rId3"/>
          <a:stretch>
            <a:fillRect/>
          </a:stretch>
        </p:blipFill>
        <p:spPr>
          <a:xfrm>
            <a:off x="3776552" y="3508023"/>
            <a:ext cx="4983628" cy="3215244"/>
          </a:xfrm>
          <a:prstGeom prst="rect">
            <a:avLst/>
          </a:prstGeom>
        </p:spPr>
      </p:pic>
    </p:spTree>
    <p:extLst>
      <p:ext uri="{BB962C8B-B14F-4D97-AF65-F5344CB8AC3E}">
        <p14:creationId xmlns:p14="http://schemas.microsoft.com/office/powerpoint/2010/main" val="3217228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1322-8C52-48BE-8292-52092434BBAF}"/>
              </a:ext>
            </a:extLst>
          </p:cNvPr>
          <p:cNvSpPr>
            <a:spLocks noGrp="1"/>
          </p:cNvSpPr>
          <p:nvPr>
            <p:ph type="title"/>
          </p:nvPr>
        </p:nvSpPr>
        <p:spPr/>
        <p:txBody>
          <a:bodyPr/>
          <a:lstStyle/>
          <a:p>
            <a:r>
              <a:rPr lang="en-US" dirty="0"/>
              <a:t>How does it find the program or data file?</a:t>
            </a:r>
          </a:p>
        </p:txBody>
      </p:sp>
      <p:sp>
        <p:nvSpPr>
          <p:cNvPr id="3" name="Content Placeholder 2">
            <a:extLst>
              <a:ext uri="{FF2B5EF4-FFF2-40B4-BE49-F238E27FC236}">
                <a16:creationId xmlns:a16="http://schemas.microsoft.com/office/drawing/2014/main" id="{E7427F16-EEDD-471F-A9DA-E03227D46955}"/>
              </a:ext>
            </a:extLst>
          </p:cNvPr>
          <p:cNvSpPr>
            <a:spLocks noGrp="1"/>
          </p:cNvSpPr>
          <p:nvPr>
            <p:ph idx="1"/>
          </p:nvPr>
        </p:nvSpPr>
        <p:spPr>
          <a:xfrm>
            <a:off x="609600" y="1417637"/>
            <a:ext cx="5813778" cy="4542895"/>
          </a:xfrm>
        </p:spPr>
        <p:txBody>
          <a:bodyPr/>
          <a:lstStyle/>
          <a:p>
            <a:endParaRPr lang="en-US" dirty="0"/>
          </a:p>
          <a:p>
            <a:r>
              <a:rPr lang="en-US" dirty="0"/>
              <a:t>The program may be hiding someplace on your hard disk</a:t>
            </a:r>
          </a:p>
          <a:p>
            <a:r>
              <a:rPr lang="en-US" dirty="0"/>
              <a:t>Or there may be multiple versions hiding somewhere on your hard disk</a:t>
            </a:r>
          </a:p>
          <a:p>
            <a:r>
              <a:rPr lang="en-US" dirty="0"/>
              <a:t>Or it may not be there at all.</a:t>
            </a:r>
          </a:p>
          <a:p>
            <a:endParaRPr lang="en-US" dirty="0"/>
          </a:p>
          <a:p>
            <a:pPr marL="114300" indent="0">
              <a:buNone/>
            </a:pPr>
            <a:endParaRPr lang="en-US" dirty="0"/>
          </a:p>
          <a:p>
            <a:endParaRPr lang="en-US" dirty="0"/>
          </a:p>
          <a:p>
            <a:endParaRPr lang="en-US" dirty="0"/>
          </a:p>
        </p:txBody>
      </p:sp>
      <p:pic>
        <p:nvPicPr>
          <p:cNvPr id="7" name="Picture 6" descr="Diagram&#10;&#10;Description automatically generated">
            <a:extLst>
              <a:ext uri="{FF2B5EF4-FFF2-40B4-BE49-F238E27FC236}">
                <a16:creationId xmlns:a16="http://schemas.microsoft.com/office/drawing/2014/main" id="{A65AE673-6570-7C4D-52AE-5F7621C1DE5C}"/>
              </a:ext>
            </a:extLst>
          </p:cNvPr>
          <p:cNvPicPr>
            <a:picLocks noChangeAspect="1"/>
          </p:cNvPicPr>
          <p:nvPr/>
        </p:nvPicPr>
        <p:blipFill>
          <a:blip r:embed="rId2"/>
          <a:stretch>
            <a:fillRect/>
          </a:stretch>
        </p:blipFill>
        <p:spPr>
          <a:xfrm>
            <a:off x="6911706" y="1243188"/>
            <a:ext cx="5031939" cy="5340174"/>
          </a:xfrm>
          <a:prstGeom prst="rect">
            <a:avLst/>
          </a:prstGeom>
        </p:spPr>
      </p:pic>
    </p:spTree>
    <p:extLst>
      <p:ext uri="{BB962C8B-B14F-4D97-AF65-F5344CB8AC3E}">
        <p14:creationId xmlns:p14="http://schemas.microsoft.com/office/powerpoint/2010/main" val="3092845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1322-8C52-48BE-8292-52092434BBAF}"/>
              </a:ext>
            </a:extLst>
          </p:cNvPr>
          <p:cNvSpPr>
            <a:spLocks noGrp="1"/>
          </p:cNvSpPr>
          <p:nvPr>
            <p:ph type="title"/>
          </p:nvPr>
        </p:nvSpPr>
        <p:spPr/>
        <p:txBody>
          <a:bodyPr/>
          <a:lstStyle/>
          <a:p>
            <a:r>
              <a:rPr lang="en-US" dirty="0"/>
              <a:t>How does it find the program or data file?</a:t>
            </a:r>
          </a:p>
        </p:txBody>
      </p:sp>
      <p:sp>
        <p:nvSpPr>
          <p:cNvPr id="3" name="Content Placeholder 2">
            <a:extLst>
              <a:ext uri="{FF2B5EF4-FFF2-40B4-BE49-F238E27FC236}">
                <a16:creationId xmlns:a16="http://schemas.microsoft.com/office/drawing/2014/main" id="{E7427F16-EEDD-471F-A9DA-E03227D46955}"/>
              </a:ext>
            </a:extLst>
          </p:cNvPr>
          <p:cNvSpPr>
            <a:spLocks noGrp="1"/>
          </p:cNvSpPr>
          <p:nvPr>
            <p:ph idx="1"/>
          </p:nvPr>
        </p:nvSpPr>
        <p:spPr>
          <a:xfrm>
            <a:off x="609600" y="1417638"/>
            <a:ext cx="10160000" cy="4983162"/>
          </a:xfrm>
        </p:spPr>
        <p:txBody>
          <a:bodyPr/>
          <a:lstStyle/>
          <a:p>
            <a:r>
              <a:rPr lang="en-US" dirty="0"/>
              <a:t>One of two choices:</a:t>
            </a:r>
          </a:p>
          <a:p>
            <a:endParaRPr lang="en-US" dirty="0"/>
          </a:p>
          <a:p>
            <a:r>
              <a:rPr lang="en-US" dirty="0"/>
              <a:t>Either you </a:t>
            </a:r>
            <a:r>
              <a:rPr lang="en-US" u="sng" dirty="0"/>
              <a:t>fully qualify </a:t>
            </a:r>
            <a:r>
              <a:rPr lang="en-US" dirty="0"/>
              <a:t>the path name</a:t>
            </a:r>
          </a:p>
          <a:p>
            <a:pPr lvl="1"/>
            <a:r>
              <a:rPr lang="en-US" dirty="0"/>
              <a:t>Give it the name from the root directory all the way down to the file name</a:t>
            </a:r>
          </a:p>
          <a:p>
            <a:pPr lvl="1"/>
            <a:endParaRPr lang="en-US" dirty="0"/>
          </a:p>
          <a:p>
            <a:r>
              <a:rPr lang="en-US" dirty="0"/>
              <a:t>Or you give it a partial name  from the current working directory ( usually just the file name without any directory information) </a:t>
            </a:r>
          </a:p>
          <a:p>
            <a:pPr lvl="1"/>
            <a:r>
              <a:rPr lang="en-US" dirty="0"/>
              <a:t>And the program ( and the command shell is just another program) uses a </a:t>
            </a:r>
            <a:r>
              <a:rPr lang="en-US" u="sng" dirty="0"/>
              <a:t>PATH variable </a:t>
            </a:r>
            <a:r>
              <a:rPr lang="en-US" dirty="0"/>
              <a:t>to know where to search for the executable</a:t>
            </a:r>
          </a:p>
          <a:p>
            <a:pPr lvl="1"/>
            <a:r>
              <a:rPr lang="en-US" dirty="0"/>
              <a:t>PATH contains a list of the directories to search in the order to search them.</a:t>
            </a:r>
          </a:p>
          <a:p>
            <a:endParaRPr lang="en-US" dirty="0"/>
          </a:p>
        </p:txBody>
      </p:sp>
    </p:spTree>
    <p:extLst>
      <p:ext uri="{BB962C8B-B14F-4D97-AF65-F5344CB8AC3E}">
        <p14:creationId xmlns:p14="http://schemas.microsoft.com/office/powerpoint/2010/main" val="119449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1259B-782C-4999-A36E-7616AE1D299C}"/>
              </a:ext>
            </a:extLst>
          </p:cNvPr>
          <p:cNvSpPr>
            <a:spLocks noGrp="1"/>
          </p:cNvSpPr>
          <p:nvPr>
            <p:ph type="title"/>
          </p:nvPr>
        </p:nvSpPr>
        <p:spPr/>
        <p:txBody>
          <a:bodyPr/>
          <a:lstStyle/>
          <a:p>
            <a:r>
              <a:rPr lang="en-US" dirty="0"/>
              <a:t>PATH</a:t>
            </a:r>
          </a:p>
        </p:txBody>
      </p:sp>
      <p:sp>
        <p:nvSpPr>
          <p:cNvPr id="3" name="Content Placeholder 2">
            <a:extLst>
              <a:ext uri="{FF2B5EF4-FFF2-40B4-BE49-F238E27FC236}">
                <a16:creationId xmlns:a16="http://schemas.microsoft.com/office/drawing/2014/main" id="{3E191A76-5FF9-4005-A2CC-2236330ABDE8}"/>
              </a:ext>
            </a:extLst>
          </p:cNvPr>
          <p:cNvSpPr>
            <a:spLocks noGrp="1"/>
          </p:cNvSpPr>
          <p:nvPr>
            <p:ph idx="1"/>
          </p:nvPr>
        </p:nvSpPr>
        <p:spPr/>
        <p:txBody>
          <a:bodyPr>
            <a:normAutofit/>
          </a:bodyPr>
          <a:lstStyle/>
          <a:p>
            <a:r>
              <a:rPr lang="en-US" dirty="0"/>
              <a:t>In windows my path looks like:</a:t>
            </a:r>
          </a:p>
          <a:p>
            <a:endParaRPr lang="en-US" dirty="0"/>
          </a:p>
          <a:p>
            <a:endParaRPr lang="en-US" dirty="0"/>
          </a:p>
          <a:p>
            <a:r>
              <a:rPr lang="en-US" dirty="0"/>
              <a:t>In windows I would start looking in my current directory for the file name</a:t>
            </a:r>
          </a:p>
          <a:p>
            <a:endParaRPr lang="en-US" dirty="0"/>
          </a:p>
          <a:p>
            <a:r>
              <a:rPr lang="en-US" dirty="0"/>
              <a:t>If not there I would look in</a:t>
            </a:r>
          </a:p>
          <a:p>
            <a:pPr lvl="1"/>
            <a:r>
              <a:rPr lang="en-US" dirty="0">
                <a:latin typeface="Courier New" panose="02070309020205020404" pitchFamily="49" charset="0"/>
                <a:cs typeface="Courier New" panose="02070309020205020404" pitchFamily="49" charset="0"/>
              </a:rPr>
              <a:t>C:\Ruby26-x64\bin</a:t>
            </a:r>
          </a:p>
          <a:p>
            <a:pPr lvl="1"/>
            <a:r>
              <a:rPr lang="en-US" dirty="0">
                <a:latin typeface="Courier New" panose="02070309020205020404" pitchFamily="49" charset="0"/>
                <a:cs typeface="Courier New" panose="02070309020205020404" pitchFamily="49" charset="0"/>
              </a:rPr>
              <a:t>C:\Users\johnc\AppData\Local\Microsoft\Widnows\Apps</a:t>
            </a:r>
          </a:p>
          <a:p>
            <a:pPr lvl="1"/>
            <a:r>
              <a:rPr lang="en-US" dirty="0"/>
              <a:t>Etc.</a:t>
            </a:r>
          </a:p>
          <a:p>
            <a:pPr marL="114300" indent="0">
              <a:buNone/>
            </a:pPr>
            <a:endParaRPr lang="en-US" dirty="0"/>
          </a:p>
          <a:p>
            <a:r>
              <a:rPr lang="en-US" dirty="0"/>
              <a:t>Note that each terminal shell you bring up can modify this path. </a:t>
            </a:r>
          </a:p>
          <a:p>
            <a:endParaRPr lang="en-US" dirty="0"/>
          </a:p>
        </p:txBody>
      </p:sp>
      <p:pic>
        <p:nvPicPr>
          <p:cNvPr id="4" name="Picture 3">
            <a:extLst>
              <a:ext uri="{FF2B5EF4-FFF2-40B4-BE49-F238E27FC236}">
                <a16:creationId xmlns:a16="http://schemas.microsoft.com/office/drawing/2014/main" id="{AD0D789F-8AE1-40C4-BB61-51079AAB31E2}"/>
              </a:ext>
            </a:extLst>
          </p:cNvPr>
          <p:cNvPicPr>
            <a:picLocks noChangeAspect="1"/>
          </p:cNvPicPr>
          <p:nvPr/>
        </p:nvPicPr>
        <p:blipFill>
          <a:blip r:embed="rId2"/>
          <a:stretch>
            <a:fillRect/>
          </a:stretch>
        </p:blipFill>
        <p:spPr>
          <a:xfrm>
            <a:off x="249552" y="2107945"/>
            <a:ext cx="10019964" cy="394876"/>
          </a:xfrm>
          <a:prstGeom prst="rect">
            <a:avLst/>
          </a:prstGeom>
        </p:spPr>
      </p:pic>
    </p:spTree>
    <p:extLst>
      <p:ext uri="{BB962C8B-B14F-4D97-AF65-F5344CB8AC3E}">
        <p14:creationId xmlns:p14="http://schemas.microsoft.com/office/powerpoint/2010/main" val="4023581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2E92-293A-4ACB-878A-7D5B3D461128}"/>
              </a:ext>
            </a:extLst>
          </p:cNvPr>
          <p:cNvSpPr>
            <a:spLocks noGrp="1"/>
          </p:cNvSpPr>
          <p:nvPr>
            <p:ph type="title"/>
          </p:nvPr>
        </p:nvSpPr>
        <p:spPr/>
        <p:txBody>
          <a:bodyPr/>
          <a:lstStyle/>
          <a:p>
            <a:r>
              <a:rPr lang="en-US" dirty="0"/>
              <a:t>PATH</a:t>
            </a:r>
          </a:p>
        </p:txBody>
      </p:sp>
      <p:sp>
        <p:nvSpPr>
          <p:cNvPr id="3" name="Content Placeholder 2">
            <a:extLst>
              <a:ext uri="{FF2B5EF4-FFF2-40B4-BE49-F238E27FC236}">
                <a16:creationId xmlns:a16="http://schemas.microsoft.com/office/drawing/2014/main" id="{ED78DFE1-AE78-4283-91B2-1470DF10DA0D}"/>
              </a:ext>
            </a:extLst>
          </p:cNvPr>
          <p:cNvSpPr>
            <a:spLocks noGrp="1"/>
          </p:cNvSpPr>
          <p:nvPr>
            <p:ph idx="1"/>
          </p:nvPr>
        </p:nvSpPr>
        <p:spPr>
          <a:xfrm>
            <a:off x="609600" y="1417638"/>
            <a:ext cx="10160000" cy="4983162"/>
          </a:xfrm>
        </p:spPr>
        <p:txBody>
          <a:bodyPr>
            <a:normAutofit/>
          </a:bodyPr>
          <a:lstStyle/>
          <a:p>
            <a:r>
              <a:rPr lang="en-US" dirty="0"/>
              <a:t>   A </a:t>
            </a:r>
            <a:r>
              <a:rPr lang="en-US" dirty="0" err="1"/>
              <a:t>unix</a:t>
            </a:r>
            <a:r>
              <a:rPr lang="en-US" dirty="0"/>
              <a:t> path might look like:</a:t>
            </a:r>
          </a:p>
          <a:p>
            <a:r>
              <a:rPr lang="en-US" sz="1800" dirty="0">
                <a:solidFill>
                  <a:prstClr val="black"/>
                </a:solidFill>
                <a:latin typeface="Lucida Console" panose="020B0609040504020204" pitchFamily="49" charset="0"/>
              </a:rPr>
              <a:t>./:/</a:t>
            </a:r>
            <a:r>
              <a:rPr lang="en-US" sz="1800" dirty="0" err="1">
                <a:solidFill>
                  <a:prstClr val="black"/>
                </a:solidFill>
                <a:latin typeface="Lucida Console" panose="020B0609040504020204" pitchFamily="49" charset="0"/>
              </a:rPr>
              <a:t>usr</a:t>
            </a:r>
            <a:r>
              <a:rPr lang="en-US" sz="1800" dirty="0">
                <a:solidFill>
                  <a:prstClr val="black"/>
                </a:solidFill>
                <a:latin typeface="Lucida Console" panose="020B0609040504020204" pitchFamily="49" charset="0"/>
              </a:rPr>
              <a:t>/local/bin:/</a:t>
            </a:r>
            <a:r>
              <a:rPr lang="en-US" sz="1800" dirty="0" err="1">
                <a:solidFill>
                  <a:prstClr val="black"/>
                </a:solidFill>
                <a:latin typeface="Lucida Console" panose="020B0609040504020204" pitchFamily="49" charset="0"/>
              </a:rPr>
              <a:t>usr</a:t>
            </a:r>
            <a:r>
              <a:rPr lang="en-US" sz="1800" dirty="0">
                <a:solidFill>
                  <a:prstClr val="black"/>
                </a:solidFill>
                <a:latin typeface="Lucida Console" panose="020B0609040504020204" pitchFamily="49" charset="0"/>
              </a:rPr>
              <a:t>/bin:/</a:t>
            </a:r>
            <a:r>
              <a:rPr lang="en-US" sz="1800" dirty="0" err="1">
                <a:solidFill>
                  <a:prstClr val="black"/>
                </a:solidFill>
                <a:latin typeface="Lucida Console" panose="020B0609040504020204" pitchFamily="49" charset="0"/>
              </a:rPr>
              <a:t>cygdrive</a:t>
            </a:r>
            <a:r>
              <a:rPr lang="en-US" sz="1800" dirty="0">
                <a:solidFill>
                  <a:prstClr val="black"/>
                </a:solidFill>
                <a:latin typeface="Lucida Console" panose="020B0609040504020204" pitchFamily="49" charset="0"/>
              </a:rPr>
              <a:t>/c/WINDOWS/system32:/</a:t>
            </a:r>
            <a:r>
              <a:rPr lang="en-US" sz="1800" dirty="0" err="1">
                <a:solidFill>
                  <a:prstClr val="black"/>
                </a:solidFill>
                <a:latin typeface="Lucida Console" panose="020B0609040504020204" pitchFamily="49" charset="0"/>
              </a:rPr>
              <a:t>cygdrive</a:t>
            </a:r>
            <a:r>
              <a:rPr lang="en-US" sz="1800" dirty="0">
                <a:solidFill>
                  <a:prstClr val="black"/>
                </a:solidFill>
                <a:latin typeface="Lucida Console" panose="020B0609040504020204" pitchFamily="49" charset="0"/>
              </a:rPr>
              <a:t>/c/WINDOWS:/</a:t>
            </a:r>
            <a:r>
              <a:rPr lang="en-US" sz="1800" dirty="0" err="1">
                <a:solidFill>
                  <a:prstClr val="black"/>
                </a:solidFill>
                <a:latin typeface="Lucida Console" panose="020B0609040504020204" pitchFamily="49" charset="0"/>
              </a:rPr>
              <a:t>cygdrive</a:t>
            </a:r>
            <a:r>
              <a:rPr lang="en-US" sz="1800" dirty="0">
                <a:solidFill>
                  <a:prstClr val="black"/>
                </a:solidFill>
                <a:latin typeface="Lucida Console" panose="020B0609040504020204" pitchFamily="49" charset="0"/>
              </a:rPr>
              <a:t>/c/WINDOWS/System32/</a:t>
            </a:r>
            <a:r>
              <a:rPr lang="en-US" sz="1800" dirty="0" err="1">
                <a:solidFill>
                  <a:prstClr val="black"/>
                </a:solidFill>
                <a:latin typeface="Lucida Console" panose="020B0609040504020204" pitchFamily="49" charset="0"/>
              </a:rPr>
              <a:t>Wbem</a:t>
            </a:r>
            <a:r>
              <a:rPr lang="en-US" sz="1800" dirty="0">
                <a:solidFill>
                  <a:prstClr val="black"/>
                </a:solidFill>
                <a:latin typeface="Lucida Console" panose="020B0609040504020204" pitchFamily="49" charset="0"/>
              </a:rPr>
              <a:t>:/</a:t>
            </a:r>
            <a:r>
              <a:rPr lang="en-US" sz="1800" dirty="0" err="1">
                <a:solidFill>
                  <a:prstClr val="black"/>
                </a:solidFill>
                <a:latin typeface="Lucida Console" panose="020B0609040504020204" pitchFamily="49" charset="0"/>
              </a:rPr>
              <a:t>cygdrive</a:t>
            </a:r>
            <a:r>
              <a:rPr lang="en-US" sz="1800" dirty="0">
                <a:solidFill>
                  <a:prstClr val="black"/>
                </a:solidFill>
                <a:latin typeface="Lucida Console" panose="020B0609040504020204" pitchFamily="49" charset="0"/>
              </a:rPr>
              <a:t>/c/WINDOWS/System32/</a:t>
            </a:r>
            <a:r>
              <a:rPr lang="en-US" sz="1800" dirty="0" err="1">
                <a:solidFill>
                  <a:prstClr val="black"/>
                </a:solidFill>
                <a:latin typeface="Lucida Console" panose="020B0609040504020204" pitchFamily="49" charset="0"/>
              </a:rPr>
              <a:t>WindowsPowerShell</a:t>
            </a:r>
            <a:r>
              <a:rPr lang="en-US" sz="1800" dirty="0">
                <a:solidFill>
                  <a:prstClr val="black"/>
                </a:solidFill>
                <a:latin typeface="Lucida Console" panose="020B0609040504020204" pitchFamily="49" charset="0"/>
              </a:rPr>
              <a:t>/v1.0:/</a:t>
            </a:r>
            <a:r>
              <a:rPr lang="en-US" sz="1800" dirty="0" err="1">
                <a:solidFill>
                  <a:prstClr val="black"/>
                </a:solidFill>
                <a:latin typeface="Lucida Console" panose="020B0609040504020204" pitchFamily="49" charset="0"/>
              </a:rPr>
              <a:t>cygdrive</a:t>
            </a:r>
            <a:r>
              <a:rPr lang="en-US" sz="1800" dirty="0">
                <a:solidFill>
                  <a:prstClr val="black"/>
                </a:solidFill>
                <a:latin typeface="Lucida Console" panose="020B0609040504020204" pitchFamily="49" charset="0"/>
              </a:rPr>
              <a:t>/c/WINDOWS/System32/OpenSSH:/</a:t>
            </a:r>
            <a:r>
              <a:rPr lang="en-US" sz="1800" dirty="0" err="1">
                <a:solidFill>
                  <a:prstClr val="black"/>
                </a:solidFill>
                <a:latin typeface="Lucida Console" panose="020B0609040504020204" pitchFamily="49" charset="0"/>
              </a:rPr>
              <a:t>cygdrive</a:t>
            </a:r>
            <a:r>
              <a:rPr lang="en-US" sz="1800" dirty="0">
                <a:solidFill>
                  <a:prstClr val="black"/>
                </a:solidFill>
                <a:latin typeface="Lucida Console" panose="020B0609040504020204" pitchFamily="49" charset="0"/>
              </a:rPr>
              <a:t>/c/Program Files (x86)/</a:t>
            </a:r>
            <a:r>
              <a:rPr lang="en-US" sz="1800" dirty="0" err="1">
                <a:solidFill>
                  <a:prstClr val="black"/>
                </a:solidFill>
                <a:latin typeface="Lucida Console" panose="020B0609040504020204" pitchFamily="49" charset="0"/>
              </a:rPr>
              <a:t>WinMerge</a:t>
            </a:r>
            <a:endParaRPr lang="en-US" sz="1800" dirty="0">
              <a:solidFill>
                <a:prstClr val="black"/>
              </a:solidFill>
              <a:latin typeface="Lucida Console" panose="020B0609040504020204" pitchFamily="49" charset="0"/>
            </a:endParaRPr>
          </a:p>
          <a:p>
            <a:endParaRPr lang="en-US" dirty="0"/>
          </a:p>
          <a:p>
            <a:r>
              <a:rPr lang="en-US" dirty="0"/>
              <a:t>Exact same idea, except the slashes are not backwards, there is no drive designation, and the separator character is ':' not ';'</a:t>
            </a:r>
          </a:p>
          <a:p>
            <a:endParaRPr lang="en-US" dirty="0"/>
          </a:p>
          <a:p>
            <a:r>
              <a:rPr lang="en-US" dirty="0"/>
              <a:t>Ok – one other difference.  Unix does not by default start looking in the current directory.  </a:t>
            </a:r>
          </a:p>
          <a:p>
            <a:pPr lvl="1"/>
            <a:r>
              <a:rPr lang="en-US" dirty="0"/>
              <a:t>If you want to look in the current directory, you should put ‘</a:t>
            </a:r>
            <a:r>
              <a:rPr lang="en-US" dirty="0">
                <a:latin typeface="Courier New" panose="02070309020205020404" pitchFamily="49" charset="0"/>
                <a:cs typeface="Courier New" panose="02070309020205020404" pitchFamily="49" charset="0"/>
              </a:rPr>
              <a:t>./</a:t>
            </a:r>
            <a:r>
              <a:rPr lang="en-US" dirty="0">
                <a:latin typeface="Calibri" panose="020F0502020204030204" pitchFamily="34" charset="0"/>
                <a:cs typeface="Calibri" panose="020F0502020204030204" pitchFamily="34" charset="0"/>
              </a:rPr>
              <a:t>’ as the first entry in your path</a:t>
            </a:r>
          </a:p>
          <a:p>
            <a:pPr lvl="1"/>
            <a:r>
              <a:rPr lang="en-US" dirty="0">
                <a:latin typeface="Calibri" panose="020F0502020204030204" pitchFamily="34" charset="0"/>
                <a:cs typeface="Calibri" panose="020F0502020204030204" pitchFamily="34" charset="0"/>
              </a:rPr>
              <a:t>Or set up an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cshrc</a:t>
            </a:r>
            <a:r>
              <a:rPr lang="en-US" dirty="0">
                <a:latin typeface="Courier New" panose="02070309020205020404" pitchFamily="49" charset="0"/>
                <a:cs typeface="Courier New" panose="02070309020205020404" pitchFamily="49" charset="0"/>
              </a:rPr>
              <a:t> </a:t>
            </a:r>
            <a:r>
              <a:rPr lang="en-US" dirty="0">
                <a:latin typeface="Calibri" panose="020F0502020204030204" pitchFamily="34" charset="0"/>
                <a:cs typeface="Calibri" panose="020F0502020204030204" pitchFamily="34" charset="0"/>
              </a:rPr>
              <a:t>file ( if you are running a c shell ) </a:t>
            </a:r>
            <a:endParaRPr lang="en-US" dirty="0"/>
          </a:p>
          <a:p>
            <a:endParaRPr lang="en-US" dirty="0"/>
          </a:p>
        </p:txBody>
      </p:sp>
    </p:spTree>
    <p:extLst>
      <p:ext uri="{BB962C8B-B14F-4D97-AF65-F5344CB8AC3E}">
        <p14:creationId xmlns:p14="http://schemas.microsoft.com/office/powerpoint/2010/main" val="39708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47802-A981-43BB-BF59-D0493A8618C0}"/>
              </a:ext>
            </a:extLst>
          </p:cNvPr>
          <p:cNvSpPr>
            <a:spLocks noGrp="1"/>
          </p:cNvSpPr>
          <p:nvPr>
            <p:ph type="title"/>
          </p:nvPr>
        </p:nvSpPr>
        <p:spPr/>
        <p:txBody>
          <a:bodyPr/>
          <a:lstStyle/>
          <a:p>
            <a:r>
              <a:rPr lang="en-US" dirty="0"/>
              <a:t>A common problem</a:t>
            </a:r>
          </a:p>
        </p:txBody>
      </p:sp>
      <p:sp>
        <p:nvSpPr>
          <p:cNvPr id="3" name="Content Placeholder 2">
            <a:extLst>
              <a:ext uri="{FF2B5EF4-FFF2-40B4-BE49-F238E27FC236}">
                <a16:creationId xmlns:a16="http://schemas.microsoft.com/office/drawing/2014/main" id="{B5E9D515-899C-4F13-8FC2-7F28EA4A5888}"/>
              </a:ext>
            </a:extLst>
          </p:cNvPr>
          <p:cNvSpPr>
            <a:spLocks noGrp="1"/>
          </p:cNvSpPr>
          <p:nvPr>
            <p:ph idx="1"/>
          </p:nvPr>
        </p:nvSpPr>
        <p:spPr>
          <a:xfrm>
            <a:off x="609600" y="1417638"/>
            <a:ext cx="10160000" cy="4983162"/>
          </a:xfrm>
        </p:spPr>
        <p:txBody>
          <a:bodyPr/>
          <a:lstStyle/>
          <a:p>
            <a:r>
              <a:rPr lang="en-US" dirty="0"/>
              <a:t>Student having trouble working on the command line.  Mostly with understanding how to find files. </a:t>
            </a:r>
          </a:p>
          <a:p>
            <a:endParaRPr lang="en-US" dirty="0"/>
          </a:p>
          <a:p>
            <a:r>
              <a:rPr lang="en-US" dirty="0"/>
              <a:t>My suspicion is that some in the class are  not as knowledgeable about how file paths work as they need to be</a:t>
            </a:r>
          </a:p>
          <a:p>
            <a:endParaRPr lang="en-US" dirty="0"/>
          </a:p>
          <a:p>
            <a:r>
              <a:rPr lang="en-US" dirty="0"/>
              <a:t>Let’s take a few moments to look at the subject</a:t>
            </a:r>
          </a:p>
        </p:txBody>
      </p:sp>
    </p:spTree>
    <p:extLst>
      <p:ext uri="{BB962C8B-B14F-4D97-AF65-F5344CB8AC3E}">
        <p14:creationId xmlns:p14="http://schemas.microsoft.com/office/powerpoint/2010/main" val="2112447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F3B06-45B3-4E39-8980-BAB23BDB3591}"/>
              </a:ext>
            </a:extLst>
          </p:cNvPr>
          <p:cNvSpPr>
            <a:spLocks noGrp="1"/>
          </p:cNvSpPr>
          <p:nvPr>
            <p:ph type="title"/>
          </p:nvPr>
        </p:nvSpPr>
        <p:spPr/>
        <p:txBody>
          <a:bodyPr/>
          <a:lstStyle/>
          <a:p>
            <a:r>
              <a:rPr lang="en-US" dirty="0"/>
              <a:t>PATH</a:t>
            </a:r>
          </a:p>
        </p:txBody>
      </p:sp>
      <p:sp>
        <p:nvSpPr>
          <p:cNvPr id="3" name="Content Placeholder 2">
            <a:extLst>
              <a:ext uri="{FF2B5EF4-FFF2-40B4-BE49-F238E27FC236}">
                <a16:creationId xmlns:a16="http://schemas.microsoft.com/office/drawing/2014/main" id="{D8DF343D-C9F6-4612-88AE-6D4567EC1C37}"/>
              </a:ext>
            </a:extLst>
          </p:cNvPr>
          <p:cNvSpPr>
            <a:spLocks noGrp="1"/>
          </p:cNvSpPr>
          <p:nvPr>
            <p:ph idx="1"/>
          </p:nvPr>
        </p:nvSpPr>
        <p:spPr/>
        <p:txBody>
          <a:bodyPr/>
          <a:lstStyle/>
          <a:p>
            <a:r>
              <a:rPr lang="en-US" dirty="0"/>
              <a:t>Each path entry either starts with the current directory, or from root ( or for Windows from a drive/root)</a:t>
            </a:r>
          </a:p>
          <a:p>
            <a:endParaRPr lang="en-US" dirty="0"/>
          </a:p>
          <a:p>
            <a:r>
              <a:rPr lang="en-US" dirty="0"/>
              <a:t>There are some special path names.</a:t>
            </a:r>
          </a:p>
          <a:p>
            <a:pPr lvl="1"/>
            <a:r>
              <a:rPr lang="en-US" dirty="0">
                <a:latin typeface="Courier New" panose="02070309020205020404" pitchFamily="49" charset="0"/>
                <a:cs typeface="Courier New" panose="02070309020205020404" pitchFamily="49" charset="0"/>
              </a:rPr>
              <a:t>./</a:t>
            </a:r>
            <a:r>
              <a:rPr lang="en-US" dirty="0"/>
              <a:t> is the current directory</a:t>
            </a:r>
          </a:p>
          <a:p>
            <a:pPr lvl="1"/>
            <a:r>
              <a:rPr lang="en-US" dirty="0">
                <a:latin typeface="Courier New" panose="02070309020205020404" pitchFamily="49" charset="0"/>
                <a:cs typeface="Courier New" panose="02070309020205020404" pitchFamily="49" charset="0"/>
              </a:rPr>
              <a:t>.. </a:t>
            </a:r>
            <a:r>
              <a:rPr lang="en-US" dirty="0"/>
              <a:t>Is up one directory.  So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foobar</a:t>
            </a:r>
            <a:r>
              <a:rPr lang="en-US" dirty="0">
                <a:latin typeface="Courier New" panose="02070309020205020404" pitchFamily="49" charset="0"/>
                <a:cs typeface="Courier New" panose="02070309020205020404" pitchFamily="49" charset="0"/>
              </a:rPr>
              <a:t> </a:t>
            </a:r>
            <a:r>
              <a:rPr lang="en-US" dirty="0"/>
              <a:t>would mean look two directories up from the current directory, and then  look for </a:t>
            </a:r>
            <a:r>
              <a:rPr lang="en-US" dirty="0" err="1"/>
              <a:t>foobar</a:t>
            </a:r>
            <a:r>
              <a:rPr lang="en-US" dirty="0"/>
              <a:t>.</a:t>
            </a:r>
          </a:p>
          <a:p>
            <a:pPr lvl="1"/>
            <a:endParaRPr lang="en-US" dirty="0"/>
          </a:p>
          <a:p>
            <a:pPr marL="114300" indent="0">
              <a:buNone/>
            </a:pPr>
            <a:endParaRPr lang="en-US" dirty="0"/>
          </a:p>
          <a:p>
            <a:pPr lvl="1"/>
            <a:endParaRPr lang="en-US" dirty="0"/>
          </a:p>
        </p:txBody>
      </p:sp>
    </p:spTree>
    <p:extLst>
      <p:ext uri="{BB962C8B-B14F-4D97-AF65-F5344CB8AC3E}">
        <p14:creationId xmlns:p14="http://schemas.microsoft.com/office/powerpoint/2010/main" val="368637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F017F-C100-4122-BC2C-8AB871D8C27E}"/>
              </a:ext>
            </a:extLst>
          </p:cNvPr>
          <p:cNvSpPr>
            <a:spLocks noGrp="1"/>
          </p:cNvSpPr>
          <p:nvPr>
            <p:ph type="title"/>
          </p:nvPr>
        </p:nvSpPr>
        <p:spPr/>
        <p:txBody>
          <a:bodyPr/>
          <a:lstStyle/>
          <a:p>
            <a:r>
              <a:rPr lang="en-US" dirty="0"/>
              <a:t>Windows and pathnames.</a:t>
            </a:r>
          </a:p>
        </p:txBody>
      </p:sp>
      <p:sp>
        <p:nvSpPr>
          <p:cNvPr id="3" name="Content Placeholder 2">
            <a:extLst>
              <a:ext uri="{FF2B5EF4-FFF2-40B4-BE49-F238E27FC236}">
                <a16:creationId xmlns:a16="http://schemas.microsoft.com/office/drawing/2014/main" id="{E3462608-5AE7-4F6C-A3C8-8AA599683C4D}"/>
              </a:ext>
            </a:extLst>
          </p:cNvPr>
          <p:cNvSpPr>
            <a:spLocks noGrp="1"/>
          </p:cNvSpPr>
          <p:nvPr>
            <p:ph idx="1"/>
          </p:nvPr>
        </p:nvSpPr>
        <p:spPr/>
        <p:txBody>
          <a:bodyPr>
            <a:normAutofit lnSpcReduction="10000"/>
          </a:bodyPr>
          <a:lstStyle/>
          <a:p>
            <a:r>
              <a:rPr lang="en-US" dirty="0"/>
              <a:t>UNIX introduced the slash character ‘/’ as a directory separator. </a:t>
            </a:r>
          </a:p>
          <a:p>
            <a:r>
              <a:rPr lang="en-US" dirty="0"/>
              <a:t>Windows when first released did not have directories, but they used ‘/’ as a switch prefix.</a:t>
            </a:r>
          </a:p>
          <a:p>
            <a:pPr lvl="1"/>
            <a:r>
              <a:rPr lang="en-US" dirty="0"/>
              <a:t>So when Windows added directories, they decided to use ‘\’ as a directory separator</a:t>
            </a:r>
          </a:p>
          <a:p>
            <a:pPr lvl="1"/>
            <a:endParaRPr lang="en-US" dirty="0"/>
          </a:p>
          <a:p>
            <a:r>
              <a:rPr lang="en-US" dirty="0"/>
              <a:t>In this time period files did not have spaces in the names.</a:t>
            </a:r>
          </a:p>
          <a:p>
            <a:endParaRPr lang="en-US" dirty="0"/>
          </a:p>
          <a:p>
            <a:r>
              <a:rPr lang="en-US" dirty="0"/>
              <a:t>Sometimes programs that were developed for </a:t>
            </a:r>
            <a:r>
              <a:rPr lang="en-US" dirty="0" err="1"/>
              <a:t>unix</a:t>
            </a:r>
            <a:r>
              <a:rPr lang="en-US" dirty="0"/>
              <a:t> ( like all your </a:t>
            </a:r>
            <a:r>
              <a:rPr lang="en-US" dirty="0" err="1"/>
              <a:t>postgres</a:t>
            </a:r>
            <a:r>
              <a:rPr lang="en-US" dirty="0"/>
              <a:t> programs) get confused as to the proper file separator.</a:t>
            </a:r>
          </a:p>
          <a:p>
            <a:pPr lvl="1"/>
            <a:r>
              <a:rPr lang="en-US" dirty="0"/>
              <a:t>If you are passing in a file name to a program using the ‘\’ and it does not work, try reversing the direction.  </a:t>
            </a:r>
          </a:p>
          <a:p>
            <a:r>
              <a:rPr lang="en-US" dirty="0"/>
              <a:t>If you have a space in a directory name / file name – try putting the whole thing in as a quoted string.</a:t>
            </a:r>
          </a:p>
          <a:p>
            <a:pPr lvl="1"/>
            <a:r>
              <a:rPr lang="en-US" u="sng" dirty="0"/>
              <a:t>Or just don't use spaces in file names</a:t>
            </a:r>
          </a:p>
          <a:p>
            <a:pPr lvl="1"/>
            <a:endParaRPr lang="en-US" dirty="0"/>
          </a:p>
        </p:txBody>
      </p:sp>
    </p:spTree>
    <p:extLst>
      <p:ext uri="{BB962C8B-B14F-4D97-AF65-F5344CB8AC3E}">
        <p14:creationId xmlns:p14="http://schemas.microsoft.com/office/powerpoint/2010/main" val="1480046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ED8AC-24A2-4F33-99F3-A7324B866581}"/>
              </a:ext>
            </a:extLst>
          </p:cNvPr>
          <p:cNvSpPr>
            <a:spLocks noGrp="1"/>
          </p:cNvSpPr>
          <p:nvPr>
            <p:ph type="title"/>
          </p:nvPr>
        </p:nvSpPr>
        <p:spPr/>
        <p:txBody>
          <a:bodyPr/>
          <a:lstStyle/>
          <a:p>
            <a:r>
              <a:rPr lang="en-US" dirty="0"/>
              <a:t>OK – Was this useful.</a:t>
            </a:r>
          </a:p>
        </p:txBody>
      </p:sp>
      <p:sp>
        <p:nvSpPr>
          <p:cNvPr id="3" name="Content Placeholder 2">
            <a:extLst>
              <a:ext uri="{FF2B5EF4-FFF2-40B4-BE49-F238E27FC236}">
                <a16:creationId xmlns:a16="http://schemas.microsoft.com/office/drawing/2014/main" id="{D693F579-C928-462C-A88E-B22672A7F8E3}"/>
              </a:ext>
            </a:extLst>
          </p:cNvPr>
          <p:cNvSpPr>
            <a:spLocks noGrp="1"/>
          </p:cNvSpPr>
          <p:nvPr>
            <p:ph idx="1"/>
          </p:nvPr>
        </p:nvSpPr>
        <p:spPr/>
        <p:txBody>
          <a:bodyPr/>
          <a:lstStyle/>
          <a:p>
            <a:r>
              <a:rPr lang="en-US" dirty="0"/>
              <a:t>One finger – yes very useful.  I did not know this</a:t>
            </a:r>
          </a:p>
          <a:p>
            <a:r>
              <a:rPr lang="en-US" dirty="0"/>
              <a:t>Two fingers – somewhat I knew some / most of it</a:t>
            </a:r>
          </a:p>
          <a:p>
            <a:r>
              <a:rPr lang="en-US" dirty="0"/>
              <a:t>Three fingers – I already knew all of this why are you wasting my time</a:t>
            </a:r>
            <a:r>
              <a:rPr lang="en-US"/>
              <a:t>?  </a:t>
            </a:r>
            <a:endParaRPr lang="en-US" dirty="0"/>
          </a:p>
        </p:txBody>
      </p:sp>
    </p:spTree>
    <p:extLst>
      <p:ext uri="{BB962C8B-B14F-4D97-AF65-F5344CB8AC3E}">
        <p14:creationId xmlns:p14="http://schemas.microsoft.com/office/powerpoint/2010/main" val="407729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05BE-B4EB-7568-2AF4-E0605BEBE00F}"/>
              </a:ext>
            </a:extLst>
          </p:cNvPr>
          <p:cNvSpPr>
            <a:spLocks noGrp="1"/>
          </p:cNvSpPr>
          <p:nvPr>
            <p:ph type="title"/>
          </p:nvPr>
        </p:nvSpPr>
        <p:spPr/>
        <p:txBody>
          <a:bodyPr/>
          <a:lstStyle/>
          <a:p>
            <a:r>
              <a:rPr lang="en-US" dirty="0"/>
              <a:t>Directory Structure</a:t>
            </a:r>
          </a:p>
        </p:txBody>
      </p:sp>
      <p:sp>
        <p:nvSpPr>
          <p:cNvPr id="3" name="Content Placeholder 2">
            <a:extLst>
              <a:ext uri="{FF2B5EF4-FFF2-40B4-BE49-F238E27FC236}">
                <a16:creationId xmlns:a16="http://schemas.microsoft.com/office/drawing/2014/main" id="{D8CD16E6-0448-509A-3660-9481D6A105B8}"/>
              </a:ext>
            </a:extLst>
          </p:cNvPr>
          <p:cNvSpPr>
            <a:spLocks noGrp="1"/>
          </p:cNvSpPr>
          <p:nvPr>
            <p:ph idx="1"/>
          </p:nvPr>
        </p:nvSpPr>
        <p:spPr/>
        <p:txBody>
          <a:bodyPr/>
          <a:lstStyle/>
          <a:p>
            <a:r>
              <a:rPr lang="en-US" dirty="0"/>
              <a:t>One of the important concepts that Unix brought to the plate was the idea of Directories and Files.</a:t>
            </a:r>
          </a:p>
          <a:p>
            <a:pPr lvl="1"/>
            <a:r>
              <a:rPr lang="en-US" dirty="0"/>
              <a:t>And a file is just a stream of bites. </a:t>
            </a:r>
          </a:p>
          <a:p>
            <a:endParaRPr lang="en-US" dirty="0"/>
          </a:p>
          <a:p>
            <a:r>
              <a:rPr lang="en-US" dirty="0"/>
              <a:t>The idea is how organize the files on your disk ( instead of just having a big basket of all of the files ) </a:t>
            </a:r>
          </a:p>
          <a:p>
            <a:endParaRPr lang="en-US" dirty="0"/>
          </a:p>
          <a:p>
            <a:endParaRPr lang="en-US" dirty="0"/>
          </a:p>
          <a:p>
            <a:endParaRPr lang="en-US" dirty="0"/>
          </a:p>
        </p:txBody>
      </p:sp>
    </p:spTree>
    <p:extLst>
      <p:ext uri="{BB962C8B-B14F-4D97-AF65-F5344CB8AC3E}">
        <p14:creationId xmlns:p14="http://schemas.microsoft.com/office/powerpoint/2010/main" val="898491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80A75-3AF2-A8CF-586C-59F9DBD2B697}"/>
              </a:ext>
            </a:extLst>
          </p:cNvPr>
          <p:cNvSpPr>
            <a:spLocks noGrp="1"/>
          </p:cNvSpPr>
          <p:nvPr>
            <p:ph type="title"/>
          </p:nvPr>
        </p:nvSpPr>
        <p:spPr/>
        <p:txBody>
          <a:bodyPr/>
          <a:lstStyle/>
          <a:p>
            <a:r>
              <a:rPr lang="en-US" dirty="0"/>
              <a:t>Assumption</a:t>
            </a:r>
          </a:p>
        </p:txBody>
      </p:sp>
      <p:sp>
        <p:nvSpPr>
          <p:cNvPr id="3" name="Content Placeholder 2">
            <a:extLst>
              <a:ext uri="{FF2B5EF4-FFF2-40B4-BE49-F238E27FC236}">
                <a16:creationId xmlns:a16="http://schemas.microsoft.com/office/drawing/2014/main" id="{D49007EA-4CA4-AB46-6969-669056324AC8}"/>
              </a:ext>
            </a:extLst>
          </p:cNvPr>
          <p:cNvSpPr>
            <a:spLocks noGrp="1"/>
          </p:cNvSpPr>
          <p:nvPr>
            <p:ph idx="1"/>
          </p:nvPr>
        </p:nvSpPr>
        <p:spPr/>
        <p:txBody>
          <a:bodyPr/>
          <a:lstStyle/>
          <a:p>
            <a:r>
              <a:rPr lang="en-US" dirty="0"/>
              <a:t>You have a laptop  you will be using in this course</a:t>
            </a:r>
          </a:p>
          <a:p>
            <a:endParaRPr lang="en-US" dirty="0"/>
          </a:p>
          <a:p>
            <a:r>
              <a:rPr lang="en-US" dirty="0"/>
              <a:t>The laptop is either a Mac or Windows machine</a:t>
            </a:r>
          </a:p>
          <a:p>
            <a:pPr marL="411480" lvl="1" indent="0">
              <a:buNone/>
            </a:pPr>
            <a:endParaRPr lang="en-US" dirty="0"/>
          </a:p>
          <a:p>
            <a:pPr marL="114300" indent="0">
              <a:buNone/>
            </a:pPr>
            <a:r>
              <a:rPr lang="en-US" i="1" dirty="0"/>
              <a:t>Anyone not in one of these two camps?</a:t>
            </a:r>
          </a:p>
          <a:p>
            <a:pPr marL="114300" indent="0">
              <a:buNone/>
            </a:pPr>
            <a:endParaRPr lang="en-US" dirty="0"/>
          </a:p>
          <a:p>
            <a:pPr marL="114300" indent="0">
              <a:buNone/>
            </a:pPr>
            <a:r>
              <a:rPr lang="en-US" i="1" dirty="0"/>
              <a:t>How many of you in which camp? </a:t>
            </a:r>
          </a:p>
        </p:txBody>
      </p:sp>
    </p:spTree>
    <p:extLst>
      <p:ext uri="{BB962C8B-B14F-4D97-AF65-F5344CB8AC3E}">
        <p14:creationId xmlns:p14="http://schemas.microsoft.com/office/powerpoint/2010/main" val="2275144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BD2C-AAEB-4457-AD3B-7CFFA75D533F}"/>
              </a:ext>
            </a:extLst>
          </p:cNvPr>
          <p:cNvSpPr>
            <a:spLocks noGrp="1"/>
          </p:cNvSpPr>
          <p:nvPr>
            <p:ph type="title"/>
          </p:nvPr>
        </p:nvSpPr>
        <p:spPr/>
        <p:txBody>
          <a:bodyPr/>
          <a:lstStyle/>
          <a:p>
            <a:pPr algn="ctr"/>
            <a:r>
              <a:rPr lang="en-US" dirty="0"/>
              <a:t>How are files on the disk organized?</a:t>
            </a:r>
            <a:br>
              <a:rPr lang="en-US" dirty="0"/>
            </a:br>
            <a:r>
              <a:rPr lang="en-US" dirty="0"/>
              <a:t>   </a:t>
            </a:r>
            <a:r>
              <a:rPr lang="en-US" sz="4000" dirty="0"/>
              <a:t>Logically not physically</a:t>
            </a:r>
            <a:endParaRPr lang="en-US" dirty="0"/>
          </a:p>
        </p:txBody>
      </p:sp>
      <p:pic>
        <p:nvPicPr>
          <p:cNvPr id="5" name="Content Placeholder 4" descr="Shape&#10;&#10;Description automatically generated with low confidence">
            <a:extLst>
              <a:ext uri="{FF2B5EF4-FFF2-40B4-BE49-F238E27FC236}">
                <a16:creationId xmlns:a16="http://schemas.microsoft.com/office/drawing/2014/main" id="{8692E38E-883D-4E70-B365-322B8C8A8B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3936" y="1417638"/>
            <a:ext cx="4096015" cy="3246310"/>
          </a:xfrm>
        </p:spPr>
      </p:pic>
      <p:pic>
        <p:nvPicPr>
          <p:cNvPr id="7" name="Picture 6" descr="Diagram&#10;&#10;Description automatically generated">
            <a:extLst>
              <a:ext uri="{FF2B5EF4-FFF2-40B4-BE49-F238E27FC236}">
                <a16:creationId xmlns:a16="http://schemas.microsoft.com/office/drawing/2014/main" id="{A287A106-21E0-4882-8CBB-0A74CB441A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975" y="1746256"/>
            <a:ext cx="4292688" cy="4452333"/>
          </a:xfrm>
          <a:prstGeom prst="rect">
            <a:avLst/>
          </a:prstGeom>
        </p:spPr>
      </p:pic>
    </p:spTree>
    <p:extLst>
      <p:ext uri="{BB962C8B-B14F-4D97-AF65-F5344CB8AC3E}">
        <p14:creationId xmlns:p14="http://schemas.microsoft.com/office/powerpoint/2010/main" val="1134723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65821-1CD7-20F9-9417-C2E849BBDC0F}"/>
              </a:ext>
            </a:extLst>
          </p:cNvPr>
          <p:cNvSpPr>
            <a:spLocks noGrp="1"/>
          </p:cNvSpPr>
          <p:nvPr>
            <p:ph type="title"/>
          </p:nvPr>
        </p:nvSpPr>
        <p:spPr/>
        <p:txBody>
          <a:bodyPr/>
          <a:lstStyle/>
          <a:p>
            <a:r>
              <a:rPr lang="en-US" dirty="0"/>
              <a:t>Directory Images</a:t>
            </a:r>
          </a:p>
        </p:txBody>
      </p:sp>
      <p:pic>
        <p:nvPicPr>
          <p:cNvPr id="5" name="Content Placeholder 4" descr="Diagram&#10;&#10;Description automatically generated">
            <a:extLst>
              <a:ext uri="{FF2B5EF4-FFF2-40B4-BE49-F238E27FC236}">
                <a16:creationId xmlns:a16="http://schemas.microsoft.com/office/drawing/2014/main" id="{13B40BC0-72EC-5294-A9CD-B5B3F14C97AC}"/>
              </a:ext>
            </a:extLst>
          </p:cNvPr>
          <p:cNvPicPr>
            <a:picLocks noGrp="1" noChangeAspect="1"/>
          </p:cNvPicPr>
          <p:nvPr>
            <p:ph idx="1"/>
          </p:nvPr>
        </p:nvPicPr>
        <p:blipFill>
          <a:blip r:embed="rId2"/>
          <a:stretch>
            <a:fillRect/>
          </a:stretch>
        </p:blipFill>
        <p:spPr>
          <a:xfrm>
            <a:off x="291948" y="1417638"/>
            <a:ext cx="3276903" cy="4800600"/>
          </a:xfrm>
        </p:spPr>
      </p:pic>
      <p:pic>
        <p:nvPicPr>
          <p:cNvPr id="7" name="Picture 6" descr="Diagram&#10;&#10;Description automatically generated">
            <a:extLst>
              <a:ext uri="{FF2B5EF4-FFF2-40B4-BE49-F238E27FC236}">
                <a16:creationId xmlns:a16="http://schemas.microsoft.com/office/drawing/2014/main" id="{03089919-7923-6C38-6E36-2C4C62E93BE6}"/>
              </a:ext>
            </a:extLst>
          </p:cNvPr>
          <p:cNvPicPr>
            <a:picLocks noChangeAspect="1"/>
          </p:cNvPicPr>
          <p:nvPr/>
        </p:nvPicPr>
        <p:blipFill>
          <a:blip r:embed="rId3"/>
          <a:stretch>
            <a:fillRect/>
          </a:stretch>
        </p:blipFill>
        <p:spPr>
          <a:xfrm>
            <a:off x="6322484" y="112801"/>
            <a:ext cx="5122439" cy="2310518"/>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52AC3DE5-38C9-9CFD-BB17-8F95C5921622}"/>
              </a:ext>
            </a:extLst>
          </p:cNvPr>
          <p:cNvPicPr>
            <a:picLocks noChangeAspect="1"/>
          </p:cNvPicPr>
          <p:nvPr/>
        </p:nvPicPr>
        <p:blipFill>
          <a:blip r:embed="rId4"/>
          <a:stretch>
            <a:fillRect/>
          </a:stretch>
        </p:blipFill>
        <p:spPr>
          <a:xfrm>
            <a:off x="5110515" y="2585156"/>
            <a:ext cx="4541485" cy="4210132"/>
          </a:xfrm>
          <a:prstGeom prst="rect">
            <a:avLst/>
          </a:prstGeom>
        </p:spPr>
      </p:pic>
    </p:spTree>
    <p:extLst>
      <p:ext uri="{BB962C8B-B14F-4D97-AF65-F5344CB8AC3E}">
        <p14:creationId xmlns:p14="http://schemas.microsoft.com/office/powerpoint/2010/main" val="2630847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B913-DA4F-EB96-4331-AAAA1A4F0AEB}"/>
              </a:ext>
            </a:extLst>
          </p:cNvPr>
          <p:cNvSpPr>
            <a:spLocks noGrp="1"/>
          </p:cNvSpPr>
          <p:nvPr>
            <p:ph type="title"/>
          </p:nvPr>
        </p:nvSpPr>
        <p:spPr/>
        <p:txBody>
          <a:bodyPr/>
          <a:lstStyle/>
          <a:p>
            <a:r>
              <a:rPr lang="en-US" dirty="0"/>
              <a:t>Pictures are a visual representation</a:t>
            </a:r>
          </a:p>
        </p:txBody>
      </p:sp>
      <p:sp>
        <p:nvSpPr>
          <p:cNvPr id="3" name="Content Placeholder 2">
            <a:extLst>
              <a:ext uri="{FF2B5EF4-FFF2-40B4-BE49-F238E27FC236}">
                <a16:creationId xmlns:a16="http://schemas.microsoft.com/office/drawing/2014/main" id="{EAB3DC0F-F915-D8A9-2572-90B56E0FCA43}"/>
              </a:ext>
            </a:extLst>
          </p:cNvPr>
          <p:cNvSpPr>
            <a:spLocks noGrp="1"/>
          </p:cNvSpPr>
          <p:nvPr>
            <p:ph idx="1"/>
          </p:nvPr>
        </p:nvSpPr>
        <p:spPr/>
        <p:txBody>
          <a:bodyPr/>
          <a:lstStyle/>
          <a:p>
            <a:r>
              <a:rPr lang="en-US" dirty="0"/>
              <a:t>They are as real as (if then else) constructs in C or C++</a:t>
            </a:r>
          </a:p>
          <a:p>
            <a:endParaRPr lang="en-US" dirty="0"/>
          </a:p>
          <a:p>
            <a:r>
              <a:rPr lang="en-US" dirty="0"/>
              <a:t>And a lot of ways to imagination them</a:t>
            </a:r>
          </a:p>
          <a:p>
            <a:pPr lvl="1"/>
            <a:r>
              <a:rPr lang="en-US" dirty="0"/>
              <a:t>Files / Folders / Directories  etc. </a:t>
            </a:r>
          </a:p>
        </p:txBody>
      </p:sp>
    </p:spTree>
    <p:extLst>
      <p:ext uri="{BB962C8B-B14F-4D97-AF65-F5344CB8AC3E}">
        <p14:creationId xmlns:p14="http://schemas.microsoft.com/office/powerpoint/2010/main" val="4157588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5E24-5E69-37BA-2EEC-F929A512F999}"/>
              </a:ext>
            </a:extLst>
          </p:cNvPr>
          <p:cNvSpPr>
            <a:spLocks noGrp="1"/>
          </p:cNvSpPr>
          <p:nvPr>
            <p:ph type="title"/>
          </p:nvPr>
        </p:nvSpPr>
        <p:spPr/>
        <p:txBody>
          <a:bodyPr/>
          <a:lstStyle/>
          <a:p>
            <a:r>
              <a:rPr lang="en-US" dirty="0"/>
              <a:t>Directory structures ( folders )</a:t>
            </a:r>
          </a:p>
        </p:txBody>
      </p:sp>
      <p:sp>
        <p:nvSpPr>
          <p:cNvPr id="3" name="Content Placeholder 2">
            <a:extLst>
              <a:ext uri="{FF2B5EF4-FFF2-40B4-BE49-F238E27FC236}">
                <a16:creationId xmlns:a16="http://schemas.microsoft.com/office/drawing/2014/main" id="{A8D50C1A-1B2C-AF22-44A3-4D138FB8D32E}"/>
              </a:ext>
            </a:extLst>
          </p:cNvPr>
          <p:cNvSpPr>
            <a:spLocks noGrp="1"/>
          </p:cNvSpPr>
          <p:nvPr>
            <p:ph idx="1"/>
          </p:nvPr>
        </p:nvSpPr>
        <p:spPr/>
        <p:txBody>
          <a:bodyPr/>
          <a:lstStyle/>
          <a:p>
            <a:r>
              <a:rPr lang="en-US" dirty="0"/>
              <a:t>When you are working on the command line, </a:t>
            </a:r>
          </a:p>
          <a:p>
            <a:pPr lvl="1"/>
            <a:r>
              <a:rPr lang="en-US" dirty="0"/>
              <a:t>You are always in some location in the directory structure</a:t>
            </a:r>
          </a:p>
          <a:p>
            <a:pPr lvl="1"/>
            <a:endParaRPr lang="en-US" dirty="0"/>
          </a:p>
          <a:p>
            <a:pPr lvl="1"/>
            <a:r>
              <a:rPr lang="en-US" dirty="0"/>
              <a:t>We call this the 'working directory' or the 'current working directory'</a:t>
            </a:r>
          </a:p>
          <a:p>
            <a:pPr lvl="1"/>
            <a:endParaRPr lang="en-US" dirty="0"/>
          </a:p>
          <a:p>
            <a:pPr lvl="1"/>
            <a:endParaRPr lang="en-US" dirty="0"/>
          </a:p>
          <a:p>
            <a:r>
              <a:rPr lang="en-US" dirty="0"/>
              <a:t>Let's take a moment to look at how to move around in Unix and Windows.</a:t>
            </a:r>
          </a:p>
        </p:txBody>
      </p:sp>
    </p:spTree>
    <p:extLst>
      <p:ext uri="{BB962C8B-B14F-4D97-AF65-F5344CB8AC3E}">
        <p14:creationId xmlns:p14="http://schemas.microsoft.com/office/powerpoint/2010/main" val="182557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27A64-4ED3-1E63-073C-BF2C576F6AB2}"/>
              </a:ext>
            </a:extLst>
          </p:cNvPr>
          <p:cNvSpPr>
            <a:spLocks noGrp="1"/>
          </p:cNvSpPr>
          <p:nvPr>
            <p:ph type="title"/>
          </p:nvPr>
        </p:nvSpPr>
        <p:spPr>
          <a:xfrm>
            <a:off x="609600" y="274638"/>
            <a:ext cx="10160000" cy="491481"/>
          </a:xfrm>
        </p:spPr>
        <p:txBody>
          <a:bodyPr/>
          <a:lstStyle/>
          <a:p>
            <a:r>
              <a:rPr lang="en-US" dirty="0"/>
              <a:t>Unix / Linux / ( Mac) :</a:t>
            </a:r>
          </a:p>
        </p:txBody>
      </p:sp>
      <p:sp>
        <p:nvSpPr>
          <p:cNvPr id="3" name="Content Placeholder 2">
            <a:extLst>
              <a:ext uri="{FF2B5EF4-FFF2-40B4-BE49-F238E27FC236}">
                <a16:creationId xmlns:a16="http://schemas.microsoft.com/office/drawing/2014/main" id="{1B539017-F3B8-57AE-ECD5-E08B550D7C34}"/>
              </a:ext>
            </a:extLst>
          </p:cNvPr>
          <p:cNvSpPr>
            <a:spLocks noGrp="1"/>
          </p:cNvSpPr>
          <p:nvPr>
            <p:ph idx="1"/>
          </p:nvPr>
        </p:nvSpPr>
        <p:spPr>
          <a:xfrm>
            <a:off x="609600" y="1173892"/>
            <a:ext cx="10160000" cy="5409470"/>
          </a:xfrm>
        </p:spPr>
        <p:txBody>
          <a:bodyPr>
            <a:normAutofit fontScale="92500" lnSpcReduction="10000"/>
          </a:bodyPr>
          <a:lstStyle/>
          <a:p>
            <a:r>
              <a:rPr lang="en-US" dirty="0">
                <a:cs typeface="Courier New" panose="02070309020205020404" pitchFamily="49" charset="0"/>
              </a:rPr>
              <a:t>Get to the command line by finding the 'Terminal' program and executing it</a:t>
            </a:r>
          </a:p>
          <a:p>
            <a:endParaRPr lang="en-US" dirty="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pwd</a:t>
            </a:r>
            <a:r>
              <a:rPr lang="en-US" dirty="0">
                <a:latin typeface="Courier New" panose="02070309020205020404" pitchFamily="49" charset="0"/>
                <a:cs typeface="Courier New" panose="02070309020205020404" pitchFamily="49" charset="0"/>
              </a:rPr>
              <a:t>'</a:t>
            </a:r>
            <a:r>
              <a:rPr lang="en-US" dirty="0"/>
              <a:t> ( print working directory) tells you the current directory </a:t>
            </a:r>
          </a:p>
          <a:p>
            <a:pPr lvl="1"/>
            <a:r>
              <a:rPr lang="en-US" dirty="0"/>
              <a:t>Unix shows a separator between directories using the forward slash character </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'cd' </a:t>
            </a:r>
            <a:r>
              <a:rPr lang="en-US" dirty="0"/>
              <a:t>changes you to the named directory</a:t>
            </a:r>
          </a:p>
          <a:p>
            <a:r>
              <a:rPr lang="en-US" dirty="0">
                <a:latin typeface="Courier New" panose="02070309020205020404" pitchFamily="49" charset="0"/>
                <a:cs typeface="Courier New" panose="02070309020205020404" pitchFamily="49" charset="0"/>
              </a:rPr>
              <a:t>'ls' </a:t>
            </a:r>
            <a:r>
              <a:rPr lang="en-US" dirty="0"/>
              <a:t>or </a:t>
            </a:r>
            <a:r>
              <a:rPr lang="en-US" dirty="0">
                <a:latin typeface="Courier New" panose="02070309020205020404" pitchFamily="49" charset="0"/>
                <a:cs typeface="Courier New" panose="02070309020205020404" pitchFamily="49" charset="0"/>
              </a:rPr>
              <a:t>'ls –l'</a:t>
            </a:r>
            <a:r>
              <a:rPr lang="en-US" dirty="0"/>
              <a:t> gives you a listing of files in the current directory</a:t>
            </a:r>
          </a:p>
          <a:p>
            <a:pPr lvl="1"/>
            <a:r>
              <a:rPr lang="en-US" dirty="0"/>
              <a:t>Or whatever directory you name</a:t>
            </a:r>
          </a:p>
          <a:p>
            <a:pPr lvl="1"/>
            <a:endParaRPr lang="en-US" dirty="0"/>
          </a:p>
          <a:p>
            <a:r>
              <a:rPr lang="en-US" dirty="0">
                <a:latin typeface="Courier New" panose="02070309020205020404" pitchFamily="49" charset="0"/>
                <a:cs typeface="Courier New" panose="02070309020205020404" pitchFamily="49" charset="0"/>
              </a:rPr>
              <a:t>'ls –a</a:t>
            </a:r>
            <a:r>
              <a:rPr lang="en-US" dirty="0"/>
              <a:t>' ( list all)  or </a:t>
            </a:r>
            <a:r>
              <a:rPr lang="en-US" dirty="0">
                <a:latin typeface="Courier New" panose="02070309020205020404" pitchFamily="49" charset="0"/>
                <a:cs typeface="Courier New" panose="02070309020205020404" pitchFamily="49" charset="0"/>
              </a:rPr>
              <a:t>'ls –la' </a:t>
            </a:r>
            <a:r>
              <a:rPr lang="en-US" dirty="0"/>
              <a:t>( list long all) gives you more info.</a:t>
            </a:r>
          </a:p>
          <a:p>
            <a:pPr lvl="1"/>
            <a:r>
              <a:rPr lang="en-US" dirty="0"/>
              <a:t>Note the  </a:t>
            </a:r>
            <a:r>
              <a:rPr lang="en-US" dirty="0">
                <a:latin typeface="Courier New" panose="02070309020205020404" pitchFamily="49" charset="0"/>
                <a:cs typeface="Courier New" panose="02070309020205020404" pitchFamily="49" charset="0"/>
              </a:rPr>
              <a:t>'.' </a:t>
            </a:r>
            <a:r>
              <a:rPr lang="en-US" dirty="0"/>
              <a:t>and </a:t>
            </a:r>
            <a:r>
              <a:rPr lang="en-US" dirty="0">
                <a:latin typeface="Courier New" panose="02070309020205020404" pitchFamily="49" charset="0"/>
                <a:cs typeface="Courier New" panose="02070309020205020404" pitchFamily="49" charset="0"/>
              </a:rPr>
              <a:t>'..' </a:t>
            </a:r>
            <a:r>
              <a:rPr lang="en-US" dirty="0"/>
              <a:t>directory</a:t>
            </a:r>
          </a:p>
          <a:p>
            <a:pPr lvl="1"/>
            <a:r>
              <a:rPr lang="en-US" dirty="0">
                <a:latin typeface="Courier New" panose="02070309020205020404" pitchFamily="49" charset="0"/>
                <a:cs typeface="Courier New" panose="02070309020205020404" pitchFamily="49" charset="0"/>
              </a:rPr>
              <a:t>'cd .' </a:t>
            </a:r>
            <a:r>
              <a:rPr lang="en-US" dirty="0"/>
              <a:t>leaves you in the same ( current) directory</a:t>
            </a:r>
          </a:p>
          <a:p>
            <a:pPr lvl="1"/>
            <a:r>
              <a:rPr lang="en-US" dirty="0">
                <a:latin typeface="Courier New" panose="02070309020205020404" pitchFamily="49" charset="0"/>
                <a:cs typeface="Courier New" panose="02070309020205020404" pitchFamily="49" charset="0"/>
              </a:rPr>
              <a:t>'cd .. </a:t>
            </a:r>
            <a:r>
              <a:rPr lang="en-US" dirty="0"/>
              <a:t>' puts you up one directory. </a:t>
            </a:r>
          </a:p>
          <a:p>
            <a:pPr lvl="1"/>
            <a:endParaRPr lang="en-US" dirty="0"/>
          </a:p>
          <a:p>
            <a:r>
              <a:rPr lang="en-US" dirty="0"/>
              <a:t>In Unix you are working with a shell program that you can customize.</a:t>
            </a:r>
          </a:p>
          <a:p>
            <a:r>
              <a:rPr lang="en-US" dirty="0"/>
              <a:t>To get documentation – try</a:t>
            </a:r>
          </a:p>
          <a:p>
            <a:pPr lvl="1"/>
            <a:r>
              <a:rPr lang="en-US" dirty="0">
                <a:latin typeface="Courier New" panose="02070309020205020404" pitchFamily="49" charset="0"/>
                <a:cs typeface="Courier New" panose="02070309020205020404" pitchFamily="49" charset="0"/>
              </a:rPr>
              <a:t>'man &lt;command&gt;' </a:t>
            </a:r>
            <a:r>
              <a:rPr lang="en-US" dirty="0">
                <a:cs typeface="Courier New" panose="02070309020205020404" pitchFamily="49" charset="0"/>
              </a:rPr>
              <a:t>Where &lt;command&gt; Is the command of interest.</a:t>
            </a:r>
          </a:p>
        </p:txBody>
      </p:sp>
    </p:spTree>
    <p:extLst>
      <p:ext uri="{BB962C8B-B14F-4D97-AF65-F5344CB8AC3E}">
        <p14:creationId xmlns:p14="http://schemas.microsoft.com/office/powerpoint/2010/main" val="71910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CSS">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CSS" id="{4B7798E4-6672-45A1-886D-B6B672E97228}" vid="{0BB9E440-E968-4356-A712-812715B2721B}"/>
    </a:ext>
  </a:extLst>
</a:theme>
</file>

<file path=docProps/app.xml><?xml version="1.0" encoding="utf-8"?>
<Properties xmlns="http://schemas.openxmlformats.org/officeDocument/2006/extended-properties" xmlns:vt="http://schemas.openxmlformats.org/officeDocument/2006/docPropsVTypes">
  <Template>ThemeCSS</Template>
  <TotalTime>3725</TotalTime>
  <Words>1659</Words>
  <Application>Microsoft Office PowerPoint</Application>
  <PresentationFormat>Widescreen</PresentationFormat>
  <Paragraphs>182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Cambria</vt:lpstr>
      <vt:lpstr>Courier New</vt:lpstr>
      <vt:lpstr>Lucida Console</vt:lpstr>
      <vt:lpstr>ThemeCSS</vt:lpstr>
      <vt:lpstr>Command Line Tips CSS 475</vt:lpstr>
      <vt:lpstr>A common problem</vt:lpstr>
      <vt:lpstr>Directory Structure</vt:lpstr>
      <vt:lpstr>Assumption</vt:lpstr>
      <vt:lpstr>How are files on the disk organized?    Logically not physically</vt:lpstr>
      <vt:lpstr>Directory Images</vt:lpstr>
      <vt:lpstr>Pictures are a visual representation</vt:lpstr>
      <vt:lpstr>Directory structures ( folders )</vt:lpstr>
      <vt:lpstr>Unix / Linux / ( Mac) :</vt:lpstr>
      <vt:lpstr>Windows</vt:lpstr>
      <vt:lpstr>Working on the command line</vt:lpstr>
      <vt:lpstr>Working on the command line</vt:lpstr>
      <vt:lpstr>Working on the Command Line</vt:lpstr>
      <vt:lpstr>Redirects are cool</vt:lpstr>
      <vt:lpstr>How does it find the program or data file?</vt:lpstr>
      <vt:lpstr>How does it find the program or data file?</vt:lpstr>
      <vt:lpstr>How does it find the program or data file?</vt:lpstr>
      <vt:lpstr>PATH</vt:lpstr>
      <vt:lpstr>PATH</vt:lpstr>
      <vt:lpstr>PATH</vt:lpstr>
      <vt:lpstr>Windows and pathnames.</vt:lpstr>
      <vt:lpstr>OK – Was this useful.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Mudd Cards CSS 475</dc:title>
  <dc:creator>john chenault</dc:creator>
  <cp:lastModifiedBy>john chenault</cp:lastModifiedBy>
  <cp:revision>4</cp:revision>
  <dcterms:created xsi:type="dcterms:W3CDTF">2021-03-29T20:24:15Z</dcterms:created>
  <dcterms:modified xsi:type="dcterms:W3CDTF">2023-12-08T23:04:50Z</dcterms:modified>
</cp:coreProperties>
</file>