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60"/>
  </p:notesMasterIdLst>
  <p:handoutMasterIdLst>
    <p:handoutMasterId r:id="rId61"/>
  </p:handoutMasterIdLst>
  <p:sldIdLst>
    <p:sldId id="320" r:id="rId2"/>
    <p:sldId id="461" r:id="rId3"/>
    <p:sldId id="462" r:id="rId4"/>
    <p:sldId id="483" r:id="rId5"/>
    <p:sldId id="457" r:id="rId6"/>
    <p:sldId id="427" r:id="rId7"/>
    <p:sldId id="429" r:id="rId8"/>
    <p:sldId id="463" r:id="rId9"/>
    <p:sldId id="478" r:id="rId10"/>
    <p:sldId id="479" r:id="rId11"/>
    <p:sldId id="477" r:id="rId12"/>
    <p:sldId id="432" r:id="rId13"/>
    <p:sldId id="433" r:id="rId14"/>
    <p:sldId id="434" r:id="rId15"/>
    <p:sldId id="494" r:id="rId16"/>
    <p:sldId id="480" r:id="rId17"/>
    <p:sldId id="435" r:id="rId18"/>
    <p:sldId id="464" r:id="rId19"/>
    <p:sldId id="481" r:id="rId20"/>
    <p:sldId id="439" r:id="rId21"/>
    <p:sldId id="440" r:id="rId22"/>
    <p:sldId id="458" r:id="rId23"/>
    <p:sldId id="466" r:id="rId24"/>
    <p:sldId id="482" r:id="rId25"/>
    <p:sldId id="443" r:id="rId26"/>
    <p:sldId id="444" r:id="rId27"/>
    <p:sldId id="459" r:id="rId28"/>
    <p:sldId id="495" r:id="rId29"/>
    <p:sldId id="446" r:id="rId30"/>
    <p:sldId id="484" r:id="rId31"/>
    <p:sldId id="447" r:id="rId32"/>
    <p:sldId id="485" r:id="rId33"/>
    <p:sldId id="486" r:id="rId34"/>
    <p:sldId id="449" r:id="rId35"/>
    <p:sldId id="450" r:id="rId36"/>
    <p:sldId id="448" r:id="rId37"/>
    <p:sldId id="474" r:id="rId38"/>
    <p:sldId id="496" r:id="rId39"/>
    <p:sldId id="497" r:id="rId40"/>
    <p:sldId id="498" r:id="rId41"/>
    <p:sldId id="489" r:id="rId42"/>
    <p:sldId id="499" r:id="rId43"/>
    <p:sldId id="493" r:id="rId44"/>
    <p:sldId id="490" r:id="rId45"/>
    <p:sldId id="455" r:id="rId46"/>
    <p:sldId id="475" r:id="rId47"/>
    <p:sldId id="488" r:id="rId48"/>
    <p:sldId id="469" r:id="rId49"/>
    <p:sldId id="470" r:id="rId50"/>
    <p:sldId id="472" r:id="rId51"/>
    <p:sldId id="471" r:id="rId52"/>
    <p:sldId id="460" r:id="rId53"/>
    <p:sldId id="468" r:id="rId54"/>
    <p:sldId id="467" r:id="rId55"/>
    <p:sldId id="500" r:id="rId56"/>
    <p:sldId id="501" r:id="rId57"/>
    <p:sldId id="502" r:id="rId58"/>
    <p:sldId id="506" r:id="rId5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CF4F2"/>
    <a:srgbClr val="EBFFDC"/>
    <a:srgbClr val="FAF8BE"/>
    <a:srgbClr val="E8FFC8"/>
    <a:srgbClr val="FAF7C8"/>
    <a:srgbClr val="FAF8C8"/>
    <a:srgbClr val="F5FFC2"/>
    <a:srgbClr val="EBFFD2"/>
    <a:srgbClr val="FAF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0" autoAdjust="0"/>
    <p:restoredTop sz="99433" autoAdjust="0"/>
  </p:normalViewPr>
  <p:slideViewPr>
    <p:cSldViewPr>
      <p:cViewPr>
        <p:scale>
          <a:sx n="66" d="100"/>
          <a:sy n="66" d="100"/>
        </p:scale>
        <p:origin x="-2213" y="-5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7.xml"/><Relationship Id="rId13" Type="http://schemas.openxmlformats.org/officeDocument/2006/relationships/slide" Target="slides/slide33.xml"/><Relationship Id="rId18" Type="http://schemas.openxmlformats.org/officeDocument/2006/relationships/slide" Target="slides/slide38.xml"/><Relationship Id="rId3" Type="http://schemas.openxmlformats.org/officeDocument/2006/relationships/slide" Target="slides/slide4.xml"/><Relationship Id="rId7" Type="http://schemas.openxmlformats.org/officeDocument/2006/relationships/slide" Target="slides/slide14.xml"/><Relationship Id="rId12" Type="http://schemas.openxmlformats.org/officeDocument/2006/relationships/slide" Target="slides/slide32.xml"/><Relationship Id="rId17" Type="http://schemas.openxmlformats.org/officeDocument/2006/relationships/slide" Target="slides/slide37.xml"/><Relationship Id="rId2" Type="http://schemas.openxmlformats.org/officeDocument/2006/relationships/slide" Target="slides/slide3.xml"/><Relationship Id="rId16" Type="http://schemas.openxmlformats.org/officeDocument/2006/relationships/slide" Target="slides/slide36.xml"/><Relationship Id="rId1" Type="http://schemas.openxmlformats.org/officeDocument/2006/relationships/slide" Target="slides/slide2.xml"/><Relationship Id="rId6" Type="http://schemas.openxmlformats.org/officeDocument/2006/relationships/slide" Target="slides/slide13.xml"/><Relationship Id="rId11" Type="http://schemas.openxmlformats.org/officeDocument/2006/relationships/slide" Target="slides/slide31.xml"/><Relationship Id="rId5" Type="http://schemas.openxmlformats.org/officeDocument/2006/relationships/slide" Target="slides/slide12.xml"/><Relationship Id="rId15" Type="http://schemas.openxmlformats.org/officeDocument/2006/relationships/slide" Target="slides/slide35.xml"/><Relationship Id="rId10" Type="http://schemas.openxmlformats.org/officeDocument/2006/relationships/slide" Target="slides/slide25.xml"/><Relationship Id="rId19" Type="http://schemas.openxmlformats.org/officeDocument/2006/relationships/slide" Target="slides/slide54.xml"/><Relationship Id="rId4" Type="http://schemas.openxmlformats.org/officeDocument/2006/relationships/slide" Target="slides/slide6.xml"/><Relationship Id="rId9" Type="http://schemas.openxmlformats.org/officeDocument/2006/relationships/slide" Target="slides/slide20.xml"/><Relationship Id="rId14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9/27/2012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70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9/27/2012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6512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956" tIns="48977" rIns="97956" bIns="4897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112" y="4862142"/>
            <a:ext cx="5681078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36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CD759-8BFF-4CE8-82EB-B422526AD63F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33D03-4956-4DF5-9CF1-3BCFF3442D24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29158-8B2E-45DF-9A15-85654FD6DA44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8E050-4EBD-4C99-ACD4-2AF88D75A15E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1F32F8-F17B-44B1-A65D-FA6994EFB553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4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EF5745-57C8-4926-A81B-E82DF6401403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A997F-C6CF-4390-B3C6-FCB4E3A3AA26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D5A9B-F557-4FF9-BD30-8B360CB0CAC4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6C8E4E-6432-4754-826A-90E1F6A1FE25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BD0E-6358-40AA-AC41-D1EEAA86C51E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53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405735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3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3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01" r:id="rId9"/>
    <p:sldLayoutId id="2147483703" r:id="rId10"/>
    <p:sldLayoutId id="214748370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choolacademy.telerik.com/" TargetMode="External"/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hyperlink" Target="http://minkov.it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gif"/><Relationship Id="rId2" Type="http://schemas.openxmlformats.org/officeDocument/2006/relationships/image" Target="../media/image55.gif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gi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schoolacademy.telerik.com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8229600" cy="1524000"/>
          </a:xfrm>
        </p:spPr>
        <p:txBody>
          <a:bodyPr/>
          <a:lstStyle/>
          <a:p>
            <a:r>
              <a:rPr lang="en-US" dirty="0" smtClean="0"/>
              <a:t>HTML 5 – Tables, Forms and Frames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4500" y="4648200"/>
            <a:ext cx="3352800" cy="523220"/>
          </a:xfrm>
        </p:spPr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22" name="Picture 2" descr="http://us.123rf.com/400wm/400/400/kentoh/kentoh0901/kentoh090100047/4081477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2430" y="4800601"/>
            <a:ext cx="2444370" cy="1573134"/>
          </a:xfrm>
          <a:prstGeom prst="roundRect">
            <a:avLst>
              <a:gd name="adj" fmla="val 509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58370" name="Picture 2" descr="http://www.expertrating.com/courseware/HTMLCourse/HTML_Tables_2_clip_image002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6042" y="518002"/>
            <a:ext cx="2428642" cy="1844198"/>
          </a:xfrm>
          <a:prstGeom prst="roundRect">
            <a:avLst>
              <a:gd name="adj" fmla="val 40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58372" name="Picture 4" descr="http://www.expertrating.com/courseware/HTMLCourse/HTML_Forms_3_clip_image002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88014">
            <a:off x="2003014" y="444997"/>
            <a:ext cx="2136514" cy="1930625"/>
          </a:xfrm>
          <a:prstGeom prst="roundRect">
            <a:avLst>
              <a:gd name="adj" fmla="val 399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1075" y="5597325"/>
            <a:ext cx="441278" cy="44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352800" cy="338554"/>
          </a:xfrm>
        </p:spPr>
        <p:txBody>
          <a:bodyPr/>
          <a:lstStyle/>
          <a:p>
            <a:r>
              <a:rPr lang="en-US" dirty="0" smtClean="0">
                <a:hlinkClick r:id="rId8"/>
              </a:rPr>
              <a:t>http://schoolacademy.telerik.com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369332"/>
          </a:xfrm>
        </p:spPr>
        <p:txBody>
          <a:bodyPr/>
          <a:lstStyle/>
          <a:p>
            <a:r>
              <a:rPr lang="en-US" dirty="0" err="1" smtClean="0"/>
              <a:t>Telerik</a:t>
            </a:r>
            <a:r>
              <a:rPr lang="en-US" dirty="0" smtClean="0"/>
              <a:t> School Academy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924800" cy="685800"/>
          </a:xfrm>
        </p:spPr>
        <p:txBody>
          <a:bodyPr/>
          <a:lstStyle/>
          <a:p>
            <a:r>
              <a:rPr lang="en-US" dirty="0" smtClean="0"/>
              <a:t>Data and Header Cells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5550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3074" name="Picture 2" descr="data, transpor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334000" y="3352798"/>
            <a:ext cx="1981202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eader, tab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3352798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16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-990600" y="1600200"/>
            <a:ext cx="7924800" cy="685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Complete </a:t>
            </a:r>
            <a:br>
              <a:rPr lang="en-US" dirty="0" smtClean="0"/>
            </a:br>
            <a:r>
              <a:rPr lang="en-US" dirty="0" smtClean="0"/>
              <a:t>HTML 5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-990600" y="2859879"/>
            <a:ext cx="7924800" cy="569120"/>
          </a:xfrm>
        </p:spPr>
        <p:txBody>
          <a:bodyPr/>
          <a:lstStyle/>
          <a:p>
            <a:r>
              <a:rPr lang="en-US" dirty="0" smtClean="0"/>
              <a:t>With Header, Footer </a:t>
            </a:r>
            <a:br>
              <a:rPr lang="en-US" dirty="0" smtClean="0"/>
            </a:br>
            <a:r>
              <a:rPr lang="en-US" dirty="0" smtClean="0"/>
              <a:t>and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4098" name="Picture 2" descr="completed, un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6451" y="3924300"/>
            <a:ext cx="2628898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in, full, recyc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6451" y="952500"/>
            <a:ext cx="2628898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upload.wikimedia.org/wikipedia/commons/thumb/d/d8/Complete_coloring_clebsch_graph.svg/300px-Complete_coloring_clebsch_graph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4900" y="3924300"/>
            <a:ext cx="3848100" cy="2628900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78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Complete HTML Tables</a:t>
            </a:r>
            <a:endParaRPr lang="bg-BG" dirty="0" smtClean="0"/>
          </a:p>
        </p:txBody>
      </p:sp>
      <p:sp>
        <p:nvSpPr>
          <p:cNvPr id="1056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rows split into three semantic sections: header, body and footer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&lt;thead&gt;</a:t>
            </a:r>
            <a:r>
              <a:rPr lang="en-US" dirty="0" smtClean="0"/>
              <a:t> denotes table header and contains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dirty="0" smtClean="0"/>
              <a:t> elements, instead of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dirty="0" smtClean="0"/>
              <a:t> elements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denotes collection of table rows that contain the very data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&lt;tfoot&gt;</a:t>
            </a:r>
            <a:r>
              <a:rPr lang="en-US" dirty="0" smtClean="0"/>
              <a:t> denotes table footer but comes BEFORE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tag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&lt;colgroup&gt;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&lt;col&gt;</a:t>
            </a:r>
            <a:r>
              <a:rPr lang="en-US" dirty="0" smtClean="0"/>
              <a:t> define columns (used to set column widths)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Complete HTML Table: Example</a:t>
            </a:r>
            <a:endParaRPr lang="bg-BG" sz="3800" dirty="0" smtClean="0"/>
          </a:p>
        </p:txBody>
      </p:sp>
      <p:sp>
        <p:nvSpPr>
          <p:cNvPr id="1057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 </a:t>
            </a:r>
            <a:endParaRPr lang="bg-BG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057796" name="Rectangle 4"/>
          <p:cNvSpPr>
            <a:spLocks noChangeArrowheads="1"/>
          </p:cNvSpPr>
          <p:nvPr/>
        </p:nvSpPr>
        <p:spPr bwMode="auto">
          <a:xfrm>
            <a:off x="611188" y="10668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style="width:100px" /&gt;&lt;col /&gt;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th&gt;Column 1&lt;/th&gt;&lt;th&gt;Column 2&lt;/th&gt;&lt;/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td&gt;Footer 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td&gt;Footer 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td&gt;Cell 2.2&lt;/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352800" y="22915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header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048000" y="3358396"/>
            <a:ext cx="2209800" cy="527804"/>
          </a:xfrm>
          <a:prstGeom prst="wedgeRoundRectCallout">
            <a:avLst>
              <a:gd name="adj1" fmla="val -82311"/>
              <a:gd name="adj2" fmla="val 525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footer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886200" y="4425196"/>
            <a:ext cx="4572000" cy="527804"/>
          </a:xfrm>
          <a:prstGeom prst="wedgeRoundRectCallout">
            <a:avLst>
              <a:gd name="adj1" fmla="val -84572"/>
              <a:gd name="adj2" fmla="val 4345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Last comes the body (data)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467600" y="2209800"/>
            <a:ext cx="990600" cy="527804"/>
          </a:xfrm>
          <a:prstGeom prst="wedgeRoundRectCallout">
            <a:avLst>
              <a:gd name="adj1" fmla="val -88658"/>
              <a:gd name="adj2" fmla="val 740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886200" y="12247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columns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11188" y="10668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style="width:200px" /&gt;&lt;col /&gt;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&lt;tr&gt;&lt;th&gt;Column 1&lt;/th&gt;&lt;th&gt;Column 2&lt;/th&gt;&lt;/tr&gt;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&lt;tr&gt;&lt;td&gt;Footer 1&lt;/td&gt;&lt;td&gt;Footer 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1.1&lt;/td&gt;&lt;td&gt;Cell 1.2&lt;/td&gt;&lt;/tr&gt;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2.1&lt;/td&gt;&lt;td&gt;Cell 2.2&lt;/td&gt;&lt;/tr&gt;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Complete HTML Table:</a:t>
            </a:r>
            <a:br>
              <a:rPr lang="en-US" sz="3800" dirty="0" smtClean="0"/>
            </a:br>
            <a:r>
              <a:rPr lang="en-US" sz="3800" dirty="0" smtClean="0"/>
              <a:t>Example (2)</a:t>
            </a:r>
            <a:endParaRPr lang="bg-BG" sz="3800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05400" y="11306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table-full.html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895600" y="4876800"/>
            <a:ext cx="4038600" cy="1379101"/>
          </a:xfrm>
          <a:prstGeom prst="wedgeRoundRectCallout">
            <a:avLst>
              <a:gd name="adj1" fmla="val -63389"/>
              <a:gd name="adj2" fmla="val -887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Although the footer is before the data in the code, it is displayed last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599" y1="18543" x2="29016" y2="34437"/>
                        <a14:foregroundMark x1="86874" y1="27815" x2="86528" y2="45033"/>
                        <a14:foregroundMark x1="86183" y1="43377" x2="85147" y2="42715"/>
                        <a14:foregroundMark x1="67703" y1="43377" x2="67876" y2="51656"/>
                        <a14:foregroundMark x1="91364" y1="14238" x2="91364" y2="14238"/>
                        <a14:foregroundMark x1="93264" y1="13245" x2="81002" y2="129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4614" y="1828800"/>
            <a:ext cx="55149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Complete HTML 5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2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 smtClean="0"/>
              <a:t>Nested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250279"/>
            <a:ext cx="7924800" cy="569120"/>
          </a:xfrm>
        </p:spPr>
        <p:txBody>
          <a:bodyPr/>
          <a:lstStyle/>
          <a:p>
            <a:r>
              <a:rPr lang="en-US" dirty="0" smtClean="0"/>
              <a:t>Tables in Tables in Tables in Tables…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6294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122" name="Picture 2" descr="http://www.happyhotelier.com/wp-content/uploads/2010/01/Vintage-Nested-Suitcase-Install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732" y="3446780"/>
            <a:ext cx="4010024" cy="3017066"/>
          </a:xfrm>
          <a:prstGeom prst="roundRect">
            <a:avLst>
              <a:gd name="adj" fmla="val 3407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4531" y="3446780"/>
            <a:ext cx="3612269" cy="301706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6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Nested Tables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32923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Table "cells" 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3000" dirty="0" smtClean="0"/>
              <a:t>) can contain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sz="3000" dirty="0" smtClean="0"/>
              <a:t> tables (tables within tables):</a:t>
            </a:r>
            <a:endParaRPr lang="en-US" sz="3000" dirty="0" smtClean="0">
              <a:latin typeface="Courier New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31846" name="Rectangle 6"/>
          <p:cNvSpPr>
            <a:spLocks noChangeArrowheads="1"/>
          </p:cNvSpPr>
          <p:nvPr/>
        </p:nvSpPr>
        <p:spPr bwMode="auto">
          <a:xfrm>
            <a:off x="539750" y="2057400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&lt;td&gt;Contact:&lt;/td&gt;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&lt;td&gt;First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&lt;td&gt;Last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2911" y="19688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nested-tables.html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9396" y1="11364" x2="34452" y2="10390"/>
                        <a14:foregroundMark x1="18345" y1="24351" x2="44519" y2="67532"/>
                        <a14:foregroundMark x1="61745" y1="26948" x2="29530" y2="69156"/>
                        <a14:foregroundMark x1="21924" y1="54221" x2="61745" y2="87987"/>
                        <a14:foregroundMark x1="56823" y1="64610" x2="14765" y2="67857"/>
                        <a14:foregroundMark x1="10291" y1="45130" x2="19463" y2="72727"/>
                        <a14:foregroundMark x1="68456" y1="45130" x2="76063" y2="71753"/>
                        <a14:foregroundMark x1="79642" y1="53571" x2="26398" y2="470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2911" y="4270826"/>
            <a:ext cx="3495676" cy="240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8956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Nested Tables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6218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7170" name="Picture 2" descr="http://www.furniturehomedesign.com/wp-content/uploads/2008/08/bamboo-nested-tabl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08963">
            <a:off x="5615000" y="635215"/>
            <a:ext cx="2827384" cy="2246486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isometricOffAxis2Left"/>
            <a:lightRig rig="threePt" dir="t"/>
          </a:scene3d>
        </p:spPr>
      </p:pic>
      <p:pic>
        <p:nvPicPr>
          <p:cNvPr id="7172" name="Picture 4" descr="http://www.syncfusion.com/content/en-US/products/feature/user-interface-edition/wpf/grid/img/NestedTable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276499">
            <a:off x="439436" y="1098415"/>
            <a:ext cx="2284422" cy="1973868"/>
          </a:xfrm>
          <a:prstGeom prst="roundRect">
            <a:avLst>
              <a:gd name="adj" fmla="val 372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74" name="Picture 6" descr="http://www.aolcdn.com/red_galleries/target-nesting-tables-400a080607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343623">
            <a:off x="794141" y="4176289"/>
            <a:ext cx="2039970" cy="2039970"/>
          </a:xfrm>
          <a:prstGeom prst="roundRect">
            <a:avLst>
              <a:gd name="adj" fmla="val 43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60" t="6281" r="2269" b="4666"/>
          <a:stretch/>
        </p:blipFill>
        <p:spPr bwMode="auto">
          <a:xfrm rot="1062746">
            <a:off x="5750560" y="4084320"/>
            <a:ext cx="2570480" cy="2392680"/>
          </a:xfrm>
          <a:prstGeom prst="roundRect">
            <a:avLst>
              <a:gd name="adj" fmla="val 43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1"/>
            <a:ext cx="7924800" cy="685800"/>
          </a:xfrm>
        </p:spPr>
        <p:txBody>
          <a:bodyPr/>
          <a:lstStyle/>
          <a:p>
            <a:r>
              <a:rPr lang="en-US" dirty="0" smtClean="0"/>
              <a:t>Complex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50280"/>
            <a:ext cx="7924800" cy="569120"/>
          </a:xfrm>
        </p:spPr>
        <p:txBody>
          <a:bodyPr/>
          <a:lstStyle/>
          <a:p>
            <a:r>
              <a:rPr lang="en-US" dirty="0" smtClean="0"/>
              <a:t>With Padding, Spacing and Stuff</a:t>
            </a:r>
            <a:endParaRPr lang="en-US" dirty="0"/>
          </a:p>
        </p:txBody>
      </p:sp>
      <p:pic>
        <p:nvPicPr>
          <p:cNvPr id="7170" name="Picture 2" descr=" Desktop Wallpaper · Gallery · 3D-Art &#10; Complex orbit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8880" y="3352800"/>
            <a:ext cx="4206240" cy="2628900"/>
          </a:xfrm>
          <a:prstGeom prst="roundRect">
            <a:avLst>
              <a:gd name="adj" fmla="val 4348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Contents </a:t>
            </a:r>
            <a:endParaRPr lang="bg-BG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r>
              <a:rPr lang="en-US" dirty="0"/>
              <a:t>HTML Tables</a:t>
            </a:r>
          </a:p>
          <a:p>
            <a:pPr lvl="1"/>
            <a:r>
              <a:rPr lang="en-US" dirty="0"/>
              <a:t>Simple Tables</a:t>
            </a:r>
          </a:p>
          <a:p>
            <a:pPr lvl="1"/>
            <a:r>
              <a:rPr lang="en-US" dirty="0"/>
              <a:t>Complete HTML 5 Tables</a:t>
            </a:r>
          </a:p>
          <a:p>
            <a:pPr lvl="1"/>
            <a:r>
              <a:rPr lang="en-US" dirty="0"/>
              <a:t>Data cells and Header cells</a:t>
            </a:r>
          </a:p>
          <a:p>
            <a:r>
              <a:rPr lang="en-US" dirty="0"/>
              <a:t>Nested Tables</a:t>
            </a:r>
          </a:p>
          <a:p>
            <a:r>
              <a:rPr lang="en-US" dirty="0"/>
              <a:t>Complex tables</a:t>
            </a:r>
          </a:p>
          <a:p>
            <a:pPr lvl="1"/>
            <a:r>
              <a:rPr lang="en-US" dirty="0"/>
              <a:t>Cells Width</a:t>
            </a:r>
          </a:p>
          <a:p>
            <a:pPr lvl="1"/>
            <a:r>
              <a:rPr lang="en-US" dirty="0"/>
              <a:t>Cell Spacing and Padding</a:t>
            </a:r>
          </a:p>
          <a:p>
            <a:pPr lvl="1"/>
            <a:r>
              <a:rPr lang="en-US" dirty="0"/>
              <a:t>Column and Row Span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1266" name="Picture 2" descr="http://www.uiwp.uiuc.edu/porfolio_2008/erin_ludwick/BOO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265965">
            <a:off x="5627515" y="1886798"/>
            <a:ext cx="3238500" cy="20124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343400" y="1981200"/>
            <a:ext cx="4267200" cy="441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around the cell content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57200" y="1981200"/>
            <a:ext cx="3352800" cy="45720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between cells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smtClean="0"/>
              <a:t>Cell Spacing and Padding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33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Tables have two attributes related to space</a:t>
            </a: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969963" y="3055938"/>
            <a:ext cx="2233612" cy="1439862"/>
            <a:chOff x="838" y="1933"/>
            <a:chExt cx="1407" cy="907"/>
          </a:xfrm>
        </p:grpSpPr>
        <p:sp>
          <p:nvSpPr>
            <p:cNvPr id="1024007" name="Rectangle 7"/>
            <p:cNvSpPr>
              <a:spLocks noChangeArrowheads="1"/>
            </p:cNvSpPr>
            <p:nvPr/>
          </p:nvSpPr>
          <p:spPr bwMode="auto">
            <a:xfrm>
              <a:off x="838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8" name="Rectangle 8"/>
            <p:cNvSpPr>
              <a:spLocks noChangeArrowheads="1"/>
            </p:cNvSpPr>
            <p:nvPr/>
          </p:nvSpPr>
          <p:spPr bwMode="auto">
            <a:xfrm>
              <a:off x="1746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9" name="Rectangle 9"/>
            <p:cNvSpPr>
              <a:spLocks noChangeArrowheads="1"/>
            </p:cNvSpPr>
            <p:nvPr/>
          </p:nvSpPr>
          <p:spPr bwMode="auto">
            <a:xfrm>
              <a:off x="838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0" name="Rectangle 10"/>
            <p:cNvSpPr>
              <a:spLocks noChangeArrowheads="1"/>
            </p:cNvSpPr>
            <p:nvPr/>
          </p:nvSpPr>
          <p:spPr bwMode="auto">
            <a:xfrm>
              <a:off x="1746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1" name="Line 11"/>
            <p:cNvSpPr>
              <a:spLocks noChangeShapeType="1"/>
            </p:cNvSpPr>
            <p:nvPr/>
          </p:nvSpPr>
          <p:spPr bwMode="auto">
            <a:xfrm>
              <a:off x="1336" y="2069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14" name="Line 14"/>
            <p:cNvSpPr>
              <a:spLocks noChangeShapeType="1"/>
            </p:cNvSpPr>
            <p:nvPr/>
          </p:nvSpPr>
          <p:spPr bwMode="auto">
            <a:xfrm flipH="1">
              <a:off x="1988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29" name="Line 29"/>
            <p:cNvSpPr>
              <a:spLocks noChangeShapeType="1"/>
            </p:cNvSpPr>
            <p:nvPr/>
          </p:nvSpPr>
          <p:spPr bwMode="auto">
            <a:xfrm>
              <a:off x="1337" y="2704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30" name="Line 30"/>
            <p:cNvSpPr>
              <a:spLocks noChangeShapeType="1"/>
            </p:cNvSpPr>
            <p:nvPr/>
          </p:nvSpPr>
          <p:spPr bwMode="auto">
            <a:xfrm flipH="1">
              <a:off x="1087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224463" y="2819400"/>
            <a:ext cx="2501900" cy="1887538"/>
            <a:chOff x="3345" y="1688"/>
            <a:chExt cx="1576" cy="1189"/>
          </a:xfrm>
          <a:effectLst/>
        </p:grpSpPr>
        <p:sp>
          <p:nvSpPr>
            <p:cNvPr id="1024025" name="Rectangle 25"/>
            <p:cNvSpPr>
              <a:spLocks noChangeArrowheads="1"/>
            </p:cNvSpPr>
            <p:nvPr/>
          </p:nvSpPr>
          <p:spPr bwMode="auto">
            <a:xfrm>
              <a:off x="3355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1" name="Line 31"/>
            <p:cNvSpPr>
              <a:spLocks noChangeShapeType="1"/>
            </p:cNvSpPr>
            <p:nvPr/>
          </p:nvSpPr>
          <p:spPr bwMode="auto">
            <a:xfrm flipH="1">
              <a:off x="3718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3" name="Line 33"/>
            <p:cNvSpPr>
              <a:spLocks noChangeShapeType="1"/>
            </p:cNvSpPr>
            <p:nvPr/>
          </p:nvSpPr>
          <p:spPr bwMode="auto">
            <a:xfrm>
              <a:off x="3345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4" name="Line 34"/>
            <p:cNvSpPr>
              <a:spLocks noChangeShapeType="1"/>
            </p:cNvSpPr>
            <p:nvPr/>
          </p:nvSpPr>
          <p:spPr bwMode="auto">
            <a:xfrm>
              <a:off x="3884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5" name="Line 35"/>
            <p:cNvSpPr>
              <a:spLocks noChangeShapeType="1"/>
            </p:cNvSpPr>
            <p:nvPr/>
          </p:nvSpPr>
          <p:spPr bwMode="auto">
            <a:xfrm flipH="1">
              <a:off x="3718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6" name="Rectangle 36"/>
            <p:cNvSpPr>
              <a:spLocks noChangeArrowheads="1"/>
            </p:cNvSpPr>
            <p:nvPr/>
          </p:nvSpPr>
          <p:spPr bwMode="auto">
            <a:xfrm>
              <a:off x="3355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7" name="Line 37"/>
            <p:cNvSpPr>
              <a:spLocks noChangeShapeType="1"/>
            </p:cNvSpPr>
            <p:nvPr/>
          </p:nvSpPr>
          <p:spPr bwMode="auto">
            <a:xfrm flipH="1">
              <a:off x="3718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8" name="Line 38"/>
            <p:cNvSpPr>
              <a:spLocks noChangeShapeType="1"/>
            </p:cNvSpPr>
            <p:nvPr/>
          </p:nvSpPr>
          <p:spPr bwMode="auto">
            <a:xfrm>
              <a:off x="3345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9" name="Line 39"/>
            <p:cNvSpPr>
              <a:spLocks noChangeShapeType="1"/>
            </p:cNvSpPr>
            <p:nvPr/>
          </p:nvSpPr>
          <p:spPr bwMode="auto">
            <a:xfrm>
              <a:off x="3884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0" name="Line 40"/>
            <p:cNvSpPr>
              <a:spLocks noChangeShapeType="1"/>
            </p:cNvSpPr>
            <p:nvPr/>
          </p:nvSpPr>
          <p:spPr bwMode="auto">
            <a:xfrm flipH="1">
              <a:off x="3718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1" name="Rectangle 41"/>
            <p:cNvSpPr>
              <a:spLocks noChangeArrowheads="1"/>
            </p:cNvSpPr>
            <p:nvPr/>
          </p:nvSpPr>
          <p:spPr bwMode="auto">
            <a:xfrm>
              <a:off x="4171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2" name="Line 42"/>
            <p:cNvSpPr>
              <a:spLocks noChangeShapeType="1"/>
            </p:cNvSpPr>
            <p:nvPr/>
          </p:nvSpPr>
          <p:spPr bwMode="auto">
            <a:xfrm flipH="1">
              <a:off x="4534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3" name="Line 43"/>
            <p:cNvSpPr>
              <a:spLocks noChangeShapeType="1"/>
            </p:cNvSpPr>
            <p:nvPr/>
          </p:nvSpPr>
          <p:spPr bwMode="auto">
            <a:xfrm>
              <a:off x="4161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4" name="Line 44"/>
            <p:cNvSpPr>
              <a:spLocks noChangeShapeType="1"/>
            </p:cNvSpPr>
            <p:nvPr/>
          </p:nvSpPr>
          <p:spPr bwMode="auto">
            <a:xfrm>
              <a:off x="4700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5" name="Line 45"/>
            <p:cNvSpPr>
              <a:spLocks noChangeShapeType="1"/>
            </p:cNvSpPr>
            <p:nvPr/>
          </p:nvSpPr>
          <p:spPr bwMode="auto">
            <a:xfrm flipH="1">
              <a:off x="4534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6" name="Rectangle 46"/>
            <p:cNvSpPr>
              <a:spLocks noChangeArrowheads="1"/>
            </p:cNvSpPr>
            <p:nvPr/>
          </p:nvSpPr>
          <p:spPr bwMode="auto">
            <a:xfrm>
              <a:off x="4171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7" name="Line 47"/>
            <p:cNvSpPr>
              <a:spLocks noChangeShapeType="1"/>
            </p:cNvSpPr>
            <p:nvPr/>
          </p:nvSpPr>
          <p:spPr bwMode="auto">
            <a:xfrm flipH="1">
              <a:off x="4534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8" name="Line 48"/>
            <p:cNvSpPr>
              <a:spLocks noChangeShapeType="1"/>
            </p:cNvSpPr>
            <p:nvPr/>
          </p:nvSpPr>
          <p:spPr bwMode="auto">
            <a:xfrm>
              <a:off x="4161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9" name="Line 49"/>
            <p:cNvSpPr>
              <a:spLocks noChangeShapeType="1"/>
            </p:cNvSpPr>
            <p:nvPr/>
          </p:nvSpPr>
          <p:spPr bwMode="auto">
            <a:xfrm>
              <a:off x="4700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50" name="Line 50"/>
            <p:cNvSpPr>
              <a:spLocks noChangeShapeType="1"/>
            </p:cNvSpPr>
            <p:nvPr/>
          </p:nvSpPr>
          <p:spPr bwMode="auto">
            <a:xfrm flipH="1">
              <a:off x="4534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Cell Spacing and Padding – 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Cell Spacing and Padding </a:t>
            </a:r>
            <a:r>
              <a:rPr lang="en-US" sz="3600" smtClean="0"/>
              <a:t>– Example (2)</a:t>
            </a:r>
            <a:endParaRPr lang="en-US" sz="36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316" y1="6504" x2="23038" y2="89973"/>
                        <a14:foregroundMark x1="59747" y1="6775" x2="30633" y2="11111"/>
                        <a14:foregroundMark x1="35443" y1="10027" x2="88101" y2="15447"/>
                        <a14:foregroundMark x1="78987" y1="11924" x2="92405" y2="13008"/>
                        <a14:foregroundMark x1="85823" y1="7317" x2="13418" y2="6504"/>
                        <a14:foregroundMark x1="87342" y1="5149" x2="87342" y2="5149"/>
                        <a14:foregroundMark x1="88861" y1="7588" x2="88861" y2="7588"/>
                        <a14:foregroundMark x1="7089" y1="11111" x2="40759" y2="23035"/>
                        <a14:foregroundMark x1="26582" y1="17073" x2="17468" y2="24932"/>
                        <a14:foregroundMark x1="3038" y1="44715" x2="3038" y2="63957"/>
                        <a14:foregroundMark x1="4304" y1="76694" x2="1772" y2="76965"/>
                        <a14:foregroundMark x1="33165" y1="90515" x2="33165" y2="90515"/>
                        <a14:foregroundMark x1="2532" y1="85908" x2="2532" y2="85908"/>
                        <a14:foregroundMark x1="5570" y1="89973" x2="5570" y2="89973"/>
                        <a14:foregroundMark x1="55696" y1="90515" x2="55696" y2="90515"/>
                        <a14:foregroundMark x1="74177" y1="90244" x2="74177" y2="90244"/>
                        <a14:foregroundMark x1="80759" y1="90515" x2="80759" y2="90515"/>
                        <a14:foregroundMark x1="64051" y1="89973" x2="64051" y2="89973"/>
                        <a14:foregroundMark x1="40253" y1="90515" x2="40253" y2="90515"/>
                        <a14:foregroundMark x1="91392" y1="77778" x2="91392" y2="77778"/>
                        <a14:foregroundMark x1="91139" y1="83198" x2="91139" y2="83198"/>
                        <a14:foregroundMark x1="91139" y1="63415" x2="91139" y2="63415"/>
                        <a14:foregroundMark x1="91139" y1="57182" x2="91139" y2="44444"/>
                        <a14:foregroundMark x1="90380" y1="3523" x2="88101" y2="10027"/>
                        <a14:backgroundMark x1="90886" y1="2710" x2="90886" y2="2710"/>
                        <a14:backgroundMark x1="91139" y1="3252" x2="89367" y2="2981"/>
                        <a14:backgroundMark x1="92658" y1="11653" x2="92405" y2="14092"/>
                        <a14:backgroundMark x1="96709" y1="16531" x2="96709" y2="16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5838" y="2984500"/>
            <a:ext cx="37623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048001"/>
            <a:ext cx="6096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Table Cell Spacing and Cell Padding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40790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29698" name="Picture 2" descr="http://indesignsecrets.com/wp-content/uploads/2007/02/cellspacing2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265674">
            <a:off x="5899012" y="4472617"/>
            <a:ext cx="2190750" cy="16024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700" name="Picture 4" descr="http://dev.fyicenter.com/faq/xhtml/cellspac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333984">
            <a:off x="575267" y="3301093"/>
            <a:ext cx="1946960" cy="2904216"/>
          </a:xfrm>
          <a:prstGeom prst="roundRect">
            <a:avLst>
              <a:gd name="adj" fmla="val 425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</p:spPr>
      </p:pic>
      <p:pic>
        <p:nvPicPr>
          <p:cNvPr id="29702" name="Picture 6" descr="http://www.easywebtutorials.com/html-tutorial/images/cellspacingpaddin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533400"/>
            <a:ext cx="3743326" cy="1815850"/>
          </a:xfrm>
          <a:prstGeom prst="roundRect">
            <a:avLst>
              <a:gd name="adj" fmla="val 54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1981200"/>
            <a:ext cx="5181600" cy="685800"/>
          </a:xfrm>
        </p:spPr>
        <p:txBody>
          <a:bodyPr/>
          <a:lstStyle/>
          <a:p>
            <a:r>
              <a:rPr lang="en-US" dirty="0" smtClean="0"/>
              <a:t>Row and Column </a:t>
            </a:r>
            <a:br>
              <a:rPr lang="en-US" dirty="0" smtClean="0"/>
            </a:br>
            <a:r>
              <a:rPr lang="en-US" dirty="0" smtClean="0"/>
              <a:t>Spans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317080"/>
            <a:ext cx="4114800" cy="569120"/>
          </a:xfrm>
        </p:spPr>
        <p:txBody>
          <a:bodyPr/>
          <a:lstStyle/>
          <a:p>
            <a:r>
              <a:rPr lang="en-US" dirty="0" smtClean="0"/>
              <a:t>How to make a two-cells column? Or row?</a:t>
            </a:r>
            <a:endParaRPr lang="en-US" dirty="0"/>
          </a:p>
        </p:txBody>
      </p:sp>
      <p:pic>
        <p:nvPicPr>
          <p:cNvPr id="8194" name="Picture 2" descr="document, excel, spreadsheet, tab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5900" y="4036850"/>
            <a:ext cx="1991050" cy="199105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hronological review, clock, table, tim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1327" y="1295402"/>
            <a:ext cx="1600196" cy="160019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black board, learn, school, table, teach, tutorial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0" y="4495800"/>
            <a:ext cx="1991048" cy="199105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79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3340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rows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columns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6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Column and Row Span</a:t>
            </a:r>
          </a:p>
        </p:txBody>
      </p:sp>
      <p:sp>
        <p:nvSpPr>
          <p:cNvPr id="1036293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60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Cells have two attributes related to merging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36304" name="Rectangle 16"/>
          <p:cNvSpPr>
            <a:spLocks noChangeArrowheads="1"/>
          </p:cNvSpPr>
          <p:nvPr/>
        </p:nvSpPr>
        <p:spPr bwMode="auto">
          <a:xfrm>
            <a:off x="990599" y="3240832"/>
            <a:ext cx="1447801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4" name="Rectangle 36"/>
          <p:cNvSpPr>
            <a:spLocks noChangeArrowheads="1"/>
          </p:cNvSpPr>
          <p:nvPr/>
        </p:nvSpPr>
        <p:spPr bwMode="auto">
          <a:xfrm>
            <a:off x="2538918" y="3240832"/>
            <a:ext cx="1499682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5" name="Rectangle 37"/>
          <p:cNvSpPr>
            <a:spLocks noChangeArrowheads="1"/>
          </p:cNvSpPr>
          <p:nvPr/>
        </p:nvSpPr>
        <p:spPr bwMode="auto">
          <a:xfrm>
            <a:off x="990600" y="3908359"/>
            <a:ext cx="3048000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6" name="AutoShape 38"/>
          <p:cNvSpPr>
            <a:spLocks noChangeArrowheads="1"/>
          </p:cNvSpPr>
          <p:nvPr/>
        </p:nvSpPr>
        <p:spPr bwMode="auto">
          <a:xfrm>
            <a:off x="2555875" y="2492375"/>
            <a:ext cx="1871663" cy="527804"/>
          </a:xfrm>
          <a:prstGeom prst="wedgeRoundRectCallout">
            <a:avLst>
              <a:gd name="adj1" fmla="val -46269"/>
              <a:gd name="adj2" fmla="val 1551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7" name="AutoShape 39"/>
          <p:cNvSpPr>
            <a:spLocks noChangeArrowheads="1"/>
          </p:cNvSpPr>
          <p:nvPr/>
        </p:nvSpPr>
        <p:spPr bwMode="auto">
          <a:xfrm>
            <a:off x="539750" y="2492375"/>
            <a:ext cx="1871663" cy="527804"/>
          </a:xfrm>
          <a:prstGeom prst="wedgeRoundRectCallout">
            <a:avLst>
              <a:gd name="adj1" fmla="val 41519"/>
              <a:gd name="adj2" fmla="val 1459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8" name="AutoShape 40"/>
          <p:cNvSpPr>
            <a:spLocks noChangeArrowheads="1"/>
          </p:cNvSpPr>
          <p:nvPr/>
        </p:nvSpPr>
        <p:spPr bwMode="auto">
          <a:xfrm>
            <a:off x="2971800" y="4648200"/>
            <a:ext cx="1871662" cy="527804"/>
          </a:xfrm>
          <a:prstGeom prst="wedgeRoundRectCallout">
            <a:avLst>
              <a:gd name="adj1" fmla="val -39747"/>
              <a:gd name="adj2" fmla="val -11255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colspan="2"</a:t>
            </a:r>
          </a:p>
        </p:txBody>
      </p:sp>
      <p:sp>
        <p:nvSpPr>
          <p:cNvPr id="1036329" name="Rectangle 41"/>
          <p:cNvSpPr>
            <a:spLocks noChangeArrowheads="1"/>
          </p:cNvSpPr>
          <p:nvPr/>
        </p:nvSpPr>
        <p:spPr bwMode="auto">
          <a:xfrm>
            <a:off x="5291138" y="3200400"/>
            <a:ext cx="1503362" cy="12954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lIns="180000" tIns="108000" rIns="180000" bIns="108000" anchor="ctr"/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0" name="Rectangle 42"/>
          <p:cNvSpPr>
            <a:spLocks noChangeArrowheads="1"/>
          </p:cNvSpPr>
          <p:nvPr/>
        </p:nvSpPr>
        <p:spPr bwMode="auto">
          <a:xfrm>
            <a:off x="6917243" y="3200400"/>
            <a:ext cx="1410277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2" name="Rectangle 44"/>
          <p:cNvSpPr>
            <a:spLocks noChangeArrowheads="1"/>
          </p:cNvSpPr>
          <p:nvPr/>
        </p:nvSpPr>
        <p:spPr bwMode="auto">
          <a:xfrm>
            <a:off x="6917243" y="3886200"/>
            <a:ext cx="1410277" cy="6096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3" name="AutoShape 45"/>
          <p:cNvSpPr>
            <a:spLocks noChangeArrowheads="1"/>
          </p:cNvSpPr>
          <p:nvPr/>
        </p:nvSpPr>
        <p:spPr bwMode="auto">
          <a:xfrm>
            <a:off x="4716463" y="2492375"/>
            <a:ext cx="1943100" cy="527804"/>
          </a:xfrm>
          <a:prstGeom prst="wedgeRoundRectCallout">
            <a:avLst>
              <a:gd name="adj1" fmla="val 38074"/>
              <a:gd name="adj2" fmla="val 1500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rowspan="2"</a:t>
            </a:r>
          </a:p>
        </p:txBody>
      </p:sp>
      <p:sp>
        <p:nvSpPr>
          <p:cNvPr id="1036334" name="AutoShape 46"/>
          <p:cNvSpPr>
            <a:spLocks noChangeArrowheads="1"/>
          </p:cNvSpPr>
          <p:nvPr/>
        </p:nvSpPr>
        <p:spPr bwMode="auto">
          <a:xfrm>
            <a:off x="6804025" y="2492375"/>
            <a:ext cx="1944688" cy="527804"/>
          </a:xfrm>
          <a:prstGeom prst="wedgeRoundRectCallout">
            <a:avLst>
              <a:gd name="adj1" fmla="val -39389"/>
              <a:gd name="adj2" fmla="val 1507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  <p:sp>
        <p:nvSpPr>
          <p:cNvPr id="20" name="AutoShape 46"/>
          <p:cNvSpPr>
            <a:spLocks noChangeArrowheads="1"/>
          </p:cNvSpPr>
          <p:nvPr/>
        </p:nvSpPr>
        <p:spPr bwMode="auto">
          <a:xfrm>
            <a:off x="6781800" y="4572000"/>
            <a:ext cx="1944688" cy="527804"/>
          </a:xfrm>
          <a:prstGeom prst="wedgeRoundRectCallout">
            <a:avLst>
              <a:gd name="adj1" fmla="val -36289"/>
              <a:gd name="adj2" fmla="val -891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326" grpId="0" animBg="1"/>
      <p:bldP spid="1036327" grpId="0" animBg="1"/>
      <p:bldP spid="1036328" grpId="0" animBg="1"/>
      <p:bldP spid="1036333" grpId="0" animBg="1"/>
      <p:bldP spid="1036334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Column and Row Span – </a:t>
            </a:r>
            <a:br>
              <a:rPr lang="en-US" sz="3600" dirty="0" smtClean="0"/>
            </a:br>
            <a:r>
              <a:rPr lang="en-US" sz="3600" dirty="0" smtClean="0"/>
              <a:t>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554301"/>
            <a:ext cx="7993063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class="1"&gt;&lt;td&gt;Cell[1,1]&lt;/td&gt;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class="2"&gt;&lt;td&gt;Cell[1,2]&lt;/td&gt;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&lt;td&gt;Cell[3,2]&lt;/td&gt;&lt;/tr&gt;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class="3"&gt;&lt;td&gt;Cell[1,3]&lt;/td&gt;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&lt;td&gt;Cell[2,3]&lt;/td&gt;&lt;/tr&gt;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785618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557278"/>
            <a:ext cx="7993063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class="1"&gt;&lt;td&gt;Cell[1,1]&lt;/td&gt;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class="2"&gt;&lt;td&gt;Cell[1,2]&lt;/td&gt;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&lt;td&gt;Cell[3,2]&lt;/td&gt;&lt;/tr&gt;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class="3"&gt;&lt;td&gt;Cell[1,3]&lt;/td&gt;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&lt;td&gt;Cell[2,3]&lt;/td&gt;&lt;/tr&gt;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91991" y="3220496"/>
            <a:ext cx="5737609" cy="28587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Column and Row Span –</a:t>
            </a:r>
            <a:br>
              <a:rPr lang="en-US" sz="3600" dirty="0" smtClean="0"/>
            </a:br>
            <a:r>
              <a:rPr lang="en-US" sz="3600" dirty="0" smtClean="0"/>
              <a:t>Example (2)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785618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627313" y="3351213"/>
            <a:ext cx="5472112" cy="2592387"/>
            <a:chOff x="1649" y="1987"/>
            <a:chExt cx="2463" cy="86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291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Cell[2,3]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649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Cell[1,3]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291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Cell[3,2]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470" y="2275"/>
              <a:ext cx="821" cy="576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Cell[2,2]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649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Cell[1,2]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470" y="1987"/>
              <a:ext cx="1642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Cell[2,1]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649" y="1987"/>
              <a:ext cx="821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Cell[1,1]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649" y="1987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649" y="2851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649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112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649" y="2275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470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49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291" y="2275"/>
              <a:ext cx="0" cy="576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291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-1295400" y="2743201"/>
            <a:ext cx="7924800" cy="685800"/>
          </a:xfrm>
        </p:spPr>
        <p:txBody>
          <a:bodyPr/>
          <a:lstStyle/>
          <a:p>
            <a:r>
              <a:rPr lang="en-US" dirty="0" smtClean="0"/>
              <a:t>Row and Columns</a:t>
            </a:r>
            <a:br>
              <a:rPr lang="en-US" dirty="0" smtClean="0"/>
            </a:br>
            <a:r>
              <a:rPr lang="en-US" dirty="0" smtClean="0"/>
              <a:t> Spans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-1295400" y="3698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2600" y="1904999"/>
            <a:ext cx="2895600" cy="360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925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2566988"/>
            <a:ext cx="5761038" cy="6365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5 Forms</a:t>
            </a:r>
            <a:endParaRPr lang="bg-BG" dirty="0" smtClean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619250" y="3380020"/>
            <a:ext cx="5761038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Entering User Data from a Web Page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1746" name="Picture 2" descr="http://cdn-www.soyouwanna.com/images/lessons/WebProgAOL01fg01-n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701251">
            <a:off x="3306833" y="3714294"/>
            <a:ext cx="2247900" cy="3067722"/>
          </a:xfrm>
          <a:prstGeom prst="roundRect">
            <a:avLst>
              <a:gd name="adj" fmla="val 564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isometricOffAxis1Right"/>
            <a:lightRig rig="threePt" dir="t"/>
          </a:scene3d>
        </p:spPr>
      </p:pic>
      <p:pic>
        <p:nvPicPr>
          <p:cNvPr id="31748" name="Picture 4" descr="http://www.learn-html-tutorial.com/Images/sol-reg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57900" y="426718"/>
            <a:ext cx="2171700" cy="2316482"/>
          </a:xfrm>
          <a:prstGeom prst="roundRect">
            <a:avLst>
              <a:gd name="adj" fmla="val 60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31750" name="Picture 6" descr="http://icons2.iconarchive.com/icons/dryicons/aesthetica-2/48/html-page-accept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2590800"/>
            <a:ext cx="457200" cy="457200"/>
          </a:xfrm>
          <a:prstGeom prst="rect">
            <a:avLst/>
          </a:prstGeom>
          <a:noFill/>
        </p:spPr>
      </p:pic>
      <p:pic>
        <p:nvPicPr>
          <p:cNvPr id="31752" name="Picture 8" descr="http://www.iconarchive.com/icons/mart/glaze/128/html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683012">
            <a:off x="709695" y="1319294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Contents (2)</a:t>
            </a:r>
            <a:endParaRPr lang="bg-BG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HTML Forms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Form Fields and Fieldsets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Text </a:t>
            </a:r>
            <a:r>
              <a:rPr lang="en-US" dirty="0" smtClean="0"/>
              <a:t>boxes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Buttons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Checkboxes and Radio Buttons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Select </a:t>
            </a:r>
            <a:r>
              <a:rPr lang="en-US" dirty="0" smtClean="0"/>
              <a:t>fields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Hidden fields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Sliders and Spinboxes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Validation fields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42" name="Picture 2" descr="http://comps.fotosearch.com/comp/UNN/UNN592/fantasy-book-ink_~u17986737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1322832"/>
            <a:ext cx="2095500" cy="1899920"/>
          </a:xfrm>
          <a:prstGeom prst="roundRect">
            <a:avLst>
              <a:gd name="adj" fmla="val 54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10244" name="Picture 4" descr="http://www.promwad.com/images/stories/markets/2006-02-e-book-concept-design/e-book-concept-design-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896426">
            <a:off x="6334520" y="3961816"/>
            <a:ext cx="1844582" cy="1781176"/>
          </a:xfrm>
          <a:prstGeom prst="roundRect">
            <a:avLst>
              <a:gd name="adj" fmla="val 540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HeroicExtremeLeftFacing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HTML 5 Forms?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primary</a:t>
            </a:r>
            <a:r>
              <a:rPr lang="en-US" dirty="0" smtClean="0"/>
              <a:t> </a:t>
            </a:r>
            <a:r>
              <a:rPr lang="en-US" dirty="0"/>
              <a:t>method for gathering data from site </a:t>
            </a:r>
            <a:r>
              <a:rPr lang="en-US" dirty="0" smtClean="0"/>
              <a:t>visitors</a:t>
            </a:r>
          </a:p>
          <a:p>
            <a:r>
              <a:rPr lang="en-US" dirty="0" smtClean="0"/>
              <a:t>HTML 5 Forms can contain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</a:t>
            </a:r>
            <a:r>
              <a:rPr lang="en-US" dirty="0" smtClean="0"/>
              <a:t> fields for the user to type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Buttons</a:t>
            </a:r>
            <a:r>
              <a:rPr lang="en-US" dirty="0" smtClean="0"/>
              <a:t> for interactions like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Register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Login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Search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Menus, Sliders, etc…</a:t>
            </a:r>
          </a:p>
          <a:p>
            <a:r>
              <a:rPr lang="en-US" dirty="0" smtClean="0"/>
              <a:t>Check Google, Yahoo, Facebook</a:t>
            </a:r>
          </a:p>
          <a:p>
            <a:pPr lvl="1"/>
            <a:r>
              <a:rPr lang="en-US" dirty="0" smtClean="0"/>
              <a:t>Google search field is a simple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</a:t>
            </a:r>
            <a:r>
              <a:rPr lang="en-US" dirty="0"/>
              <a:t>field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5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to Create Forms?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08747"/>
            <a:ext cx="8686800" cy="4153853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/>
              <a:t>Create a form block with</a:t>
            </a:r>
          </a:p>
          <a:p>
            <a:pPr>
              <a:spcBef>
                <a:spcPts val="1200"/>
              </a:spcBef>
              <a:defRPr/>
            </a:pPr>
            <a:endParaRPr lang="en-US" dirty="0" smtClean="0"/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755650" y="2151637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&lt;form&gt;&lt;/form&gt;</a:t>
            </a:r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755650" y="3542347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name="myForm" method="post" action="path/to/some-script.php"&gt;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933894" name="AutoShape 6"/>
          <p:cNvSpPr>
            <a:spLocks noChangeArrowheads="1"/>
          </p:cNvSpPr>
          <p:nvPr/>
        </p:nvSpPr>
        <p:spPr bwMode="auto">
          <a:xfrm>
            <a:off x="1981200" y="4724400"/>
            <a:ext cx="5513388" cy="953453"/>
          </a:xfrm>
          <a:prstGeom prst="wedgeRoundRectCallout">
            <a:avLst>
              <a:gd name="adj1" fmla="val -43068"/>
              <a:gd name="adj2" fmla="val -904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"action" attribute tells where the form data should be sent</a:t>
            </a:r>
          </a:p>
        </p:txBody>
      </p:sp>
      <p:sp>
        <p:nvSpPr>
          <p:cNvPr id="933895" name="AutoShape 7"/>
          <p:cNvSpPr>
            <a:spLocks noChangeArrowheads="1"/>
          </p:cNvSpPr>
          <p:nvPr/>
        </p:nvSpPr>
        <p:spPr bwMode="auto">
          <a:xfrm>
            <a:off x="3581400" y="1981200"/>
            <a:ext cx="5065712" cy="1379101"/>
          </a:xfrm>
          <a:prstGeom prst="wedgeRoundRectCallout">
            <a:avLst>
              <a:gd name="adj1" fmla="val -32584"/>
              <a:gd name="adj2" fmla="val 660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"method" attribute tells how the form data should be sent – via GET or POST 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4" grpId="0" animBg="1"/>
      <p:bldP spid="93389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 Fields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Single-line</a:t>
            </a:r>
            <a:r>
              <a:rPr lang="en-US" sz="3000" dirty="0" smtClean="0"/>
              <a:t> text input fields:</a:t>
            </a:r>
          </a:p>
          <a:p>
            <a:pPr>
              <a:lnSpc>
                <a:spcPct val="90000"/>
              </a:lnSpc>
              <a:defRPr/>
            </a:pPr>
            <a:endParaRPr lang="en-US" sz="24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en-US" sz="24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Multi-line</a:t>
            </a:r>
            <a:r>
              <a:rPr lang="en-US" sz="3000" dirty="0" smtClean="0"/>
              <a:t> text input fields (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textarea</a:t>
            </a:r>
            <a:r>
              <a:rPr lang="en-US" sz="3000" dirty="0" smtClean="0"/>
              <a:t>):</a:t>
            </a:r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Password</a:t>
            </a:r>
            <a:r>
              <a:rPr lang="en-US" sz="3000" dirty="0"/>
              <a:t> input – a text field which masks the entered text with * </a:t>
            </a:r>
            <a:r>
              <a:rPr lang="en-US" sz="3000" dirty="0" smtClean="0"/>
              <a:t>signs</a:t>
            </a:r>
            <a:endParaRPr lang="en-US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55650" y="17305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name="FirstName" value="This is a text field" /&gt;</a:t>
            </a:r>
          </a:p>
        </p:txBody>
      </p:sp>
      <p:sp>
        <p:nvSpPr>
          <p:cNvPr id="935941" name="Rectangle 5"/>
          <p:cNvSpPr>
            <a:spLocks noChangeArrowheads="1"/>
          </p:cNvSpPr>
          <p:nvPr/>
        </p:nvSpPr>
        <p:spPr bwMode="auto">
          <a:xfrm>
            <a:off x="755650" y="3276600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&lt;textarea name="Comments"&gt;This is a multi-line text field&lt;/textarea&gt;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4213" y="5405735"/>
            <a:ext cx="7848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type="password" name="pass" /&gt;</a:t>
            </a:r>
          </a:p>
        </p:txBody>
      </p:sp>
    </p:spTree>
    <p:extLst>
      <p:ext uri="{BB962C8B-B14F-4D97-AF65-F5344CB8AC3E}">
        <p14:creationId xmlns:p14="http://schemas.microsoft.com/office/powerpoint/2010/main" val="6363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Buttons</a:t>
            </a:r>
            <a:endParaRPr lang="bg-BG" dirty="0" smtClean="0"/>
          </a:p>
        </p:txBody>
      </p:sp>
      <p:sp>
        <p:nvSpPr>
          <p:cNvPr id="10598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Reset</a:t>
            </a:r>
            <a:r>
              <a:rPr lang="en-US" sz="3000" dirty="0" smtClean="0"/>
              <a:t> button – brings the form to its initial state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Submit</a:t>
            </a:r>
            <a:r>
              <a:rPr lang="en-US" sz="3000" dirty="0"/>
              <a:t> button: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Image</a:t>
            </a:r>
            <a:r>
              <a:rPr lang="en-US" sz="3000" dirty="0" smtClean="0"/>
              <a:t> button – acts like submit but image is displayed and click coordinates are sent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Ordinary</a:t>
            </a:r>
            <a:r>
              <a:rPr lang="en-US" sz="3000" dirty="0" smtClean="0"/>
              <a:t> button – no default action, used with JS</a:t>
            </a: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755650" y="1524000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type="reset" name="resetBtn" value="Reset the form" /&gt;</a:t>
            </a:r>
          </a:p>
        </p:txBody>
      </p:sp>
      <p:sp>
        <p:nvSpPr>
          <p:cNvPr id="1059845" name="Rectangle 5"/>
          <p:cNvSpPr>
            <a:spLocks noChangeArrowheads="1"/>
          </p:cNvSpPr>
          <p:nvPr/>
        </p:nvSpPr>
        <p:spPr bwMode="auto">
          <a:xfrm>
            <a:off x="755650" y="4648200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type="image" src="submit.gif" name="submitBtn" alt="Submit" /&gt;</a:t>
            </a:r>
          </a:p>
        </p:txBody>
      </p:sp>
      <p:sp>
        <p:nvSpPr>
          <p:cNvPr id="1059846" name="Rectangle 6"/>
          <p:cNvSpPr>
            <a:spLocks noChangeArrowheads="1"/>
          </p:cNvSpPr>
          <p:nvPr/>
        </p:nvSpPr>
        <p:spPr bwMode="auto">
          <a:xfrm>
            <a:off x="755650" y="6019800"/>
            <a:ext cx="76327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type="button" value="click me" /&gt;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11188" y="3043535"/>
            <a:ext cx="7848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type="submit" value="Apply Now" /&gt;</a:t>
            </a:r>
          </a:p>
        </p:txBody>
      </p:sp>
    </p:spTree>
    <p:extLst>
      <p:ext uri="{BB962C8B-B14F-4D97-AF65-F5344CB8AC3E}">
        <p14:creationId xmlns:p14="http://schemas.microsoft.com/office/powerpoint/2010/main" val="3690653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Checkboxes and Radio Buttons</a:t>
            </a:r>
          </a:p>
        </p:txBody>
      </p:sp>
      <p:sp>
        <p:nvSpPr>
          <p:cNvPr id="93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Checkboxes</a:t>
            </a:r>
            <a:r>
              <a:rPr lang="en-US" sz="3000" dirty="0" smtClean="0"/>
              <a:t>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Radio</a:t>
            </a:r>
            <a:r>
              <a:rPr lang="en-US" sz="3000" dirty="0" smtClean="0"/>
              <a:t> buttons: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spcBef>
                <a:spcPts val="3000"/>
              </a:spcBef>
              <a:defRPr/>
            </a:pPr>
            <a:r>
              <a:rPr lang="en-US" sz="3000" dirty="0" smtClean="0"/>
              <a:t>Radio buttons can be grouped, allowing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only one </a:t>
            </a:r>
            <a:r>
              <a:rPr lang="en-US" sz="3000" dirty="0" smtClean="0"/>
              <a:t>to be selected from a group: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755650" y="18067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name="fruit" value="apple" /&gt;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755650" y="348609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name="title" value="Mr." /&gt;</a:t>
            </a:r>
          </a:p>
        </p:txBody>
      </p:sp>
      <p:sp>
        <p:nvSpPr>
          <p:cNvPr id="937990" name="Rectangle 6"/>
          <p:cNvSpPr>
            <a:spLocks noChangeArrowheads="1"/>
          </p:cNvSpPr>
          <p:nvPr/>
        </p:nvSpPr>
        <p:spPr bwMode="auto">
          <a:xfrm>
            <a:off x="762000" y="5445125"/>
            <a:ext cx="7467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</a:t>
            </a:r>
            <a:r>
              <a:rPr lang="en-US" sz="2200" b="1" noProof="1" smtClean="0">
                <a:solidFill>
                  <a:srgbClr val="FAF8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value="Lom"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</a:t>
            </a:r>
            <a:r>
              <a:rPr lang="en-US" sz="2200" b="1" noProof="1" smtClean="0">
                <a:solidFill>
                  <a:srgbClr val="FAF8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value="Ruse"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 Fields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Dropdown </a:t>
            </a:r>
            <a:r>
              <a:rPr lang="en-US" dirty="0" smtClean="0"/>
              <a:t>menus:</a:t>
            </a:r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Multiple-choice</a:t>
            </a:r>
            <a:r>
              <a:rPr lang="en-US" dirty="0" smtClean="0"/>
              <a:t> menus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sz="28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611188" y="1581150"/>
            <a:ext cx="7848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name="gender"&gt;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2"&gt;Female&lt;/option&gt;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3"&gt;Other&lt;/option&gt;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4614208"/>
            <a:ext cx="7848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name="products" multiple="multiple"&gt;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selected="selected"&gt;keyboard&lt;/option&gt;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2"&gt;mouse&lt;/option&gt;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Hidden Fields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057400"/>
            <a:ext cx="8686800" cy="3505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Hidden</a:t>
            </a:r>
            <a:r>
              <a:rPr lang="en-US" sz="3000" dirty="0" smtClean="0"/>
              <a:t> fields contain invisible data</a:t>
            </a:r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 lvl="1">
              <a:lnSpc>
                <a:spcPct val="90000"/>
              </a:lnSpc>
              <a:defRPr/>
            </a:pPr>
            <a:r>
              <a:rPr lang="en-US" sz="2800" dirty="0" smtClean="0"/>
              <a:t>Not </a:t>
            </a:r>
            <a:r>
              <a:rPr lang="en-US" sz="2800" dirty="0"/>
              <a:t>shown to the </a:t>
            </a:r>
            <a:r>
              <a:rPr lang="en-US" sz="2800" dirty="0" smtClean="0"/>
              <a:t>user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800" dirty="0"/>
              <a:t>Used by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server-side</a:t>
            </a:r>
            <a:r>
              <a:rPr lang="en-US" sz="2800" dirty="0"/>
              <a:t> code</a:t>
            </a:r>
            <a:endParaRPr lang="en-US" sz="28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ViewState</a:t>
            </a:r>
            <a:r>
              <a:rPr lang="en-US" sz="2600" dirty="0" smtClean="0"/>
              <a:t>, 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SessionState</a:t>
            </a:r>
            <a:r>
              <a:rPr lang="en-US" sz="2600" dirty="0" smtClean="0"/>
              <a:t>, etc..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935942" name="Rectangle 6"/>
          <p:cNvSpPr>
            <a:spLocks noChangeArrowheads="1"/>
          </p:cNvSpPr>
          <p:nvPr/>
        </p:nvSpPr>
        <p:spPr bwMode="auto">
          <a:xfrm>
            <a:off x="755650" y="2819400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type="hidden" name="Account" value="This is a hidden text field"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Labels</a:t>
            </a:r>
            <a:endParaRPr lang="bg-BG" dirty="0" smtClean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abels</a:t>
            </a:r>
            <a:r>
              <a:rPr lang="en-US" sz="3000" dirty="0" smtClean="0"/>
              <a:t> are used to associate an explanatory text to a form field using the field's ID.</a:t>
            </a:r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r>
              <a:rPr lang="en-US" sz="3000" dirty="0" smtClean="0"/>
              <a:t>Clicking on a label focuses its associated field (checkboxes are toggled, radio buttons are checked)</a:t>
            </a:r>
          </a:p>
          <a:p>
            <a:pPr>
              <a:defRPr/>
            </a:pPr>
            <a:r>
              <a:rPr lang="en-US" sz="3000" dirty="0" smtClean="0"/>
              <a:t>Labels are both a usability and accessibility feature and are required in order to pass accessibility validation.</a:t>
            </a:r>
            <a:endParaRPr lang="bg-BG" sz="30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684213" y="2209800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&lt;label for="fn"&gt;First Name&lt;/label&gt;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id="fn" /&gt;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Fieldsets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Fieldsets </a:t>
            </a:r>
            <a:r>
              <a:rPr lang="en-US" sz="3000" dirty="0" smtClean="0"/>
              <a:t>are used to enclose a group of related form fields: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&lt;legend&gt; </a:t>
            </a:r>
            <a:r>
              <a:rPr lang="en-US" sz="3000" dirty="0" smtClean="0"/>
              <a:t>is the </a:t>
            </a:r>
            <a:r>
              <a:rPr lang="en-US" sz="3000" dirty="0" err="1" smtClean="0"/>
              <a:t>fieldset's</a:t>
            </a:r>
            <a:r>
              <a:rPr lang="en-US" sz="3000" dirty="0" smtClean="0"/>
              <a:t> title.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55650" y="1926372"/>
            <a:ext cx="7488238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action="form.aspx"&gt;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&lt;legend&gt;Client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id="Name"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id="Phone"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&lt;legend&gt;Order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id="Quantity"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&lt;textarea cols="40" rows="10"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id="Remarks"&gt;&lt;/textarea&gt;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09915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362202"/>
            <a:ext cx="7924800" cy="1447798"/>
          </a:xfrm>
        </p:spPr>
        <p:txBody>
          <a:bodyPr/>
          <a:lstStyle/>
          <a:p>
            <a:r>
              <a:rPr lang="en-US" dirty="0" smtClean="0"/>
              <a:t>HTML 5 Forms</a:t>
            </a:r>
            <a:br>
              <a:rPr lang="en-US" dirty="0" smtClean="0"/>
            </a:br>
            <a:r>
              <a:rPr lang="en-US" dirty="0" smtClean="0"/>
              <a:t>Inputs Fields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698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10242" name="Picture 2" descr="audio, input, microphone, recor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2" y="990601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input, keyboar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97787">
            <a:off x="1130531" y="4343400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devices, hardware, input, setting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9916" y="990600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devices, input, setting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26202" y="4559528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37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Contents (3)</a:t>
            </a:r>
            <a:endParaRPr lang="bg-BG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95400"/>
            <a:ext cx="6927273" cy="525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HTML Frames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Frame and </a:t>
            </a:r>
            <a:r>
              <a:rPr lang="en-US" dirty="0" err="1"/>
              <a:t>Noframe</a:t>
            </a:r>
            <a:r>
              <a:rPr lang="en-US" dirty="0"/>
              <a:t> tags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IFrames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26" name="Picture 2" descr="frame, image, personal, photo, us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200" y="4237540"/>
            <a:ext cx="1782258" cy="178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pics\presentations\web-design\HTML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2724150"/>
            <a:ext cx="3571875" cy="3333750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077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04998"/>
            <a:ext cx="7924800" cy="685800"/>
          </a:xfrm>
        </p:spPr>
        <p:txBody>
          <a:bodyPr/>
          <a:lstStyle/>
          <a:p>
            <a:r>
              <a:rPr lang="en-US" dirty="0" smtClean="0"/>
              <a:t>Sliders and Spinboxes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631277"/>
            <a:ext cx="7924800" cy="569120"/>
          </a:xfrm>
        </p:spPr>
        <p:txBody>
          <a:bodyPr/>
          <a:lstStyle/>
          <a:p>
            <a:r>
              <a:rPr lang="en-US" dirty="0" smtClean="0"/>
              <a:t>Lets make it spin</a:t>
            </a:r>
            <a:endParaRPr lang="en-US" dirty="0"/>
          </a:p>
        </p:txBody>
      </p:sp>
      <p:pic>
        <p:nvPicPr>
          <p:cNvPr id="12290" name="Picture 2" descr="program, slider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3657596"/>
            <a:ext cx="1981200" cy="1981204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updat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0" y="3657598"/>
            <a:ext cx="1981200" cy="19812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85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and Spinbox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Restricts users to enter only </a:t>
            </a:r>
            <a:r>
              <a:rPr lang="en-US" dirty="0" smtClean="0"/>
              <a:t>numbers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Additional </a:t>
            </a:r>
            <a:r>
              <a:rPr lang="en-US" dirty="0"/>
              <a:t>attributes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min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max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step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become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Spinbox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Slider</a:t>
            </a:r>
            <a:r>
              <a:rPr lang="en-US" dirty="0" smtClean="0"/>
              <a:t>, depending on the input type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Have some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differences </a:t>
            </a:r>
            <a:r>
              <a:rPr lang="en-US" dirty="0" smtClean="0"/>
              <a:t>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different browsers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Sliders and Spinboxes do not work 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Firefox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Shown as regular textboxes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3" y="3817203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type="range" min="0" max="100"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="number"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="0"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="100"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415333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924800" cy="685800"/>
          </a:xfrm>
        </p:spPr>
        <p:txBody>
          <a:bodyPr/>
          <a:lstStyle/>
          <a:p>
            <a:r>
              <a:rPr lang="en-US" dirty="0" smtClean="0"/>
              <a:t>Sliders and Spinboxes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478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13316" name="Picture 4" descr="http://1912bungalow.com/wp-content/uploads/2009/01/spinn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1269" y="3429000"/>
            <a:ext cx="3961462" cy="2638268"/>
          </a:xfrm>
          <a:prstGeom prst="roundRect">
            <a:avLst>
              <a:gd name="adj" fmla="val 5114"/>
            </a:avLst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5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from HTML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Autocomplete</a:t>
            </a:r>
          </a:p>
          <a:p>
            <a:pPr lvl="1"/>
            <a:r>
              <a:rPr lang="en-US" dirty="0" smtClean="0"/>
              <a:t>The browser stores the previously typed values</a:t>
            </a:r>
          </a:p>
          <a:p>
            <a:pPr lvl="1"/>
            <a:r>
              <a:rPr lang="en-US" dirty="0" smtClean="0"/>
              <a:t>Brings them back on a later visit on the same page</a:t>
            </a:r>
          </a:p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Autofocus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field </a:t>
            </a:r>
            <a:r>
              <a:rPr lang="en-US" dirty="0"/>
              <a:t>becomes on focus on page </a:t>
            </a:r>
            <a:r>
              <a:rPr lang="en-US" dirty="0" smtClean="0"/>
              <a:t>load</a:t>
            </a:r>
          </a:p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Required</a:t>
            </a:r>
          </a:p>
          <a:p>
            <a:pPr lvl="1"/>
            <a:r>
              <a:rPr lang="en-US" dirty="0" smtClean="0"/>
              <a:t>The field is required to be filled/selected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8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Fields with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Email</a:t>
            </a:r>
            <a:r>
              <a:rPr lang="en-US" dirty="0" smtClean="0"/>
              <a:t> – provides a simple validation for email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passed a pattern for validation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 a mobile device brings the email keyboard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URL</a:t>
            </a:r>
            <a:r>
              <a:rPr lang="en-US" dirty="0" smtClean="0"/>
              <a:t> – has validation for url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 a mobile device brings the url keyboard</a:t>
            </a:r>
            <a:br>
              <a:rPr lang="en-US" dirty="0" smtClean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Telephone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Brings the numbers keyboard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590800"/>
            <a:ext cx="7848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type="email" required="true"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pattern="[^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@]*@[^ @].[^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@]"/&gt;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0657" y="4633555"/>
            <a:ext cx="7848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type="url" required="true"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5449" y="6229290"/>
            <a:ext cx="783655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="tel"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="true"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6711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752601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Forms Validation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478880"/>
            <a:ext cx="7924800" cy="569120"/>
          </a:xfrm>
        </p:spPr>
        <p:txBody>
          <a:bodyPr/>
          <a:lstStyle/>
          <a:p>
            <a:r>
              <a:rPr lang="en-US" dirty="0" smtClean="0"/>
              <a:t>Live </a:t>
            </a:r>
            <a:r>
              <a:rPr lang="en-US" dirty="0"/>
              <a:t>Demo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2484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11266" name="Picture 2" descr="apply, check, clean, clear, correct, ok, valid, ye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3429000"/>
            <a:ext cx="2895600" cy="28956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lose, error, invalid, wro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3429000"/>
            <a:ext cx="2895600" cy="28956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TabIndex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HTML attribute controls the order in which form fields and hyperlinks are focused when repeatedly pressing the TAB key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="0"</a:t>
            </a:r>
            <a:r>
              <a:rPr lang="en-US" dirty="0" smtClean="0"/>
              <a:t> (zero) - "natural" order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 &lt; Y</a:t>
            </a:r>
            <a:r>
              <a:rPr lang="en-US" dirty="0" smtClean="0"/>
              <a:t>, then elements with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="X"</a:t>
            </a:r>
            <a:r>
              <a:rPr lang="en-US" dirty="0" smtClean="0"/>
              <a:t> are iterated before elements with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="Y"</a:t>
            </a:r>
          </a:p>
          <a:p>
            <a:pPr lvl="1"/>
            <a:r>
              <a:rPr lang="en-US" dirty="0" smtClean="0"/>
              <a:t>Elements with negative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skipped, however, this is not defined in the standard</a:t>
            </a:r>
          </a:p>
          <a:p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4213" y="5715000"/>
            <a:ext cx="7848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tabindex="10"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685800"/>
          </a:xfrm>
        </p:spPr>
        <p:txBody>
          <a:bodyPr/>
          <a:lstStyle/>
          <a:p>
            <a:r>
              <a:rPr lang="en-US" dirty="0" smtClean="0"/>
              <a:t>Tab Index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4788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14338" name="Picture 2" descr="refresh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2600" y="3200400"/>
            <a:ext cx="2590802" cy="259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archive, folder, index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2590800" cy="259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572001"/>
            <a:ext cx="7924800" cy="685800"/>
          </a:xfrm>
        </p:spPr>
        <p:txBody>
          <a:bodyPr/>
          <a:lstStyle/>
          <a:p>
            <a:r>
              <a:rPr lang="en-US" dirty="0" smtClean="0"/>
              <a:t>HTML Frames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298280"/>
            <a:ext cx="7924800" cy="569120"/>
          </a:xfrm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&lt;frameset&gt;</a:t>
            </a:r>
            <a:r>
              <a:rPr lang="en-US" noProof="1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&lt;frame&gt;</a:t>
            </a:r>
            <a:r>
              <a:rPr lang="en-US" noProof="1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&lt;iframe&gt;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www.webdevelopersnotes.com/tutorials/adhtml/nframe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3657600" cy="24384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eosignal.org/wmsclient/viewer/doc/img/framese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600" y="1425448"/>
            <a:ext cx="3790950" cy="243898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123740" lon="1804826" rev="2156107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89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Frames</a:t>
            </a:r>
            <a:r>
              <a:rPr lang="en-US" dirty="0" smtClean="0"/>
              <a:t> provide a way to show multiple HTML documents in a single Web page</a:t>
            </a:r>
          </a:p>
          <a:p>
            <a:r>
              <a:rPr lang="en-US" dirty="0" smtClean="0"/>
              <a:t>The page can be split into separate views (frames) horizontally and vertically</a:t>
            </a:r>
          </a:p>
          <a:p>
            <a:r>
              <a:rPr lang="en-US" dirty="0" smtClean="0"/>
              <a:t>Frames were popular in the early ages of HTML development, but now their usage is rejected</a:t>
            </a:r>
          </a:p>
          <a:p>
            <a:r>
              <a:rPr lang="en-US" dirty="0" smtClean="0"/>
              <a:t>Frames are not supported by all user agents (browsers, search engines, etc.)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noframes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 </a:t>
            </a:r>
            <a:r>
              <a:rPr lang="en-US" dirty="0" smtClean="0"/>
              <a:t>element is used to provide content for non-compatible agents.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3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24200" y="3429000"/>
            <a:ext cx="4876800" cy="685800"/>
          </a:xfrm>
        </p:spPr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pic>
        <p:nvPicPr>
          <p:cNvPr id="57346" name="Picture 2" descr="http://webscripts.softpedia.com/screenshots/Javascript-for-sorting-HTML-tables-21109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538154" cy="1184512"/>
          </a:xfrm>
          <a:prstGeom prst="roundRect">
            <a:avLst>
              <a:gd name="adj" fmla="val 627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  <p:pic>
        <p:nvPicPr>
          <p:cNvPr id="57348" name="Picture 4" descr="http://www.create-a-website-adviser.com/images/htmltable1code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445291">
            <a:off x="737435" y="2866099"/>
            <a:ext cx="2167800" cy="3381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puna.net.nz/archives/Design/css-tables_files/c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07001">
            <a:off x="5216420" y="4908247"/>
            <a:ext cx="3200400" cy="1330934"/>
          </a:xfrm>
          <a:prstGeom prst="roundRect">
            <a:avLst>
              <a:gd name="adj" fmla="val 18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 –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7388" y="1712893"/>
            <a:ext cx="7770812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&lt;head&gt;&lt;title&gt;Frames Example&lt;/title&gt;&lt;/head&gt;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frameset cols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="180px,*,150px"&gt;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="left.html"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="middle.html"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="right.html"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frameset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428874" y="1094872"/>
            <a:ext cx="2057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frames.html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5218093"/>
            <a:ext cx="8077200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Note 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target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attribute applied to 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elements in the left frame.</a:t>
            </a:r>
          </a:p>
        </p:txBody>
      </p:sp>
    </p:spTree>
    <p:extLst>
      <p:ext uri="{BB962C8B-B14F-4D97-AF65-F5344CB8AC3E}">
        <p14:creationId xmlns:p14="http://schemas.microsoft.com/office/powerpoint/2010/main" val="154623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Frames: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&lt;iframe&gt;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frames</a:t>
            </a:r>
            <a:r>
              <a:rPr lang="en-US" dirty="0" smtClean="0"/>
              <a:t> provide a way to show one website inside another website: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7388" y="3099137"/>
            <a:ext cx="7770812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&lt;iframe name="iframeGoogle" width="600" height="400" src="http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www.google.com" frameborder="yes" scrolling="yes"&gt;&lt;/iframe&gt;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257799" y="2514600"/>
            <a:ext cx="3179135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iframe-demo.html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90237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HTML – Tables and Forms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15289" y="6452660"/>
            <a:ext cx="355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hlinkClick r:id="rId2"/>
              </a:rPr>
              <a:t>http://schoolacademy.telerik.com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3875" y="2514600"/>
            <a:ext cx="4581525" cy="1524000"/>
          </a:xfrm>
          <a:prstGeom prst="roundRect">
            <a:avLst>
              <a:gd name="adj" fmla="val 952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850" y="1195388"/>
            <a:ext cx="7829550" cy="109061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Create Web Pages like the following using tables</a:t>
            </a:r>
            <a:r>
              <a:rPr lang="en-US" sz="2800" dirty="0"/>
              <a:t>: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  <a:defRPr/>
            </a:pP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79" t="-9376" r="-8676" b="-9352"/>
          <a:stretch/>
        </p:blipFill>
        <p:spPr bwMode="auto">
          <a:xfrm>
            <a:off x="5732008" y="2122716"/>
            <a:ext cx="2726192" cy="2067876"/>
          </a:xfrm>
          <a:prstGeom prst="roundRect">
            <a:avLst>
              <a:gd name="adj" fmla="val 10350"/>
            </a:avLst>
          </a:prstGeom>
          <a:solidFill>
            <a:srgbClr val="FFFFFF"/>
          </a:solidFill>
          <a:ln>
            <a:noFill/>
          </a:ln>
          <a:effectLst/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3850" y="4572000"/>
            <a:ext cx="3871232" cy="160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defRPr/>
            </a:pPr>
            <a:r>
              <a:rPr lang="en-US" sz="2800" dirty="0" smtClean="0"/>
              <a:t>Create a Web Page like the following using forms: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4695824"/>
            <a:ext cx="3886200" cy="1350692"/>
          </a:xfrm>
          <a:prstGeom prst="roundRect">
            <a:avLst>
              <a:gd name="adj" fmla="val 864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92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9748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3714750" cy="54578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  <a:defRPr/>
            </a:pPr>
            <a:r>
              <a:rPr lang="en-US" sz="2800" dirty="0" smtClean="0"/>
              <a:t>Create a Web form that looks like this sample:</a:t>
            </a:r>
          </a:p>
          <a:p>
            <a:pPr marL="363538" indent="-363538">
              <a:buFontTx/>
              <a:buAutoNum type="arabicPeriod"/>
              <a:defRPr/>
            </a:pPr>
            <a:endParaRPr lang="bg-BG" sz="28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37892" name="Picture 5" descr="sample-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5772" y="1219200"/>
            <a:ext cx="3776228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876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 smtClean="0"/>
              <a:t>Create a Calculator-like table. </a:t>
            </a:r>
            <a:br>
              <a:rPr lang="en-US" sz="2800" dirty="0" smtClean="0"/>
            </a:br>
            <a:r>
              <a:rPr lang="en-US" sz="2800" dirty="0" smtClean="0"/>
              <a:t>You should use a HTML 5 </a:t>
            </a:r>
            <a:br>
              <a:rPr lang="en-US" sz="2800" dirty="0" smtClean="0"/>
            </a:br>
            <a:r>
              <a:rPr lang="en-US" sz="2800" dirty="0" smtClean="0"/>
              <a:t>form for the Calculator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Buttons for all the numbers</a:t>
            </a:r>
            <a:br>
              <a:rPr lang="en-US" sz="2600" dirty="0" smtClean="0"/>
            </a:br>
            <a:r>
              <a:rPr lang="en-US" sz="2600" dirty="0" smtClean="0"/>
              <a:t>and operators (+, -, etc.)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Textbox for the result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Do not make the same styles</a:t>
            </a:r>
            <a:br>
              <a:rPr lang="en-US" sz="2600" dirty="0" smtClean="0"/>
            </a:br>
            <a:r>
              <a:rPr lang="en-US" sz="2600" dirty="0" smtClean="0"/>
              <a:t>as the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3600" y="1904999"/>
            <a:ext cx="2895600" cy="360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3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838200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dirty="0" smtClean="0"/>
              <a:t>Create the following using tables and forms: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693" y1="2792" x2="97461" y2="97731"/>
                        <a14:foregroundMark x1="92102" y1="94241" x2="1551" y2="94939"/>
                        <a14:foregroundMark x1="19041" y1="93019" x2="23272" y2="75044"/>
                        <a14:foregroundMark x1="9168" y1="2269" x2="98166" y2="14660"/>
                        <a14:foregroundMark x1="96333" y1="3490" x2="96333" y2="3490"/>
                        <a14:foregroundMark x1="97179" y1="3665" x2="88152" y2="1571"/>
                        <a14:foregroundMark x1="67137" y1="3665" x2="92525" y2="8901"/>
                        <a14:foregroundMark x1="4090" y1="2443" x2="9591" y2="24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03400" y="1812280"/>
            <a:ext cx="5892800" cy="476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8416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638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6"/>
            </a:pPr>
            <a:r>
              <a:rPr lang="en-US" sz="2800" dirty="0" smtClean="0"/>
              <a:t>Construct the following Grid component: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Try to make a HTML page, that looks just like the example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Not </a:t>
            </a:r>
            <a:r>
              <a:rPr lang="en-US" sz="2600" dirty="0" smtClean="0"/>
              <a:t>required to style for the homework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pic>
        <p:nvPicPr>
          <p:cNvPr id="2050" name="Picture 2" descr="C:\Telerik Academy\Web Design\1. Web Design with HTML 5 and CSS 3\Lectures\3. HTML 5 Tables, Forms and Frames\Homework\gr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1285875"/>
            <a:ext cx="8382000" cy="3743325"/>
          </a:xfrm>
          <a:prstGeom prst="roundRect">
            <a:avLst>
              <a:gd name="adj" fmla="val 20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9730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447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 smtClean="0"/>
              <a:t>Create the following HTML 5 Page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Hint: Use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Fieldsets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dirty="0" smtClean="0"/>
              <a:t>and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pic>
        <p:nvPicPr>
          <p:cNvPr id="6146" name="Picture 2" descr="C:\Telerik Academy\Web Design\1. Web Design with HTML 5 and CSS 3\Lectures\3. HTML 5 Tables, Forms and Frames\Homework\Lapto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5000"/>
            <a:ext cx="6553200" cy="4765963"/>
          </a:xfrm>
          <a:prstGeom prst="roundRect">
            <a:avLst>
              <a:gd name="adj" fmla="val 235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8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Tables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  <a:defRPr/>
            </a:pPr>
            <a:r>
              <a:rPr lang="en-US" dirty="0" smtClean="0"/>
              <a:t>Tables represent tabular data</a:t>
            </a:r>
          </a:p>
          <a:p>
            <a:pPr lvl="1">
              <a:lnSpc>
                <a:spcPts val="4000"/>
              </a:lnSpc>
              <a:defRPr/>
            </a:pPr>
            <a:r>
              <a:rPr lang="en-US" dirty="0" smtClean="0"/>
              <a:t>A table consists of one or several rows</a:t>
            </a:r>
          </a:p>
          <a:p>
            <a:pPr lvl="1">
              <a:lnSpc>
                <a:spcPts val="4000"/>
              </a:lnSpc>
              <a:defRPr/>
            </a:pPr>
            <a:r>
              <a:rPr lang="en-US" dirty="0" smtClean="0"/>
              <a:t>Each row has one or more columns</a:t>
            </a:r>
          </a:p>
          <a:p>
            <a:pPr>
              <a:lnSpc>
                <a:spcPts val="4000"/>
              </a:lnSpc>
              <a:defRPr/>
            </a:pPr>
            <a:r>
              <a:rPr lang="en-US" dirty="0" smtClean="0"/>
              <a:t>Tables comprised of several core tags: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&lt;table&gt;&lt;/table&gt;</a:t>
            </a:r>
            <a:r>
              <a:rPr lang="en-US" dirty="0" smtClean="0"/>
              <a:t>: begin / end the table</a:t>
            </a:r>
            <a:br>
              <a:rPr lang="en-US" dirty="0" smtClean="0"/>
            </a:b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&lt;tr&gt;&lt;/tr&gt;</a:t>
            </a:r>
            <a:r>
              <a:rPr lang="en-US" noProof="1" smtClean="0"/>
              <a:t>: </a:t>
            </a:r>
            <a:r>
              <a:rPr lang="en-US" dirty="0" smtClean="0"/>
              <a:t>create a table row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&lt;td&gt;&lt;/td&gt;</a:t>
            </a:r>
            <a:r>
              <a:rPr lang="en-US" dirty="0" smtClean="0"/>
              <a:t>: create tabular data (cell)</a:t>
            </a:r>
          </a:p>
          <a:p>
            <a:pPr>
              <a:lnSpc>
                <a:spcPts val="4000"/>
              </a:lnSpc>
              <a:defRPr/>
            </a:pPr>
            <a:r>
              <a:rPr lang="en-US" dirty="0" smtClean="0"/>
              <a:t>Tables should not be used for layout. Use CSS floats and positioning styles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Simple HTML Tables –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011715" name="Rectangle 3"/>
          <p:cNvSpPr>
            <a:spLocks noChangeArrowheads="1"/>
          </p:cNvSpPr>
          <p:nvPr/>
        </p:nvSpPr>
        <p:spPr bwMode="auto">
          <a:xfrm>
            <a:off x="608014" y="12301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cellspacing="0"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="5"&gt;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td&gt;&lt;img src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="ppt.gif"&gt;&lt;/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="lecture1.ppt"&gt;Lecture 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="ppt.gif"&gt;&lt;/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="lecture2.ppt"&gt;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Lecture 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="zip.gif"&gt;&lt;/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="lecture2-demos.zip"&gt;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Lecture 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1242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smtClean="0"/>
              <a:t>Simple HTML Tables</a:t>
            </a:r>
            <a:endParaRPr lang="bg-BG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8504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9218" name="Picture 2" descr="http://www.artistsvalley.com/database/images/Table%20Field%20Dro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8700" y="838200"/>
            <a:ext cx="3543300" cy="1814170"/>
          </a:xfrm>
          <a:prstGeom prst="roundRect">
            <a:avLst>
              <a:gd name="adj" fmla="val 29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49154" name="Picture 2" descr="http://acc.nics.gov.uk/content/imgs/9.1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094255">
            <a:off x="3207994" y="1190678"/>
            <a:ext cx="2219326" cy="889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9156" name="Picture 4" descr="http://www.cutelittlefactory.com/wp-content/uploads/2009/09/coffee-tabl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96863">
            <a:off x="899338" y="4252138"/>
            <a:ext cx="2133600" cy="2133600"/>
          </a:xfrm>
          <a:prstGeom prst="roundRect">
            <a:avLst>
              <a:gd name="adj" fmla="val 60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isometricOffAxis2Left"/>
            <a:lightRig rig="threePt" dir="t"/>
          </a:scene3d>
        </p:spPr>
      </p:pic>
      <p:pic>
        <p:nvPicPr>
          <p:cNvPr id="49158" name="Picture 6" descr="http://www.java2s.com/Code/JavaImages/SimpleTableTestMultilineHead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649844">
            <a:off x="5252598" y="4394297"/>
            <a:ext cx="3200400" cy="1600200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Cells and Header Cells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59017"/>
            <a:ext cx="8686800" cy="56388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Two kinds of cells in HTML 5 tables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 cells – containing the table data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Header</a:t>
            </a:r>
            <a:r>
              <a:rPr lang="en-US" dirty="0" smtClean="0"/>
              <a:t> cells – used for the column names or some more important cells in a table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Why two kinds of cells?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Used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semantically</a:t>
            </a:r>
            <a:r>
              <a:rPr lang="en-US" dirty="0" smtClean="0"/>
              <a:t> separate the cells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8014" y="4388017"/>
            <a:ext cx="7926386" cy="22413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th&gt;Full name&lt;/th&gt; &lt;th&gt; Mark &lt;/th&gt;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td&gt;Doncho Minkov&lt;/td&gt; &lt;td&gt;Very good 5&lt;/td&gt;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td&gt;Georgi Georgiev&lt;/td&gt; &lt;td&gt;Exellent 6&lt;/td&gt;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</p:txBody>
      </p:sp>
    </p:spTree>
    <p:extLst>
      <p:ext uri="{BB962C8B-B14F-4D97-AF65-F5344CB8AC3E}">
        <p14:creationId xmlns:p14="http://schemas.microsoft.com/office/powerpoint/2010/main" val="198624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>
    <a:lnDef>
      <a:spPr>
        <a:solidFill>
          <a:schemeClr val="accent5">
            <a:lumMod val="40000"/>
            <a:lumOff val="60000"/>
            <a:alpha val="15000"/>
          </a:schemeClr>
        </a:solidFill>
        <a:ln w="12700">
          <a:solidFill>
            <a:schemeClr val="accent5">
              <a:lumMod val="60000"/>
              <a:lumOff val="40000"/>
            </a:schemeClr>
          </a:solidFill>
        </a:ln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4890</TotalTime>
  <Words>3315</Words>
  <Application>Microsoft Office PowerPoint</Application>
  <PresentationFormat>On-screen Show (4:3)</PresentationFormat>
  <Paragraphs>604</Paragraphs>
  <Slides>58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Telerik Academy</vt:lpstr>
      <vt:lpstr>HTML 5 – Tables, Forms and Frames</vt:lpstr>
      <vt:lpstr>Contents </vt:lpstr>
      <vt:lpstr>Contents (2)</vt:lpstr>
      <vt:lpstr>Contents (3)</vt:lpstr>
      <vt:lpstr>HTML Tables</vt:lpstr>
      <vt:lpstr>HTML Tables</vt:lpstr>
      <vt:lpstr>Simple HTML Tables – Example</vt:lpstr>
      <vt:lpstr>Simple HTML Tables</vt:lpstr>
      <vt:lpstr>Data Cells and Header Cells</vt:lpstr>
      <vt:lpstr>Data and Header Cells</vt:lpstr>
      <vt:lpstr>Complete  HTML 5 Tables</vt:lpstr>
      <vt:lpstr>Complete HTML Tables</vt:lpstr>
      <vt:lpstr>Complete HTML Table: Example</vt:lpstr>
      <vt:lpstr>Complete HTML Table: Example (2)</vt:lpstr>
      <vt:lpstr>Complete HTML 5 Tables</vt:lpstr>
      <vt:lpstr>Nested Tables</vt:lpstr>
      <vt:lpstr>Nested Tables</vt:lpstr>
      <vt:lpstr>Nested Tables</vt:lpstr>
      <vt:lpstr>Complex Tables</vt:lpstr>
      <vt:lpstr>Cell Spacing and Padding</vt:lpstr>
      <vt:lpstr>Cell Spacing and Padding – Example</vt:lpstr>
      <vt:lpstr>Cell Spacing and Padding – Example (2)</vt:lpstr>
      <vt:lpstr>Table Cell Spacing and Cell Padding</vt:lpstr>
      <vt:lpstr>Row and Column  Spans</vt:lpstr>
      <vt:lpstr>Column and Row Span</vt:lpstr>
      <vt:lpstr>Column and Row Span –  Example</vt:lpstr>
      <vt:lpstr>Column and Row Span – Example (2)</vt:lpstr>
      <vt:lpstr>Row and Columns  Spans</vt:lpstr>
      <vt:lpstr>HTML 5 Forms</vt:lpstr>
      <vt:lpstr>What are HTML 5 Forms?</vt:lpstr>
      <vt:lpstr>How to Create Forms?</vt:lpstr>
      <vt:lpstr>Text Fields</vt:lpstr>
      <vt:lpstr>Buttons</vt:lpstr>
      <vt:lpstr>Checkboxes and Radio Buttons</vt:lpstr>
      <vt:lpstr>Select Fields</vt:lpstr>
      <vt:lpstr>Hidden Fields</vt:lpstr>
      <vt:lpstr>Labels</vt:lpstr>
      <vt:lpstr>Fieldsets</vt:lpstr>
      <vt:lpstr>HTML 5 Forms Inputs Fields</vt:lpstr>
      <vt:lpstr>Sliders and Spinboxes</vt:lpstr>
      <vt:lpstr>Range and Spinbox</vt:lpstr>
      <vt:lpstr>Sliders and Spinboxes</vt:lpstr>
      <vt:lpstr>Attributes from HTML 5</vt:lpstr>
      <vt:lpstr>Input Fields with Validation</vt:lpstr>
      <vt:lpstr>HTML Forms Validation</vt:lpstr>
      <vt:lpstr>TabIndex</vt:lpstr>
      <vt:lpstr>Tab Index</vt:lpstr>
      <vt:lpstr>HTML Frames</vt:lpstr>
      <vt:lpstr>HTML Frames</vt:lpstr>
      <vt:lpstr>HTML Frames – Demo</vt:lpstr>
      <vt:lpstr>Inline Frames: &lt;iframe&gt;</vt:lpstr>
      <vt:lpstr>HTML – Tables and Forms</vt:lpstr>
      <vt:lpstr>Homework</vt:lpstr>
      <vt:lpstr>Homework (2)</vt:lpstr>
      <vt:lpstr>Homework (3)</vt:lpstr>
      <vt:lpstr>Homework (4)</vt:lpstr>
      <vt:lpstr>Homework (5)</vt:lpstr>
      <vt:lpstr>Homework (7)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itgeorge</cp:lastModifiedBy>
  <cp:revision>896</cp:revision>
  <dcterms:created xsi:type="dcterms:W3CDTF">2007-12-08T16:03:35Z</dcterms:created>
  <dcterms:modified xsi:type="dcterms:W3CDTF">2012-09-27T10:12:58Z</dcterms:modified>
</cp:coreProperties>
</file>