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80" r:id="rId1"/>
    <p:sldMasterId id="2147483792" r:id="rId2"/>
  </p:sldMasterIdLst>
  <p:notesMasterIdLst>
    <p:notesMasterId r:id="rId21"/>
  </p:notesMasterIdLst>
  <p:sldIdLst>
    <p:sldId id="256" r:id="rId3"/>
    <p:sldId id="257" r:id="rId4"/>
    <p:sldId id="258" r:id="rId5"/>
    <p:sldId id="259" r:id="rId6"/>
    <p:sldId id="261" r:id="rId7"/>
    <p:sldId id="287" r:id="rId8"/>
    <p:sldId id="285" r:id="rId9"/>
    <p:sldId id="288" r:id="rId10"/>
    <p:sldId id="272" r:id="rId11"/>
    <p:sldId id="267" r:id="rId12"/>
    <p:sldId id="269" r:id="rId13"/>
    <p:sldId id="265" r:id="rId14"/>
    <p:sldId id="284" r:id="rId15"/>
    <p:sldId id="292" r:id="rId16"/>
    <p:sldId id="289" r:id="rId17"/>
    <p:sldId id="291" r:id="rId18"/>
    <p:sldId id="271" r:id="rId19"/>
    <p:sldId id="266"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3840">
          <p15:clr>
            <a:srgbClr val="A4A3A4"/>
          </p15:clr>
        </p15:guide>
      </p15:sldGuideLst>
    </p:ext>
    <p:ext uri="{2D200454-40CA-4A62-9FC3-DE9A4176ACB9}">
      <p15:notes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F877515B-36E9-4BC8-9C77-DC32301ABEF3}">
  <a:tblStyle styleId="{F877515B-36E9-4BC8-9C77-DC32301ABEF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928" autoAdjust="0"/>
    <p:restoredTop sz="94660"/>
  </p:normalViewPr>
  <p:slideViewPr>
    <p:cSldViewPr snapToGrid="0">
      <p:cViewPr>
        <p:scale>
          <a:sx n="75" d="100"/>
          <a:sy n="75" d="100"/>
        </p:scale>
        <p:origin x="-888" y="-283"/>
      </p:cViewPr>
      <p:guideLst>
        <p:guide orient="horz" pos="2160"/>
        <p:guide pos="3840"/>
      </p:guideLst>
    </p:cSldViewPr>
  </p:slideViewPr>
  <p:notesTextViewPr>
    <p:cViewPr>
      <p:scale>
        <a:sx n="100" d="100"/>
        <a:sy n="100" d="100"/>
      </p:scale>
      <p:origin x="0" y="0"/>
    </p:cViewPr>
  </p:notesTextViewPr>
  <p:notesViewPr>
    <p:cSldViewPr snapToGrid="0">
      <p:cViewPr varScale="1">
        <p:scale>
          <a:sx n="100" d="100"/>
          <a:sy n="100" d="100"/>
        </p:scale>
        <p:origin x="0" y="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4" name="Google Shape;8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1" name="Google Shape;14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1" name="Google Shape;14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7" name="Google Shape;15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7df6edd027_0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7df6edd027_0_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g27df6edd027_0_1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18</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7" name="Google Shape;9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5" name="Google Shape;10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9" name="Google Shape;12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35" name="Google Shape;13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35" name="Google Shape;13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35" name="Google Shape;13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4"/>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7"/>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47"/>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3048000" y="3124200"/>
            <a:ext cx="82296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10733828" y="1110597"/>
            <a:ext cx="2286000" cy="508000"/>
          </a:xfrm>
        </p:spPr>
        <p:txBody>
          <a:bodyPr/>
          <a:lstStyle/>
          <a:p>
            <a:endParaRPr lang="en-US"/>
          </a:p>
        </p:txBody>
      </p:sp>
      <p:sp>
        <p:nvSpPr>
          <p:cNvPr id="17" name="Footer Placeholder 16"/>
          <p:cNvSpPr>
            <a:spLocks noGrp="1"/>
          </p:cNvSpPr>
          <p:nvPr>
            <p:ph type="ftr" sz="quarter" idx="11"/>
          </p:nvPr>
        </p:nvSpPr>
        <p:spPr bwMode="auto">
          <a:xfrm rot="5400000">
            <a:off x="10045959" y="4117661"/>
            <a:ext cx="3657600" cy="512064"/>
          </a:xfrm>
        </p:spPr>
        <p:txBody>
          <a:bodyPr/>
          <a:lstStyle/>
          <a:p>
            <a:endParaRPr lang="en-US"/>
          </a:p>
        </p:txBody>
      </p:sp>
      <p:sp>
        <p:nvSpPr>
          <p:cNvPr id="10" name="Rectangle 9"/>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1215180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746176"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2218944" y="5788152"/>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2540000" y="4495800"/>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767392" y="4928702"/>
            <a:ext cx="812800" cy="517524"/>
          </a:xfrm>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609600" y="1600200"/>
            <a:ext cx="99568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47C9B81F-C347-4BEF-BFDF-29C42F48304A}" type="datetimeFigureOut">
              <a:rPr lang="en-US" smtClean="0"/>
              <a:pPr/>
              <a:t>5/5/2025</a:t>
            </a:fld>
            <a:endParaRPr lang="en-US"/>
          </a:p>
        </p:txBody>
      </p:sp>
      <p:sp>
        <p:nvSpPr>
          <p:cNvPr id="9" name="Slide Number Placeholder 8"/>
          <p:cNvSpPr>
            <a:spLocks noGrp="1"/>
          </p:cNvSpPr>
          <p:nvPr>
            <p:ph type="sldNum" sz="quarter" idx="15"/>
          </p:nvPr>
        </p:nvSpPr>
        <p:spPr/>
        <p:txBody>
          <a:bodyPr rtlCol="0"/>
          <a:lstStyle/>
          <a:p>
            <a:fld id="{042AED99-7FB4-404E-8A97-64753DCE42EC}" type="slidenum">
              <a:rPr kumimoji="0" lang="en-US" smtClean="0"/>
              <a:pPr/>
              <a:t>‹#›</a:t>
            </a:fld>
            <a:endParaRPr kumimoji="0" lang="en-US"/>
          </a:p>
        </p:txBody>
      </p:sp>
      <p:sp>
        <p:nvSpPr>
          <p:cNvPr id="10" name="Footer Placeholder 9"/>
          <p:cNvSpPr>
            <a:spLocks noGrp="1"/>
          </p:cNvSpPr>
          <p:nvPr>
            <p:ph type="ftr" sz="quarter" idx="16"/>
          </p:nvPr>
        </p:nvSpPr>
        <p:spPr/>
        <p:txBody>
          <a:bodyPr rtlCol="0"/>
          <a:lstStyle/>
          <a:p>
            <a:endParaRPr kumimoji="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0" y="2895600"/>
            <a:ext cx="82296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048000" y="5010150"/>
            <a:ext cx="82296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10732008" y="1106932"/>
            <a:ext cx="2286000" cy="508000"/>
          </a:xfrm>
        </p:spPr>
        <p:txBody>
          <a:bodyPr/>
          <a:lstStyle/>
          <a:p>
            <a:endParaRPr lang="en-US"/>
          </a:p>
        </p:txBody>
      </p:sp>
      <p:sp>
        <p:nvSpPr>
          <p:cNvPr id="5" name="Footer Placeholder 4"/>
          <p:cNvSpPr>
            <a:spLocks noGrp="1"/>
          </p:cNvSpPr>
          <p:nvPr>
            <p:ph type="ftr" sz="quarter" idx="11"/>
          </p:nvPr>
        </p:nvSpPr>
        <p:spPr bwMode="auto">
          <a:xfrm rot="5400000">
            <a:off x="10046208" y="4114800"/>
            <a:ext cx="3657600" cy="512064"/>
          </a:xfrm>
        </p:spPr>
        <p:txBody>
          <a:bodyPr/>
          <a:lstStyle/>
          <a:p>
            <a:endParaRPr lang="en-US"/>
          </a:p>
        </p:txBody>
      </p:sp>
      <p:sp>
        <p:nvSpPr>
          <p:cNvPr id="9" name="Rectangle 8"/>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787488" y="4928702"/>
            <a:ext cx="812800" cy="517524"/>
          </a:xfrm>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
        <p:nvSpPr>
          <p:cNvPr id="9" name="Content Placeholder 8"/>
          <p:cNvSpPr>
            <a:spLocks noGrp="1"/>
          </p:cNvSpPr>
          <p:nvPr>
            <p:ph sz="quarter" idx="1"/>
          </p:nvPr>
        </p:nvSpPr>
        <p:spPr>
          <a:xfrm>
            <a:off x="609600"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5693664"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
        <p:nvSpPr>
          <p:cNvPr id="11" name="Content Placeholder 10"/>
          <p:cNvSpPr>
            <a:spLocks noGrp="1"/>
          </p:cNvSpPr>
          <p:nvPr>
            <p:ph sz="quarter" idx="2"/>
          </p:nvPr>
        </p:nvSpPr>
        <p:spPr>
          <a:xfrm>
            <a:off x="6096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58293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endParaRPr lang="en-US"/>
          </a:p>
        </p:txBody>
      </p:sp>
      <p:sp>
        <p:nvSpPr>
          <p:cNvPr id="7" name="Slide Number Placeholder 6"/>
          <p:cNvSpPr>
            <a:spLocks noGrp="1"/>
          </p:cNvSpPr>
          <p:nvPr>
            <p:ph type="sldNum" sz="quarter" idx="11"/>
          </p:nvPr>
        </p:nvSpPr>
        <p:spPr/>
        <p:txBody>
          <a:bodyPr rtlCol="0"/>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5547360" y="3124200"/>
            <a:ext cx="6309360" cy="6096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406400" y="274320"/>
            <a:ext cx="75184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endParaRPr lang="en-US"/>
          </a:p>
        </p:txBody>
      </p:sp>
      <p:sp>
        <p:nvSpPr>
          <p:cNvPr id="22" name="Slide Number Placeholder 21"/>
          <p:cNvSpPr>
            <a:spLocks noGrp="1"/>
          </p:cNvSpPr>
          <p:nvPr>
            <p:ph type="sldNum" sz="quarter" idx="15"/>
          </p:nvPr>
        </p:nvSpPr>
        <p:spPr/>
        <p:txBody>
          <a:bodyPr rtlCol="0"/>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C9B81F-C347-4BEF-BFDF-29C42F48304A}" type="datetimeFigureOut">
              <a:rPr lang="en-US" smtClean="0"/>
              <a:pPr/>
              <a:t>5/5/2025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5518404" y="3124200"/>
            <a:ext cx="6309360" cy="6096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9021064" y="264795"/>
            <a:ext cx="2032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endParaRPr lang="en-US"/>
          </a:p>
        </p:txBody>
      </p:sp>
      <p:sp>
        <p:nvSpPr>
          <p:cNvPr id="18" name="Slide Number Placeholder 17"/>
          <p:cNvSpPr>
            <a:spLocks noGrp="1"/>
          </p:cNvSpPr>
          <p:nvPr>
            <p:ph type="sldNum" sz="quarter" idx="11"/>
          </p:nvPr>
        </p:nvSpPr>
        <p:spPr/>
        <p:txBody>
          <a:bodyPr rtlCol="0"/>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235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9"/>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3"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3"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9"/>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9"/>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5600" y="6356359"/>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9"/>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609600" y="274638"/>
            <a:ext cx="99568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99568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10454640" y="1017843"/>
            <a:ext cx="2011680" cy="512064"/>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3" name="Footer Placeholder 2"/>
          <p:cNvSpPr>
            <a:spLocks noGrp="1"/>
          </p:cNvSpPr>
          <p:nvPr>
            <p:ph type="ftr" sz="quarter" idx="3"/>
          </p:nvPr>
        </p:nvSpPr>
        <p:spPr>
          <a:xfrm rot="5400000">
            <a:off x="9853648" y="3676280"/>
            <a:ext cx="3200400" cy="48768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10838688" y="5734050"/>
            <a:ext cx="812800" cy="521208"/>
          </a:xfrm>
          <a:prstGeom prst="rect">
            <a:avLst/>
          </a:prstGeom>
        </p:spPr>
        <p:txBody>
          <a:bodyPr vert="horz" anchor="ctr"/>
          <a:lstStyle>
            <a:lvl1pPr algn="ctr" eaLnBrk="1" latinLnBrk="0" hangingPunct="1">
              <a:defRPr kumimoji="0" sz="1400" b="1">
                <a:solidFill>
                  <a:srgbClr val="FFFFFF"/>
                </a:solidFill>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jpeg"/><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image" Target="../media/image15.png"/><Relationship Id="rId5" Type="http://schemas.openxmlformats.org/officeDocument/2006/relationships/image" Target="../media/image14.jpe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6.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0.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687075" y="2177875"/>
            <a:ext cx="10666800" cy="10248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3500"/>
              <a:buFont typeface="Times New Roman"/>
              <a:buNone/>
            </a:pPr>
            <a:r>
              <a:rPr lang="en-US" sz="3500" b="1" dirty="0">
                <a:latin typeface="Times New Roman"/>
                <a:ea typeface="Times New Roman"/>
                <a:cs typeface="Times New Roman"/>
                <a:sym typeface="Times New Roman"/>
              </a:rPr>
              <a:t>“Swachh Bharat: Monitoring the garbage collections from Gram Panchayat”</a:t>
            </a:r>
            <a:endParaRPr sz="3500" b="1" dirty="0">
              <a:latin typeface="Times New Roman"/>
              <a:ea typeface="Times New Roman"/>
              <a:cs typeface="Times New Roman"/>
              <a:sym typeface="Times New Roman"/>
            </a:endParaRPr>
          </a:p>
        </p:txBody>
      </p:sp>
      <p:sp>
        <p:nvSpPr>
          <p:cNvPr id="89" name="Google Shape;89;p13"/>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a:t>
            </a:fld>
            <a:endParaRPr/>
          </a:p>
        </p:txBody>
      </p:sp>
      <p:sp>
        <p:nvSpPr>
          <p:cNvPr id="87" name="Google Shape;87;p13"/>
          <p:cNvSpPr txBox="1"/>
          <p:nvPr/>
        </p:nvSpPr>
        <p:spPr>
          <a:xfrm>
            <a:off x="386081" y="4290697"/>
            <a:ext cx="4335251" cy="1910079"/>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000"/>
              <a:buFont typeface="Times New Roman"/>
              <a:buNone/>
            </a:pPr>
            <a:r>
              <a:rPr lang="en-US" sz="2000" b="1" i="0" u="none" strike="noStrike" cap="none">
                <a:solidFill>
                  <a:schemeClr val="dk1"/>
                </a:solidFill>
                <a:latin typeface="Times New Roman"/>
                <a:ea typeface="Times New Roman"/>
                <a:cs typeface="Times New Roman"/>
                <a:sym typeface="Times New Roman"/>
              </a:rPr>
              <a:t>Under the guidance of</a:t>
            </a:r>
            <a:endParaRPr sz="1400" b="0" i="0" u="none" strike="noStrike" cap="none">
              <a:solidFill>
                <a:srgbClr val="000000"/>
              </a:solidFill>
              <a:latin typeface="Arial"/>
              <a:ea typeface="Arial"/>
              <a:cs typeface="Arial"/>
              <a:sym typeface="Arial"/>
            </a:endParaRPr>
          </a:p>
          <a:p>
            <a:pPr marL="0" marR="0" lvl="0" indent="0" algn="l" rtl="0">
              <a:lnSpc>
                <a:spcPct val="90000"/>
              </a:lnSpc>
              <a:spcBef>
                <a:spcPts val="0"/>
              </a:spcBef>
              <a:spcAft>
                <a:spcPts val="0"/>
              </a:spcAft>
              <a:buClr>
                <a:srgbClr val="408E93"/>
              </a:buClr>
              <a:buSzPts val="1800"/>
              <a:buFont typeface="Teko"/>
              <a:buNone/>
            </a:pPr>
            <a:endParaRPr sz="1800" b="1" i="0" u="none" strike="noStrike" cap="none">
              <a:solidFill>
                <a:srgbClr val="000000"/>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2000"/>
              <a:buFont typeface="Times New Roman"/>
              <a:buNone/>
            </a:pPr>
            <a:r>
              <a:rPr lang="en-US" sz="2000" b="0" i="0" u="none" strike="noStrike" cap="none">
                <a:solidFill>
                  <a:srgbClr val="000000"/>
                </a:solidFill>
                <a:latin typeface="Times New Roman"/>
                <a:ea typeface="Times New Roman"/>
                <a:cs typeface="Times New Roman"/>
                <a:sym typeface="Times New Roman"/>
              </a:rPr>
              <a:t>Mr.Mohan Gowda V</a:t>
            </a:r>
            <a:endParaRPr sz="2000" b="0" i="0" u="none" strike="noStrike" cap="none">
              <a:solidFill>
                <a:srgbClr val="000000"/>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2000"/>
              <a:buFont typeface="Times New Roman"/>
              <a:buNone/>
            </a:pPr>
            <a:r>
              <a:rPr lang="en-US" sz="2000">
                <a:latin typeface="Times New Roman"/>
                <a:ea typeface="Times New Roman"/>
                <a:cs typeface="Times New Roman"/>
                <a:sym typeface="Times New Roman"/>
              </a:rPr>
              <a:t>       Asst.Prof</a:t>
            </a:r>
            <a:endParaRPr sz="2000" b="0" i="0" u="none" strike="noStrike" cap="none">
              <a:solidFill>
                <a:srgbClr val="000000"/>
              </a:solidFill>
              <a:latin typeface="Times New Roman"/>
              <a:ea typeface="Times New Roman"/>
              <a:cs typeface="Times New Roman"/>
              <a:sym typeface="Times New Roman"/>
            </a:endParaRPr>
          </a:p>
          <a:p>
            <a:pPr marL="0" marR="0" lvl="0" indent="0" algn="l" rtl="0">
              <a:lnSpc>
                <a:spcPct val="90000"/>
              </a:lnSpc>
              <a:spcBef>
                <a:spcPts val="0"/>
              </a:spcBef>
              <a:spcAft>
                <a:spcPts val="0"/>
              </a:spcAft>
              <a:buClr>
                <a:srgbClr val="408E93"/>
              </a:buClr>
              <a:buSzPts val="2000"/>
              <a:buFont typeface="Teko"/>
              <a:buNone/>
            </a:pPr>
            <a:endParaRPr sz="2000" b="0" i="0" u="none" strike="noStrike" cap="none">
              <a:solidFill>
                <a:schemeClr val="dk1"/>
              </a:solidFill>
              <a:latin typeface="Times New Roman"/>
              <a:ea typeface="Times New Roman"/>
              <a:cs typeface="Times New Roman"/>
              <a:sym typeface="Times New Roman"/>
            </a:endParaRPr>
          </a:p>
          <a:p>
            <a:pPr marL="0" marR="0" lvl="0" indent="0" algn="l" rtl="0">
              <a:lnSpc>
                <a:spcPct val="90000"/>
              </a:lnSpc>
              <a:spcBef>
                <a:spcPts val="0"/>
              </a:spcBef>
              <a:spcAft>
                <a:spcPts val="0"/>
              </a:spcAft>
              <a:buClr>
                <a:schemeClr val="dk1"/>
              </a:buClr>
              <a:buSzPts val="2000"/>
              <a:buFont typeface="Times New Roman"/>
              <a:buNone/>
            </a:pPr>
            <a:r>
              <a:rPr lang="en-US" sz="2000" b="1" i="0" u="none" strike="noStrike" cap="none">
                <a:solidFill>
                  <a:schemeClr val="dk1"/>
                </a:solidFill>
                <a:latin typeface="Times New Roman"/>
                <a:ea typeface="Times New Roman"/>
                <a:cs typeface="Times New Roman"/>
                <a:sym typeface="Times New Roman"/>
              </a:rPr>
              <a:t>	</a:t>
            </a:r>
            <a:endParaRPr sz="2000" b="0" i="0" u="none" strike="noStrike" cap="none">
              <a:solidFill>
                <a:schemeClr val="dk1"/>
              </a:solidFill>
              <a:latin typeface="Times New Roman"/>
              <a:ea typeface="Times New Roman"/>
              <a:cs typeface="Times New Roman"/>
              <a:sym typeface="Times New Roman"/>
            </a:endParaRPr>
          </a:p>
        </p:txBody>
      </p:sp>
      <p:sp>
        <p:nvSpPr>
          <p:cNvPr id="88" name="Google Shape;88;p13"/>
          <p:cNvSpPr txBox="1"/>
          <p:nvPr/>
        </p:nvSpPr>
        <p:spPr>
          <a:xfrm>
            <a:off x="6426816" y="4182081"/>
            <a:ext cx="5364600" cy="24810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000"/>
              <a:buFont typeface="Arial"/>
              <a:buNone/>
            </a:pPr>
            <a:r>
              <a:rPr lang="en-US" sz="2000" b="1" i="0" u="none" strike="noStrike" cap="none" dirty="0">
                <a:solidFill>
                  <a:schemeClr val="dk1"/>
                </a:solidFill>
                <a:latin typeface="Times New Roman"/>
                <a:ea typeface="Times New Roman"/>
                <a:cs typeface="Times New Roman"/>
                <a:sym typeface="Times New Roman"/>
              </a:rPr>
              <a:t>            Presented by</a:t>
            </a:r>
            <a:endParaRPr sz="14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Clr>
                <a:schemeClr val="dk1"/>
              </a:buClr>
              <a:buSzPts val="2000"/>
              <a:buFont typeface="Arial"/>
              <a:buNone/>
            </a:pPr>
            <a:r>
              <a:rPr lang="en-US" sz="2000" b="0" i="0" u="none" strike="noStrike" cap="none" dirty="0" err="1">
                <a:solidFill>
                  <a:schemeClr val="dk1"/>
                </a:solidFill>
                <a:latin typeface="Times New Roman"/>
                <a:ea typeface="Times New Roman"/>
                <a:cs typeface="Times New Roman"/>
                <a:sym typeface="Times New Roman"/>
              </a:rPr>
              <a:t>Saikiran</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Mekavaru</a:t>
            </a:r>
            <a:r>
              <a:rPr lang="en-US" sz="2000" b="0" i="0" u="none" strike="noStrike" cap="none" dirty="0">
                <a:solidFill>
                  <a:schemeClr val="dk1"/>
                </a:solidFill>
                <a:latin typeface="Times New Roman"/>
                <a:ea typeface="Times New Roman"/>
                <a:cs typeface="Times New Roman"/>
                <a:sym typeface="Times New Roman"/>
              </a:rPr>
              <a:t> (322010337002)</a:t>
            </a:r>
            <a:endParaRPr sz="14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chemeClr val="dk1"/>
              </a:buClr>
              <a:buSzPts val="2000"/>
              <a:buFont typeface="Arial"/>
              <a:buNone/>
            </a:pPr>
            <a:r>
              <a:rPr lang="en-US" sz="2000" b="0" i="0" u="none" strike="noStrike" cap="none" dirty="0" err="1">
                <a:solidFill>
                  <a:schemeClr val="dk1"/>
                </a:solidFill>
                <a:latin typeface="Times New Roman"/>
                <a:ea typeface="Times New Roman"/>
                <a:cs typeface="Times New Roman"/>
                <a:sym typeface="Times New Roman"/>
              </a:rPr>
              <a:t>Ganugapenta</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Sravan</a:t>
            </a:r>
            <a:r>
              <a:rPr lang="en-US" sz="2000" b="0" i="0" u="none" strike="noStrike" cap="none" dirty="0">
                <a:solidFill>
                  <a:schemeClr val="dk1"/>
                </a:solidFill>
                <a:latin typeface="Times New Roman"/>
                <a:ea typeface="Times New Roman"/>
                <a:cs typeface="Times New Roman"/>
                <a:sym typeface="Times New Roman"/>
              </a:rPr>
              <a:t> (322010337029)</a:t>
            </a:r>
            <a:endParaRPr sz="14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chemeClr val="dk1"/>
              </a:buClr>
              <a:buSzPts val="2000"/>
              <a:buFont typeface="Arial"/>
              <a:buNone/>
            </a:pPr>
            <a:r>
              <a:rPr lang="en-US" sz="2000" b="0" i="0" u="none" strike="noStrike" cap="none" dirty="0" err="1">
                <a:solidFill>
                  <a:schemeClr val="dk1"/>
                </a:solidFill>
                <a:latin typeface="Times New Roman"/>
                <a:ea typeface="Times New Roman"/>
                <a:cs typeface="Times New Roman"/>
                <a:sym typeface="Times New Roman"/>
              </a:rPr>
              <a:t>Shaik</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Iliyas</a:t>
            </a:r>
            <a:r>
              <a:rPr lang="en-US" sz="2000" b="0" i="0" u="none" strike="noStrike" cap="none" dirty="0">
                <a:solidFill>
                  <a:schemeClr val="dk1"/>
                </a:solidFill>
                <a:latin typeface="Times New Roman"/>
                <a:ea typeface="Times New Roman"/>
                <a:cs typeface="Times New Roman"/>
                <a:sym typeface="Times New Roman"/>
              </a:rPr>
              <a:t> (322010337026)</a:t>
            </a:r>
            <a:endParaRPr sz="14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chemeClr val="dk1"/>
              </a:buClr>
              <a:buSzPts val="2000"/>
              <a:buFont typeface="Arial"/>
              <a:buNone/>
            </a:pPr>
            <a:r>
              <a:rPr lang="en-US" sz="2000" b="0" i="0" u="none" strike="noStrike" cap="none" dirty="0">
                <a:solidFill>
                  <a:schemeClr val="dk1"/>
                </a:solidFill>
                <a:latin typeface="Times New Roman"/>
                <a:ea typeface="Times New Roman"/>
                <a:cs typeface="Times New Roman"/>
                <a:sym typeface="Times New Roman"/>
              </a:rPr>
              <a:t>S </a:t>
            </a:r>
            <a:r>
              <a:rPr lang="en-US" sz="2000" b="0" i="0" u="none" strike="noStrike" cap="none" dirty="0" err="1">
                <a:solidFill>
                  <a:schemeClr val="dk1"/>
                </a:solidFill>
                <a:latin typeface="Times New Roman"/>
                <a:ea typeface="Times New Roman"/>
                <a:cs typeface="Times New Roman"/>
                <a:sym typeface="Times New Roman"/>
              </a:rPr>
              <a:t>Shivakrishna</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reddy</a:t>
            </a:r>
            <a:r>
              <a:rPr lang="en-US" sz="2000" b="0" i="0" u="none" strike="noStrike" cap="none" dirty="0">
                <a:solidFill>
                  <a:schemeClr val="dk1"/>
                </a:solidFill>
                <a:latin typeface="Times New Roman"/>
                <a:ea typeface="Times New Roman"/>
                <a:cs typeface="Times New Roman"/>
                <a:sym typeface="Times New Roman"/>
              </a:rPr>
              <a:t> (322010337054)</a:t>
            </a:r>
            <a:endParaRPr sz="1400" b="0" i="0" u="none" strike="noStrike" cap="none" dirty="0">
              <a:solidFill>
                <a:srgbClr val="000000"/>
              </a:solidFill>
              <a:latin typeface="Times New Roman"/>
              <a:ea typeface="Times New Roman"/>
              <a:cs typeface="Times New Roman"/>
              <a:sym typeface="Times New Roman"/>
            </a:endParaRPr>
          </a:p>
          <a:p>
            <a:pPr marL="0" marR="0" lvl="0" indent="0" algn="l" rtl="0">
              <a:lnSpc>
                <a:spcPct val="90000"/>
              </a:lnSpc>
              <a:spcBef>
                <a:spcPts val="0"/>
              </a:spcBef>
              <a:spcAft>
                <a:spcPts val="0"/>
              </a:spcAft>
              <a:buClr>
                <a:schemeClr val="dk1"/>
              </a:buClr>
              <a:buSzPts val="2000"/>
              <a:buFont typeface="Arial"/>
              <a:buNone/>
            </a:pPr>
            <a:r>
              <a:rPr lang="en-US" sz="2000" b="0" i="0" u="none" strike="noStrike" cap="none" dirty="0">
                <a:solidFill>
                  <a:schemeClr val="dk1"/>
                </a:solidFill>
                <a:latin typeface="Times New Roman"/>
                <a:ea typeface="Times New Roman"/>
                <a:cs typeface="Times New Roman"/>
                <a:sym typeface="Times New Roman"/>
              </a:rPr>
              <a:t> </a:t>
            </a:r>
            <a:endParaRPr sz="1400" b="0" i="0" u="none" strike="noStrike" cap="none" dirty="0">
              <a:solidFill>
                <a:srgbClr val="000000"/>
              </a:solidFill>
              <a:latin typeface="Arial"/>
              <a:ea typeface="Arial"/>
              <a:cs typeface="Arial"/>
              <a:sym typeface="Arial"/>
            </a:endParaRPr>
          </a:p>
          <a:p>
            <a:pPr marL="0" marR="0" lvl="0" indent="0" algn="l" rtl="0">
              <a:lnSpc>
                <a:spcPct val="90000"/>
              </a:lnSpc>
              <a:spcBef>
                <a:spcPts val="0"/>
              </a:spcBef>
              <a:spcAft>
                <a:spcPts val="0"/>
              </a:spcAft>
              <a:buClr>
                <a:schemeClr val="dk1"/>
              </a:buClr>
              <a:buSzPts val="2000"/>
              <a:buFont typeface="Arial"/>
              <a:buNone/>
            </a:pPr>
            <a:r>
              <a:rPr lang="en-US" sz="2000" b="0" i="0" u="none" strike="noStrike" cap="none" dirty="0">
                <a:solidFill>
                  <a:schemeClr val="dk1"/>
                </a:solidFill>
                <a:latin typeface="Times New Roman"/>
                <a:ea typeface="Times New Roman"/>
                <a:cs typeface="Times New Roman"/>
                <a:sym typeface="Times New Roman"/>
              </a:rPr>
              <a:t> </a:t>
            </a:r>
            <a:endParaRPr sz="1400" b="0" i="0" u="none" strike="noStrike" cap="none" dirty="0">
              <a:solidFill>
                <a:srgbClr val="000000"/>
              </a:solidFill>
              <a:latin typeface="Arial"/>
              <a:ea typeface="Arial"/>
              <a:cs typeface="Arial"/>
              <a:sym typeface="Arial"/>
            </a:endParaRPr>
          </a:p>
          <a:p>
            <a:pPr marL="0" marR="0" lvl="0" indent="0" algn="l" rtl="0">
              <a:lnSpc>
                <a:spcPct val="90000"/>
              </a:lnSpc>
              <a:spcBef>
                <a:spcPts val="0"/>
              </a:spcBef>
              <a:spcAft>
                <a:spcPts val="0"/>
              </a:spcAft>
              <a:buClr>
                <a:schemeClr val="dk1"/>
              </a:buClr>
              <a:buSzPts val="2000"/>
              <a:buFont typeface="Arial"/>
              <a:buNone/>
            </a:pPr>
            <a:r>
              <a:rPr lang="en-US" sz="2000" b="0" i="0" u="none" strike="noStrike" cap="none" dirty="0">
                <a:solidFill>
                  <a:schemeClr val="dk1"/>
                </a:solidFill>
                <a:latin typeface="Times New Roman"/>
                <a:ea typeface="Times New Roman"/>
                <a:cs typeface="Times New Roman"/>
                <a:sym typeface="Times New Roman"/>
              </a:rPr>
              <a:t> </a:t>
            </a:r>
            <a:endParaRPr sz="1400" b="0" i="0" u="none" strike="noStrike" cap="none" dirty="0">
              <a:solidFill>
                <a:srgbClr val="000000"/>
              </a:solidFill>
              <a:latin typeface="Arial"/>
              <a:ea typeface="Arial"/>
              <a:cs typeface="Arial"/>
              <a:sym typeface="Arial"/>
            </a:endParaRPr>
          </a:p>
          <a:p>
            <a:pPr marL="0" marR="0" lvl="0" indent="0" algn="l" rtl="0">
              <a:lnSpc>
                <a:spcPct val="90000"/>
              </a:lnSpc>
              <a:spcBef>
                <a:spcPts val="0"/>
              </a:spcBef>
              <a:spcAft>
                <a:spcPts val="0"/>
              </a:spcAft>
              <a:buClr>
                <a:schemeClr val="dk1"/>
              </a:buClr>
              <a:buSzPts val="2000"/>
              <a:buFont typeface="Arial"/>
              <a:buNone/>
            </a:pPr>
            <a:r>
              <a:rPr lang="en-US" sz="2000" b="1" i="0" u="none" strike="noStrike" cap="none" dirty="0">
                <a:solidFill>
                  <a:schemeClr val="dk1"/>
                </a:solidFill>
                <a:latin typeface="Times New Roman"/>
                <a:ea typeface="Times New Roman"/>
                <a:cs typeface="Times New Roman"/>
                <a:sym typeface="Times New Roman"/>
              </a:rPr>
              <a:t>	</a:t>
            </a:r>
            <a:endParaRPr sz="1400" b="0" i="0" u="none" strike="noStrike" cap="none" dirty="0">
              <a:solidFill>
                <a:srgbClr val="000000"/>
              </a:solidFill>
              <a:latin typeface="Arial"/>
              <a:ea typeface="Arial"/>
              <a:cs typeface="Arial"/>
              <a:sym typeface="Arial"/>
            </a:endParaRPr>
          </a:p>
        </p:txBody>
      </p:sp>
      <p:sp>
        <p:nvSpPr>
          <p:cNvPr id="90" name="Google Shape;90;p13"/>
          <p:cNvSpPr txBox="1"/>
          <p:nvPr/>
        </p:nvSpPr>
        <p:spPr>
          <a:xfrm>
            <a:off x="3308285" y="3429001"/>
            <a:ext cx="5388675" cy="43084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US" sz="2200" b="1" i="1" u="none" strike="noStrike" cap="none" dirty="0">
                <a:solidFill>
                  <a:schemeClr val="dk1"/>
                </a:solidFill>
                <a:latin typeface="Times New Roman"/>
                <a:ea typeface="Times New Roman"/>
                <a:cs typeface="Times New Roman"/>
                <a:sym typeface="Times New Roman"/>
              </a:rPr>
              <a:t>Project </a:t>
            </a:r>
            <a:r>
              <a:rPr lang="en-US" sz="2200" b="1" i="1" u="none" strike="noStrike" cap="none" dirty="0" smtClean="0">
                <a:solidFill>
                  <a:schemeClr val="dk1"/>
                </a:solidFill>
                <a:latin typeface="Times New Roman"/>
                <a:ea typeface="Times New Roman"/>
                <a:cs typeface="Times New Roman"/>
                <a:sym typeface="Times New Roman"/>
              </a:rPr>
              <a:t>Phase-II  (Review-2)Presentation</a:t>
            </a:r>
            <a:endParaRPr sz="1400" b="0" i="0" u="none" strike="noStrike" cap="none" dirty="0">
              <a:solidFill>
                <a:srgbClr val="000000"/>
              </a:solidFill>
              <a:latin typeface="Arial"/>
              <a:ea typeface="Arial"/>
              <a:cs typeface="Arial"/>
              <a:sym typeface="Arial"/>
            </a:endParaRPr>
          </a:p>
        </p:txBody>
      </p:sp>
      <p:sp>
        <p:nvSpPr>
          <p:cNvPr id="91" name="Google Shape;91;p13"/>
          <p:cNvSpPr txBox="1"/>
          <p:nvPr/>
        </p:nvSpPr>
        <p:spPr>
          <a:xfrm>
            <a:off x="3581401" y="1614077"/>
            <a:ext cx="6245860"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sng" strike="noStrike" cap="none">
                <a:solidFill>
                  <a:schemeClr val="dk1"/>
                </a:solidFill>
                <a:latin typeface="Times New Roman"/>
                <a:ea typeface="Times New Roman"/>
                <a:cs typeface="Times New Roman"/>
                <a:sym typeface="Times New Roman"/>
              </a:rPr>
              <a:t>Department of Computer Science and Engineering</a:t>
            </a:r>
            <a:endParaRPr sz="2000" b="0" i="0" u="none" strike="noStrike" cap="none">
              <a:solidFill>
                <a:schemeClr val="dk1"/>
              </a:solidFill>
              <a:latin typeface="Calibri"/>
              <a:ea typeface="Calibri"/>
              <a:cs typeface="Calibri"/>
              <a:sym typeface="Calibri"/>
            </a:endParaRPr>
          </a:p>
        </p:txBody>
      </p:sp>
      <p:sp>
        <p:nvSpPr>
          <p:cNvPr id="92" name="Google Shape;92;p13"/>
          <p:cNvSpPr txBox="1"/>
          <p:nvPr/>
        </p:nvSpPr>
        <p:spPr>
          <a:xfrm>
            <a:off x="4721330" y="1256665"/>
            <a:ext cx="3262419"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GST - Bengaluru Campus</a:t>
            </a:r>
            <a:endParaRPr sz="2000" b="0" i="0" u="none" strike="noStrike" cap="none">
              <a:solidFill>
                <a:schemeClr val="dk1"/>
              </a:solidFill>
              <a:latin typeface="Calibri"/>
              <a:ea typeface="Calibri"/>
              <a:cs typeface="Calibri"/>
              <a:sym typeface="Calibri"/>
            </a:endParaRPr>
          </a:p>
        </p:txBody>
      </p:sp>
      <p:pic>
        <p:nvPicPr>
          <p:cNvPr id="93" name="Google Shape;93;p13"/>
          <p:cNvPicPr preferRelativeResize="0"/>
          <p:nvPr/>
        </p:nvPicPr>
        <p:blipFill rotWithShape="1">
          <a:blip r:embed="rId3">
            <a:alphaModFix/>
          </a:blip>
          <a:srcRect/>
          <a:stretch/>
        </p:blipFill>
        <p:spPr>
          <a:xfrm>
            <a:off x="3540760" y="59501"/>
            <a:ext cx="5623560" cy="1209776"/>
          </a:xfrm>
          <a:prstGeom prst="rect">
            <a:avLst/>
          </a:prstGeom>
          <a:noFill/>
          <a:ln>
            <a:noFill/>
          </a:ln>
        </p:spPr>
      </p:pic>
      <p:pic>
        <p:nvPicPr>
          <p:cNvPr id="94" name="Google Shape;94;p13"/>
          <p:cNvPicPr preferRelativeResize="0"/>
          <p:nvPr/>
        </p:nvPicPr>
        <p:blipFill rotWithShape="1">
          <a:blip r:embed="rId4">
            <a:alphaModFix/>
          </a:blip>
          <a:srcRect/>
          <a:stretch/>
        </p:blipFill>
        <p:spPr>
          <a:xfrm>
            <a:off x="-1270" y="2"/>
            <a:ext cx="1638300" cy="1419225"/>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0"/>
          <p:cNvSpPr txBox="1">
            <a:spLocks noGrp="1"/>
          </p:cNvSpPr>
          <p:nvPr>
            <p:ph type="title"/>
          </p:nvPr>
        </p:nvSpPr>
        <p:spPr>
          <a:xfrm>
            <a:off x="1708627" y="244169"/>
            <a:ext cx="9645000" cy="983400"/>
          </a:xfrm>
          <a:prstGeom prst="rect">
            <a:avLst/>
          </a:prstGeom>
          <a:noFill/>
          <a:ln>
            <a:noFill/>
          </a:ln>
        </p:spPr>
        <p:txBody>
          <a:bodyPr spcFirstLastPara="1" wrap="square" lIns="91425" tIns="45700" rIns="91425" bIns="45700" anchor="ctr" anchorCtr="0">
            <a:normAutofit/>
          </a:bodyPr>
          <a:lstStyle/>
          <a:p>
            <a:pPr marL="0" lvl="0" indent="0" algn="just" rtl="0">
              <a:lnSpc>
                <a:spcPct val="90000"/>
              </a:lnSpc>
              <a:spcBef>
                <a:spcPts val="1000"/>
              </a:spcBef>
              <a:spcAft>
                <a:spcPts val="0"/>
              </a:spcAft>
              <a:buSzPts val="4400"/>
              <a:buNone/>
            </a:pPr>
            <a:r>
              <a:rPr lang="en-US" sz="2800" b="1" dirty="0">
                <a:latin typeface="Times New Roman"/>
                <a:ea typeface="Times New Roman"/>
                <a:cs typeface="Times New Roman"/>
                <a:sym typeface="Times New Roman"/>
              </a:rPr>
              <a:t>                              Data Flow </a:t>
            </a:r>
            <a:r>
              <a:rPr lang="en-US" sz="2800" b="1" dirty="0" smtClean="0">
                <a:latin typeface="Times New Roman"/>
                <a:ea typeface="Times New Roman"/>
                <a:cs typeface="Times New Roman"/>
                <a:sym typeface="Times New Roman"/>
              </a:rPr>
              <a:t>Diagram</a:t>
            </a:r>
            <a:endParaRPr sz="4900" dirty="0"/>
          </a:p>
        </p:txBody>
      </p:sp>
      <p:sp>
        <p:nvSpPr>
          <p:cNvPr id="144" name="Google Shape;144;p20"/>
          <p:cNvSpPr txBox="1">
            <a:spLocks noGrp="1"/>
          </p:cNvSpPr>
          <p:nvPr>
            <p:ph sz="quarter" idx="1"/>
          </p:nvPr>
        </p:nvSpPr>
        <p:spPr>
          <a:xfrm>
            <a:off x="277100" y="1496301"/>
            <a:ext cx="11076600" cy="5361600"/>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r>
              <a:rPr lang="en-US" dirty="0">
                <a:latin typeface="Times New Roman"/>
                <a:ea typeface="Times New Roman"/>
                <a:cs typeface="Times New Roman"/>
                <a:sym typeface="Times New Roman"/>
              </a:rPr>
              <a:t> </a:t>
            </a:r>
            <a:endParaRPr dirty="0">
              <a:latin typeface="Times New Roman"/>
              <a:ea typeface="Times New Roman"/>
              <a:cs typeface="Times New Roman"/>
              <a:sym typeface="Times New Roman"/>
            </a:endParaRPr>
          </a:p>
        </p:txBody>
      </p:sp>
      <p:sp>
        <p:nvSpPr>
          <p:cNvPr id="15362" name="AutoShape 2" descr="blob:https://web.whatsapp.com/a11de6f0-e5d3-4e47-bf6a-7b510be60e8b"/>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364" name="AutoShape 4" descr="blob:https://web.whatsapp.com/a11de6f0-e5d3-4e47-bf6a-7b510be60e8b"/>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098" name="Picture 2" descr="C:\Users\hp\Pictures\Final project\df lv1.jpg"/>
          <p:cNvPicPr>
            <a:picLocks noChangeAspect="1" noChangeArrowheads="1"/>
          </p:cNvPicPr>
          <p:nvPr/>
        </p:nvPicPr>
        <p:blipFill>
          <a:blip r:embed="rId3"/>
          <a:srcRect/>
          <a:stretch>
            <a:fillRect/>
          </a:stretch>
        </p:blipFill>
        <p:spPr bwMode="auto">
          <a:xfrm>
            <a:off x="2549900" y="1869124"/>
            <a:ext cx="7660901" cy="4003357"/>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0"/>
          <p:cNvSpPr txBox="1">
            <a:spLocks noGrp="1"/>
          </p:cNvSpPr>
          <p:nvPr>
            <p:ph type="title"/>
          </p:nvPr>
        </p:nvSpPr>
        <p:spPr>
          <a:xfrm>
            <a:off x="1708627" y="244169"/>
            <a:ext cx="9645000" cy="983400"/>
          </a:xfrm>
          <a:prstGeom prst="rect">
            <a:avLst/>
          </a:prstGeom>
          <a:noFill/>
          <a:ln>
            <a:noFill/>
          </a:ln>
        </p:spPr>
        <p:txBody>
          <a:bodyPr spcFirstLastPara="1" wrap="square" lIns="91425" tIns="45700" rIns="91425" bIns="45700" anchor="ctr" anchorCtr="0">
            <a:normAutofit/>
          </a:bodyPr>
          <a:lstStyle/>
          <a:p>
            <a:pPr marL="0" lvl="0" indent="0" algn="just" rtl="0">
              <a:lnSpc>
                <a:spcPct val="90000"/>
              </a:lnSpc>
              <a:spcBef>
                <a:spcPts val="1000"/>
              </a:spcBef>
              <a:spcAft>
                <a:spcPts val="0"/>
              </a:spcAft>
              <a:buSzPts val="4400"/>
              <a:buNone/>
            </a:pPr>
            <a:r>
              <a:rPr lang="en-US" sz="2800" b="1" dirty="0">
                <a:latin typeface="Times New Roman"/>
                <a:ea typeface="Times New Roman"/>
                <a:cs typeface="Times New Roman"/>
                <a:sym typeface="Times New Roman"/>
              </a:rPr>
              <a:t>                      </a:t>
            </a:r>
            <a:r>
              <a:rPr lang="en-US" sz="2800" b="1" dirty="0" smtClean="0">
                <a:latin typeface="Times New Roman"/>
                <a:ea typeface="Times New Roman"/>
                <a:cs typeface="Times New Roman"/>
                <a:sym typeface="Times New Roman"/>
              </a:rPr>
              <a:t>     UML Diagrams (Class Diagram)</a:t>
            </a:r>
            <a:endParaRPr sz="4900" dirty="0"/>
          </a:p>
        </p:txBody>
      </p:sp>
      <p:sp>
        <p:nvSpPr>
          <p:cNvPr id="144" name="Google Shape;144;p20"/>
          <p:cNvSpPr txBox="1">
            <a:spLocks noGrp="1"/>
          </p:cNvSpPr>
          <p:nvPr>
            <p:ph sz="quarter" idx="1"/>
          </p:nvPr>
        </p:nvSpPr>
        <p:spPr>
          <a:xfrm>
            <a:off x="277100" y="1496301"/>
            <a:ext cx="11076600" cy="5361600"/>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pic>
        <p:nvPicPr>
          <p:cNvPr id="6" name="Google Shape;153;p21"/>
          <p:cNvPicPr preferRelativeResize="0"/>
          <p:nvPr/>
        </p:nvPicPr>
        <p:blipFill>
          <a:blip r:embed="rId3">
            <a:alphaModFix/>
          </a:blip>
          <a:stretch>
            <a:fillRect/>
          </a:stretch>
        </p:blipFill>
        <p:spPr>
          <a:xfrm>
            <a:off x="1008621" y="1669020"/>
            <a:ext cx="9425700" cy="4630180"/>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just" rtl="0">
              <a:lnSpc>
                <a:spcPct val="90000"/>
              </a:lnSpc>
              <a:spcBef>
                <a:spcPts val="1000"/>
              </a:spcBef>
              <a:spcAft>
                <a:spcPts val="0"/>
              </a:spcAft>
              <a:buSzPts val="4400"/>
              <a:buNone/>
            </a:pPr>
            <a:r>
              <a:rPr lang="en-US" sz="2700" b="1" dirty="0">
                <a:latin typeface="Times New Roman"/>
                <a:ea typeface="Times New Roman"/>
                <a:cs typeface="Times New Roman"/>
                <a:sym typeface="Times New Roman"/>
              </a:rPr>
              <a:t>                                        </a:t>
            </a:r>
            <a:r>
              <a:rPr lang="en-US" sz="2900" b="1" dirty="0">
                <a:latin typeface="Times New Roman"/>
                <a:ea typeface="Times New Roman"/>
                <a:cs typeface="Times New Roman"/>
                <a:sym typeface="Times New Roman"/>
              </a:rPr>
              <a:t>List of Modules</a:t>
            </a:r>
            <a:endParaRPr sz="5000" b="1" dirty="0"/>
          </a:p>
        </p:txBody>
      </p:sp>
      <p:sp>
        <p:nvSpPr>
          <p:cNvPr id="160" name="Google Shape;160;p22"/>
          <p:cNvSpPr txBox="1">
            <a:spLocks noGrp="1"/>
          </p:cNvSpPr>
          <p:nvPr>
            <p:ph sz="quarter" idx="1"/>
          </p:nvPr>
        </p:nvSpPr>
        <p:spPr>
          <a:xfrm>
            <a:off x="557691" y="1900141"/>
            <a:ext cx="11076600" cy="4680600"/>
          </a:xfrm>
          <a:prstGeom prst="rect">
            <a:avLst/>
          </a:prstGeom>
          <a:noFill/>
          <a:ln>
            <a:noFill/>
          </a:ln>
        </p:spPr>
        <p:txBody>
          <a:bodyPr spcFirstLastPara="1" wrap="square" lIns="91425" tIns="45700" rIns="91425" bIns="45700" anchor="t" anchorCtr="0">
            <a:normAutofit/>
          </a:bodyPr>
          <a:lstStyle/>
          <a:p>
            <a:pPr marL="457200" lvl="0" indent="-387350" algn="l" rtl="0">
              <a:lnSpc>
                <a:spcPct val="90000"/>
              </a:lnSpc>
              <a:spcBef>
                <a:spcPts val="0"/>
              </a:spcBef>
              <a:spcAft>
                <a:spcPts val="0"/>
              </a:spcAft>
              <a:buSzPts val="2500"/>
              <a:buFont typeface="Times New Roman"/>
              <a:buChar char="●"/>
            </a:pPr>
            <a:r>
              <a:rPr lang="en-US" sz="2500" dirty="0" smtClean="0">
                <a:latin typeface="Times New Roman"/>
                <a:ea typeface="Times New Roman"/>
                <a:cs typeface="Times New Roman"/>
                <a:sym typeface="Times New Roman"/>
              </a:rPr>
              <a:t>User Interface</a:t>
            </a:r>
            <a:endParaRPr sz="2500" dirty="0">
              <a:latin typeface="Times New Roman"/>
              <a:ea typeface="Times New Roman"/>
              <a:cs typeface="Times New Roman"/>
              <a:sym typeface="Times New Roman"/>
            </a:endParaRPr>
          </a:p>
          <a:p>
            <a:pPr marL="228600" lvl="0" indent="-50800" algn="l" rtl="0">
              <a:lnSpc>
                <a:spcPct val="90000"/>
              </a:lnSpc>
              <a:spcBef>
                <a:spcPts val="0"/>
              </a:spcBef>
              <a:spcAft>
                <a:spcPts val="0"/>
              </a:spcAft>
              <a:buClr>
                <a:schemeClr val="dk1"/>
              </a:buClr>
              <a:buSzPts val="2800"/>
              <a:buNone/>
            </a:pPr>
            <a:endParaRPr sz="2500" dirty="0">
              <a:latin typeface="Times New Roman"/>
              <a:ea typeface="Times New Roman"/>
              <a:cs typeface="Times New Roman"/>
              <a:sym typeface="Times New Roman"/>
            </a:endParaRPr>
          </a:p>
          <a:p>
            <a:pPr marL="457200" lvl="0" indent="-387350" algn="l" rtl="0">
              <a:lnSpc>
                <a:spcPct val="90000"/>
              </a:lnSpc>
              <a:spcBef>
                <a:spcPts val="0"/>
              </a:spcBef>
              <a:spcAft>
                <a:spcPts val="0"/>
              </a:spcAft>
              <a:buSzPts val="2500"/>
              <a:buFont typeface="Times New Roman"/>
              <a:buChar char="●"/>
            </a:pPr>
            <a:r>
              <a:rPr lang="en-US" sz="2500" dirty="0" smtClean="0">
                <a:latin typeface="Times New Roman"/>
                <a:ea typeface="Times New Roman"/>
                <a:cs typeface="Times New Roman"/>
                <a:sym typeface="Times New Roman"/>
              </a:rPr>
              <a:t>Registration Form</a:t>
            </a:r>
            <a:endParaRPr sz="2500" dirty="0">
              <a:latin typeface="Times New Roman"/>
              <a:ea typeface="Times New Roman"/>
              <a:cs typeface="Times New Roman"/>
              <a:sym typeface="Times New Roman"/>
            </a:endParaRPr>
          </a:p>
          <a:p>
            <a:pPr marL="228600" lvl="0" indent="-50800" algn="l" rtl="0">
              <a:lnSpc>
                <a:spcPct val="90000"/>
              </a:lnSpc>
              <a:spcBef>
                <a:spcPts val="0"/>
              </a:spcBef>
              <a:spcAft>
                <a:spcPts val="0"/>
              </a:spcAft>
              <a:buClr>
                <a:schemeClr val="dk1"/>
              </a:buClr>
              <a:buSzPts val="2800"/>
              <a:buNone/>
            </a:pPr>
            <a:endParaRPr sz="2500" dirty="0">
              <a:latin typeface="Times New Roman"/>
              <a:ea typeface="Times New Roman"/>
              <a:cs typeface="Times New Roman"/>
              <a:sym typeface="Times New Roman"/>
            </a:endParaRPr>
          </a:p>
          <a:p>
            <a:pPr marL="457200" lvl="0" indent="-387350" algn="l" rtl="0">
              <a:lnSpc>
                <a:spcPct val="90000"/>
              </a:lnSpc>
              <a:spcBef>
                <a:spcPts val="0"/>
              </a:spcBef>
              <a:spcAft>
                <a:spcPts val="0"/>
              </a:spcAft>
              <a:buSzPts val="2500"/>
              <a:buFont typeface="Times New Roman"/>
              <a:buChar char="●"/>
            </a:pPr>
            <a:r>
              <a:rPr lang="en-US" sz="2500" dirty="0" smtClean="0">
                <a:latin typeface="Times New Roman"/>
                <a:ea typeface="Times New Roman"/>
                <a:cs typeface="Times New Roman"/>
                <a:sym typeface="Times New Roman"/>
              </a:rPr>
              <a:t>Garbage collector Form</a:t>
            </a:r>
            <a:endParaRPr sz="2500" dirty="0">
              <a:latin typeface="Times New Roman"/>
              <a:ea typeface="Times New Roman"/>
              <a:cs typeface="Times New Roman"/>
              <a:sym typeface="Times New Roman"/>
            </a:endParaRPr>
          </a:p>
          <a:p>
            <a:pPr marL="228600" lvl="0" indent="-50800" algn="l" rtl="0">
              <a:lnSpc>
                <a:spcPct val="90000"/>
              </a:lnSpc>
              <a:spcBef>
                <a:spcPts val="0"/>
              </a:spcBef>
              <a:spcAft>
                <a:spcPts val="0"/>
              </a:spcAft>
              <a:buClr>
                <a:schemeClr val="dk1"/>
              </a:buClr>
              <a:buSzPts val="2800"/>
              <a:buNone/>
            </a:pPr>
            <a:endParaRPr sz="2500" dirty="0">
              <a:latin typeface="Times New Roman"/>
              <a:ea typeface="Times New Roman"/>
              <a:cs typeface="Times New Roman"/>
              <a:sym typeface="Times New Roman"/>
            </a:endParaRPr>
          </a:p>
          <a:p>
            <a:pPr marL="457200" lvl="0" indent="-387350" algn="l" rtl="0">
              <a:lnSpc>
                <a:spcPct val="90000"/>
              </a:lnSpc>
              <a:spcBef>
                <a:spcPts val="0"/>
              </a:spcBef>
              <a:spcAft>
                <a:spcPts val="0"/>
              </a:spcAft>
              <a:buSzPts val="2500"/>
              <a:buFont typeface="Times New Roman"/>
              <a:buChar char="●"/>
            </a:pPr>
            <a:r>
              <a:rPr lang="en-US" sz="2500" dirty="0" smtClean="0">
                <a:latin typeface="Times New Roman"/>
                <a:ea typeface="Times New Roman"/>
                <a:cs typeface="Times New Roman"/>
                <a:sym typeface="Times New Roman"/>
              </a:rPr>
              <a:t>Admin Database</a:t>
            </a:r>
          </a:p>
          <a:p>
            <a:pPr marL="457200" lvl="0" indent="-387350" algn="l" rtl="0">
              <a:lnSpc>
                <a:spcPct val="90000"/>
              </a:lnSpc>
              <a:spcBef>
                <a:spcPts val="0"/>
              </a:spcBef>
              <a:spcAft>
                <a:spcPts val="0"/>
              </a:spcAft>
              <a:buSzPts val="2500"/>
              <a:buFont typeface="Times New Roman"/>
              <a:buChar char="●"/>
            </a:pPr>
            <a:endParaRPr lang="en-US" sz="2500" dirty="0" smtClean="0">
              <a:latin typeface="Times New Roman"/>
              <a:ea typeface="Times New Roman"/>
              <a:cs typeface="Times New Roman"/>
              <a:sym typeface="Times New Roman"/>
            </a:endParaRPr>
          </a:p>
          <a:p>
            <a:pPr marL="457200" lvl="0" indent="-387350" algn="l" rtl="0">
              <a:lnSpc>
                <a:spcPct val="90000"/>
              </a:lnSpc>
              <a:spcBef>
                <a:spcPts val="0"/>
              </a:spcBef>
              <a:spcAft>
                <a:spcPts val="0"/>
              </a:spcAft>
              <a:buSzPts val="2500"/>
              <a:buFont typeface="Times New Roman"/>
              <a:buChar char="●"/>
            </a:pPr>
            <a:r>
              <a:rPr lang="en-US" sz="2500" dirty="0" smtClean="0">
                <a:latin typeface="Times New Roman"/>
                <a:ea typeface="Times New Roman"/>
                <a:cs typeface="Times New Roman"/>
                <a:sym typeface="Times New Roman"/>
              </a:rPr>
              <a:t>Report</a:t>
            </a:r>
            <a:endParaRPr sz="2500" dirty="0">
              <a:latin typeface="Times New Roman"/>
              <a:ea typeface="Times New Roman"/>
              <a:cs typeface="Times New Roman"/>
              <a:sym typeface="Times New Roman"/>
            </a:endParaRPr>
          </a:p>
        </p:txBody>
      </p:sp>
      <p:pic>
        <p:nvPicPr>
          <p:cNvPr id="162" name="Google Shape;162;p22"/>
          <p:cNvPicPr preferRelativeResize="0"/>
          <p:nvPr/>
        </p:nvPicPr>
        <p:blipFill rotWithShape="1">
          <a:blip r:embed="rId3">
            <a:alphaModFix/>
          </a:blip>
          <a:srcRect r="18785" b="21017"/>
          <a:stretch/>
        </p:blipFill>
        <p:spPr>
          <a:xfrm>
            <a:off x="1266081" y="5306907"/>
            <a:ext cx="1583875" cy="1378375"/>
          </a:xfrm>
          <a:prstGeom prst="rect">
            <a:avLst/>
          </a:prstGeom>
          <a:noFill/>
          <a:ln>
            <a:noFill/>
          </a:ln>
        </p:spPr>
      </p:pic>
      <p:pic>
        <p:nvPicPr>
          <p:cNvPr id="163" name="Google Shape;163;p22"/>
          <p:cNvPicPr preferRelativeResize="0"/>
          <p:nvPr/>
        </p:nvPicPr>
        <p:blipFill>
          <a:blip r:embed="rId4">
            <a:alphaModFix/>
          </a:blip>
          <a:stretch>
            <a:fillRect/>
          </a:stretch>
        </p:blipFill>
        <p:spPr>
          <a:xfrm>
            <a:off x="3107441" y="4520873"/>
            <a:ext cx="1540375" cy="1661600"/>
          </a:xfrm>
          <a:prstGeom prst="rect">
            <a:avLst/>
          </a:prstGeom>
          <a:noFill/>
          <a:ln>
            <a:noFill/>
          </a:ln>
        </p:spPr>
      </p:pic>
      <p:pic>
        <p:nvPicPr>
          <p:cNvPr id="1026" name="Picture 2" descr="C:\Users\hp\Documents\Project\g.jpg"/>
          <p:cNvPicPr>
            <a:picLocks noChangeAspect="1" noChangeArrowheads="1"/>
          </p:cNvPicPr>
          <p:nvPr/>
        </p:nvPicPr>
        <p:blipFill>
          <a:blip r:embed="rId5"/>
          <a:srcRect/>
          <a:stretch>
            <a:fillRect/>
          </a:stretch>
        </p:blipFill>
        <p:spPr bwMode="auto">
          <a:xfrm>
            <a:off x="8280400" y="4074160"/>
            <a:ext cx="2499360" cy="1757680"/>
          </a:xfrm>
          <a:prstGeom prst="rect">
            <a:avLst/>
          </a:prstGeom>
          <a:noFill/>
        </p:spPr>
      </p:pic>
      <p:pic>
        <p:nvPicPr>
          <p:cNvPr id="1027" name="Picture 3" descr="C:\Users\hp\Pictures\Final project\Report.PNG"/>
          <p:cNvPicPr>
            <a:picLocks noChangeAspect="1" noChangeArrowheads="1"/>
          </p:cNvPicPr>
          <p:nvPr/>
        </p:nvPicPr>
        <p:blipFill>
          <a:blip r:embed="rId6"/>
          <a:srcRect t="5074"/>
          <a:stretch>
            <a:fillRect/>
          </a:stretch>
        </p:blipFill>
        <p:spPr bwMode="auto">
          <a:xfrm>
            <a:off x="4978400" y="4775200"/>
            <a:ext cx="2621280" cy="2082800"/>
          </a:xfrm>
          <a:prstGeom prst="rect">
            <a:avLst/>
          </a:prstGeom>
          <a:noFill/>
        </p:spPr>
      </p:pic>
      <p:pic>
        <p:nvPicPr>
          <p:cNvPr id="1028" name="Picture 4" descr="C:\Users\hp\Pictures\Final project\Registation form.jpg"/>
          <p:cNvPicPr>
            <a:picLocks noChangeAspect="1" noChangeArrowheads="1"/>
          </p:cNvPicPr>
          <p:nvPr/>
        </p:nvPicPr>
        <p:blipFill>
          <a:blip r:embed="rId7"/>
          <a:srcRect l="32000" t="42429" r="35583"/>
          <a:stretch>
            <a:fillRect/>
          </a:stretch>
        </p:blipFill>
        <p:spPr bwMode="auto">
          <a:xfrm>
            <a:off x="4531360" y="2164081"/>
            <a:ext cx="2448560" cy="2316479"/>
          </a:xfrm>
          <a:prstGeom prst="rect">
            <a:avLst/>
          </a:prstGeom>
          <a:noFill/>
        </p:spPr>
      </p:pic>
      <p:pic>
        <p:nvPicPr>
          <p:cNvPr id="1029" name="Picture 5" descr="C:\Users\hp\Pictures\Final project\Admin backend database.PNG"/>
          <p:cNvPicPr>
            <a:picLocks noChangeAspect="1" noChangeArrowheads="1"/>
          </p:cNvPicPr>
          <p:nvPr/>
        </p:nvPicPr>
        <p:blipFill>
          <a:blip r:embed="rId8"/>
          <a:srcRect t="38726" r="25771"/>
          <a:stretch>
            <a:fillRect/>
          </a:stretch>
        </p:blipFill>
        <p:spPr bwMode="auto">
          <a:xfrm>
            <a:off x="8402320" y="863600"/>
            <a:ext cx="2966720" cy="284480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Implementation</a:t>
            </a:r>
            <a:endParaRPr lang="en-US" b="1" dirty="0"/>
          </a:p>
        </p:txBody>
      </p:sp>
      <p:pic>
        <p:nvPicPr>
          <p:cNvPr id="1026" name="Picture 2" descr="C:\Users\hp\Pictures\Final project\W page.PNG"/>
          <p:cNvPicPr>
            <a:picLocks noChangeAspect="1" noChangeArrowheads="1"/>
          </p:cNvPicPr>
          <p:nvPr/>
        </p:nvPicPr>
        <p:blipFill>
          <a:blip r:embed="rId2"/>
          <a:srcRect/>
          <a:stretch>
            <a:fillRect/>
          </a:stretch>
        </p:blipFill>
        <p:spPr bwMode="auto">
          <a:xfrm>
            <a:off x="172721" y="1689156"/>
            <a:ext cx="11511280" cy="5036764"/>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Implementation</a:t>
            </a:r>
            <a:endParaRPr lang="en-US" b="1" dirty="0"/>
          </a:p>
        </p:txBody>
      </p:sp>
      <p:pic>
        <p:nvPicPr>
          <p:cNvPr id="2050" name="Picture 2" descr="C:\Users\hp\Pictures\Final project\Registation form.jpg"/>
          <p:cNvPicPr>
            <a:picLocks noChangeAspect="1" noChangeArrowheads="1"/>
          </p:cNvPicPr>
          <p:nvPr/>
        </p:nvPicPr>
        <p:blipFill>
          <a:blip r:embed="rId2"/>
          <a:srcRect/>
          <a:stretch>
            <a:fillRect/>
          </a:stretch>
        </p:blipFill>
        <p:spPr bwMode="auto">
          <a:xfrm>
            <a:off x="521664" y="1616143"/>
            <a:ext cx="4966139" cy="4666593"/>
          </a:xfrm>
          <a:prstGeom prst="rect">
            <a:avLst/>
          </a:prstGeom>
          <a:noFill/>
        </p:spPr>
      </p:pic>
      <p:sp>
        <p:nvSpPr>
          <p:cNvPr id="6" name="TextBox 5"/>
          <p:cNvSpPr txBox="1"/>
          <p:nvPr/>
        </p:nvSpPr>
        <p:spPr>
          <a:xfrm>
            <a:off x="2460514" y="6280675"/>
            <a:ext cx="3424517" cy="313765"/>
          </a:xfrm>
          <a:prstGeom prst="rect">
            <a:avLst/>
          </a:prstGeom>
          <a:noFill/>
        </p:spPr>
        <p:txBody>
          <a:bodyPr wrap="square" rtlCol="0">
            <a:spAutoFit/>
          </a:bodyPr>
          <a:lstStyle/>
          <a:p>
            <a:r>
              <a:rPr lang="en-US" dirty="0" smtClean="0"/>
              <a:t>Registration Form</a:t>
            </a:r>
            <a:endParaRPr lang="en-US" dirty="0"/>
          </a:p>
        </p:txBody>
      </p:sp>
      <p:pic>
        <p:nvPicPr>
          <p:cNvPr id="8" name="Picture 7" descr="C:\Users\hp\Pictures\Final project\Collectorform.PNG"/>
          <p:cNvPicPr>
            <a:picLocks noChangeAspect="1" noChangeArrowheads="1"/>
          </p:cNvPicPr>
          <p:nvPr/>
        </p:nvPicPr>
        <p:blipFill>
          <a:blip r:embed="rId3"/>
          <a:srcRect/>
          <a:stretch>
            <a:fillRect/>
          </a:stretch>
        </p:blipFill>
        <p:spPr bwMode="auto">
          <a:xfrm>
            <a:off x="6441441" y="1686560"/>
            <a:ext cx="5283199" cy="4653280"/>
          </a:xfrm>
          <a:prstGeom prst="rect">
            <a:avLst/>
          </a:prstGeom>
          <a:noFill/>
        </p:spPr>
      </p:pic>
      <p:sp>
        <p:nvSpPr>
          <p:cNvPr id="9" name="TextBox 8"/>
          <p:cNvSpPr txBox="1"/>
          <p:nvPr/>
        </p:nvSpPr>
        <p:spPr>
          <a:xfrm>
            <a:off x="7902090" y="6339244"/>
            <a:ext cx="3424517" cy="307777"/>
          </a:xfrm>
          <a:prstGeom prst="rect">
            <a:avLst/>
          </a:prstGeom>
          <a:noFill/>
        </p:spPr>
        <p:txBody>
          <a:bodyPr wrap="square" rtlCol="0">
            <a:spAutoFit/>
          </a:bodyPr>
          <a:lstStyle/>
          <a:p>
            <a:r>
              <a:rPr lang="en-US" dirty="0" smtClean="0"/>
              <a:t>Garbage collector Form</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Implementation</a:t>
            </a:r>
            <a:endParaRPr lang="en-US" b="1" dirty="0"/>
          </a:p>
        </p:txBody>
      </p:sp>
      <p:sp>
        <p:nvSpPr>
          <p:cNvPr id="6" name="TextBox 5"/>
          <p:cNvSpPr txBox="1"/>
          <p:nvPr/>
        </p:nvSpPr>
        <p:spPr>
          <a:xfrm>
            <a:off x="2460514" y="6280675"/>
            <a:ext cx="3424517" cy="313765"/>
          </a:xfrm>
          <a:prstGeom prst="rect">
            <a:avLst/>
          </a:prstGeom>
          <a:noFill/>
        </p:spPr>
        <p:txBody>
          <a:bodyPr wrap="square" rtlCol="0">
            <a:spAutoFit/>
          </a:bodyPr>
          <a:lstStyle/>
          <a:p>
            <a:r>
              <a:rPr lang="en-US" dirty="0" smtClean="0"/>
              <a:t>Registration database</a:t>
            </a:r>
            <a:endParaRPr lang="en-US" dirty="0"/>
          </a:p>
        </p:txBody>
      </p:sp>
      <p:pic>
        <p:nvPicPr>
          <p:cNvPr id="8" name="Picture 2" descr="C:\Users\hp\Pictures\Final project\Data base.jpg"/>
          <p:cNvPicPr>
            <a:picLocks noChangeAspect="1" noChangeArrowheads="1"/>
          </p:cNvPicPr>
          <p:nvPr/>
        </p:nvPicPr>
        <p:blipFill>
          <a:blip r:embed="rId2"/>
          <a:srcRect/>
          <a:stretch>
            <a:fillRect/>
          </a:stretch>
        </p:blipFill>
        <p:spPr bwMode="auto">
          <a:xfrm>
            <a:off x="696136" y="1544322"/>
            <a:ext cx="4759784" cy="4693921"/>
          </a:xfrm>
          <a:prstGeom prst="rect">
            <a:avLst/>
          </a:prstGeom>
          <a:noFill/>
        </p:spPr>
      </p:pic>
      <p:pic>
        <p:nvPicPr>
          <p:cNvPr id="9" name="Picture 2" descr="C:\Users\hp\Pictures\Final project\Admin backend database.PNG"/>
          <p:cNvPicPr>
            <a:picLocks noChangeAspect="1" noChangeArrowheads="1"/>
          </p:cNvPicPr>
          <p:nvPr/>
        </p:nvPicPr>
        <p:blipFill>
          <a:blip r:embed="rId3"/>
          <a:srcRect/>
          <a:stretch>
            <a:fillRect/>
          </a:stretch>
        </p:blipFill>
        <p:spPr bwMode="auto">
          <a:xfrm>
            <a:off x="6390641" y="1513840"/>
            <a:ext cx="5303519" cy="4739758"/>
          </a:xfrm>
          <a:prstGeom prst="rect">
            <a:avLst/>
          </a:prstGeom>
          <a:noFill/>
        </p:spPr>
      </p:pic>
      <p:sp>
        <p:nvSpPr>
          <p:cNvPr id="10" name="TextBox 9"/>
          <p:cNvSpPr txBox="1"/>
          <p:nvPr/>
        </p:nvSpPr>
        <p:spPr>
          <a:xfrm>
            <a:off x="8217050" y="6359564"/>
            <a:ext cx="3424517" cy="313765"/>
          </a:xfrm>
          <a:prstGeom prst="rect">
            <a:avLst/>
          </a:prstGeom>
          <a:noFill/>
        </p:spPr>
        <p:txBody>
          <a:bodyPr wrap="square" rtlCol="0">
            <a:spAutoFit/>
          </a:bodyPr>
          <a:lstStyle/>
          <a:p>
            <a:r>
              <a:rPr lang="en-US" dirty="0" smtClean="0"/>
              <a:t>Admin Database</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Implementation</a:t>
            </a:r>
            <a:endParaRPr lang="en-US" b="1" dirty="0"/>
          </a:p>
        </p:txBody>
      </p:sp>
      <p:pic>
        <p:nvPicPr>
          <p:cNvPr id="3" name="Picture 2" descr="C:\Users\hp\Pictures\Final project\Report.PNG"/>
          <p:cNvPicPr>
            <a:picLocks noChangeAspect="1" noChangeArrowheads="1"/>
          </p:cNvPicPr>
          <p:nvPr/>
        </p:nvPicPr>
        <p:blipFill>
          <a:blip r:embed="rId2"/>
          <a:srcRect l="610" t="4487" r="1221"/>
          <a:stretch>
            <a:fillRect/>
          </a:stretch>
        </p:blipFill>
        <p:spPr bwMode="auto">
          <a:xfrm>
            <a:off x="2062480" y="1757680"/>
            <a:ext cx="8168640" cy="4582162"/>
          </a:xfrm>
          <a:prstGeom prst="rect">
            <a:avLst/>
          </a:prstGeom>
          <a:noFill/>
        </p:spPr>
      </p:pic>
      <p:sp>
        <p:nvSpPr>
          <p:cNvPr id="5" name="TextBox 4"/>
          <p:cNvSpPr txBox="1"/>
          <p:nvPr/>
        </p:nvSpPr>
        <p:spPr>
          <a:xfrm>
            <a:off x="5191760" y="6299202"/>
            <a:ext cx="2560320" cy="307777"/>
          </a:xfrm>
          <a:prstGeom prst="rect">
            <a:avLst/>
          </a:prstGeom>
          <a:noFill/>
        </p:spPr>
        <p:txBody>
          <a:bodyPr wrap="square" rtlCol="0">
            <a:spAutoFit/>
          </a:bodyPr>
          <a:lstStyle/>
          <a:p>
            <a:r>
              <a:rPr lang="en-US" b="1" dirty="0" smtClean="0"/>
              <a:t>Final Report</a:t>
            </a:r>
            <a:endParaRPr lang="en-US"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Conclusion</a:t>
            </a:r>
            <a:endParaRPr lang="en-US" b="1" dirty="0">
              <a:latin typeface="Times New Roman" pitchFamily="18" charset="0"/>
              <a:cs typeface="Times New Roman" pitchFamily="18" charset="0"/>
            </a:endParaRPr>
          </a:p>
        </p:txBody>
      </p:sp>
      <p:sp>
        <p:nvSpPr>
          <p:cNvPr id="5" name="TextBox 4"/>
          <p:cNvSpPr txBox="1"/>
          <p:nvPr/>
        </p:nvSpPr>
        <p:spPr>
          <a:xfrm>
            <a:off x="721360" y="1727201"/>
            <a:ext cx="10850880" cy="2062103"/>
          </a:xfrm>
          <a:prstGeom prst="rect">
            <a:avLst/>
          </a:prstGeom>
          <a:noFill/>
        </p:spPr>
        <p:txBody>
          <a:bodyPr wrap="square" rtlCol="0">
            <a:spAutoFit/>
          </a:bodyPr>
          <a:lstStyle/>
          <a:p>
            <a:r>
              <a:rPr lang="en-US" sz="3200" dirty="0" smtClean="0">
                <a:latin typeface="Time of roaman"/>
              </a:rPr>
              <a:t>By using web technology we are monitoring the garbage status of each and every user and generating report , it implies that a contribution to greenery and healthy environment.</a:t>
            </a:r>
            <a:endParaRPr lang="en-US" sz="3200" dirty="0">
              <a:latin typeface="Time of roa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3"/>
          <p:cNvSpPr txBox="1">
            <a:spLocks noGrp="1"/>
          </p:cNvSpPr>
          <p:nvPr>
            <p:ph type="title"/>
          </p:nvPr>
        </p:nvSpPr>
        <p:spPr>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dirty="0"/>
              <a:t>References</a:t>
            </a:r>
            <a:endParaRPr dirty="0"/>
          </a:p>
        </p:txBody>
      </p:sp>
      <p:sp>
        <p:nvSpPr>
          <p:cNvPr id="171" name="Google Shape;171;p23"/>
          <p:cNvSpPr txBox="1">
            <a:spLocks noGrp="1"/>
          </p:cNvSpPr>
          <p:nvPr>
            <p:ph sz="quarter" idx="1"/>
          </p:nvPr>
        </p:nvSpPr>
        <p:spPr>
          <a:xfrm>
            <a:off x="428816" y="1658141"/>
            <a:ext cx="11076600" cy="4680600"/>
          </a:xfrm>
          <a:prstGeom prst="rect">
            <a:avLst/>
          </a:prstGeom>
        </p:spPr>
        <p:txBody>
          <a:bodyPr spcFirstLastPara="1" wrap="square" lIns="91425" tIns="45700" rIns="91425" bIns="45700" anchor="t" anchorCtr="0">
            <a:normAutofit/>
          </a:bodyPr>
          <a:lstStyle/>
          <a:p>
            <a:pPr marL="0" lvl="0" indent="0" algn="just" rtl="0">
              <a:lnSpc>
                <a:spcPct val="100000"/>
              </a:lnSpc>
              <a:spcBef>
                <a:spcPts val="0"/>
              </a:spcBef>
              <a:spcAft>
                <a:spcPts val="0"/>
              </a:spcAft>
              <a:buClr>
                <a:schemeClr val="dk1"/>
              </a:buClr>
              <a:buSzPts val="1100"/>
              <a:buFont typeface="Arial"/>
              <a:buNone/>
            </a:pPr>
            <a:r>
              <a:rPr lang="en-US" sz="1700" dirty="0">
                <a:latin typeface="Times New Roman"/>
                <a:ea typeface="Times New Roman"/>
                <a:cs typeface="Times New Roman"/>
                <a:sym typeface="Times New Roman"/>
              </a:rPr>
              <a:t>[1] </a:t>
            </a:r>
            <a:r>
              <a:rPr lang="en-US" sz="1700" dirty="0" err="1">
                <a:latin typeface="Times New Roman"/>
                <a:ea typeface="Times New Roman"/>
                <a:cs typeface="Times New Roman"/>
                <a:sym typeface="Times New Roman"/>
              </a:rPr>
              <a:t>Sumit</a:t>
            </a:r>
            <a:r>
              <a:rPr lang="en-US" sz="1700" dirty="0">
                <a:latin typeface="Times New Roman"/>
                <a:ea typeface="Times New Roman"/>
                <a:cs typeface="Times New Roman"/>
                <a:sym typeface="Times New Roman"/>
              </a:rPr>
              <a:t> </a:t>
            </a:r>
            <a:r>
              <a:rPr lang="en-US" sz="1700" dirty="0" err="1">
                <a:latin typeface="Times New Roman"/>
                <a:ea typeface="Times New Roman"/>
                <a:cs typeface="Times New Roman"/>
                <a:sym typeface="Times New Roman"/>
              </a:rPr>
              <a:t>Tiwari</a:t>
            </a:r>
            <a:r>
              <a:rPr lang="en-US" sz="1700" dirty="0">
                <a:latin typeface="Times New Roman"/>
                <a:ea typeface="Times New Roman"/>
                <a:cs typeface="Times New Roman"/>
                <a:sym typeface="Times New Roman"/>
              </a:rPr>
              <a:t>, </a:t>
            </a:r>
            <a:r>
              <a:rPr lang="en-US" sz="1700" dirty="0" err="1">
                <a:latin typeface="Times New Roman"/>
                <a:ea typeface="Times New Roman"/>
                <a:cs typeface="Times New Roman"/>
                <a:sym typeface="Times New Roman"/>
              </a:rPr>
              <a:t>Sandeep</a:t>
            </a:r>
            <a:r>
              <a:rPr lang="en-US" sz="1700" dirty="0">
                <a:latin typeface="Times New Roman"/>
                <a:ea typeface="Times New Roman"/>
                <a:cs typeface="Times New Roman"/>
                <a:sym typeface="Times New Roman"/>
              </a:rPr>
              <a:t> </a:t>
            </a:r>
            <a:r>
              <a:rPr lang="en-US" sz="1700" dirty="0" err="1">
                <a:latin typeface="Times New Roman"/>
                <a:ea typeface="Times New Roman"/>
                <a:cs typeface="Times New Roman"/>
                <a:sym typeface="Times New Roman"/>
              </a:rPr>
              <a:t>Sahu</a:t>
            </a:r>
            <a:r>
              <a:rPr lang="en-US" sz="1700" dirty="0">
                <a:latin typeface="Times New Roman"/>
                <a:ea typeface="Times New Roman"/>
                <a:cs typeface="Times New Roman"/>
                <a:sym typeface="Times New Roman"/>
              </a:rPr>
              <a:t>, “A Novel Approach for the Detection of</a:t>
            </a:r>
            <a:endParaRPr sz="1700" dirty="0">
              <a:latin typeface="Times New Roman"/>
              <a:ea typeface="Times New Roman"/>
              <a:cs typeface="Times New Roman"/>
              <a:sym typeface="Times New Roman"/>
            </a:endParaRPr>
          </a:p>
          <a:p>
            <a:pPr marL="0" lvl="0" indent="0" algn="just" rtl="0">
              <a:lnSpc>
                <a:spcPct val="100000"/>
              </a:lnSpc>
              <a:spcBef>
                <a:spcPts val="0"/>
              </a:spcBef>
              <a:spcAft>
                <a:spcPts val="0"/>
              </a:spcAft>
              <a:buClr>
                <a:schemeClr val="dk1"/>
              </a:buClr>
              <a:buSzPts val="1100"/>
              <a:buFont typeface="Arial"/>
              <a:buNone/>
            </a:pPr>
            <a:r>
              <a:rPr lang="en-US" sz="1700" dirty="0">
                <a:latin typeface="Times New Roman"/>
                <a:ea typeface="Times New Roman"/>
                <a:cs typeface="Times New Roman"/>
                <a:sym typeface="Times New Roman"/>
              </a:rPr>
              <a:t>OMR Sheet Tampering Using </a:t>
            </a:r>
            <a:r>
              <a:rPr lang="en-US" sz="1700" dirty="0" smtClean="0">
                <a:latin typeface="Times New Roman"/>
                <a:ea typeface="Times New Roman"/>
                <a:cs typeface="Times New Roman"/>
                <a:sym typeface="Times New Roman"/>
              </a:rPr>
              <a:t>Encrypted Web Based”, </a:t>
            </a:r>
            <a:r>
              <a:rPr lang="en-US" sz="1700" dirty="0">
                <a:latin typeface="Times New Roman"/>
                <a:ea typeface="Times New Roman"/>
                <a:cs typeface="Times New Roman"/>
                <a:sym typeface="Times New Roman"/>
              </a:rPr>
              <a:t>IEEE -</a:t>
            </a:r>
            <a:endParaRPr sz="1700" dirty="0">
              <a:latin typeface="Times New Roman"/>
              <a:ea typeface="Times New Roman"/>
              <a:cs typeface="Times New Roman"/>
              <a:sym typeface="Times New Roman"/>
            </a:endParaRPr>
          </a:p>
          <a:p>
            <a:pPr marL="0" lvl="0" indent="0" algn="just" rtl="0">
              <a:lnSpc>
                <a:spcPct val="100000"/>
              </a:lnSpc>
              <a:spcBef>
                <a:spcPts val="0"/>
              </a:spcBef>
              <a:spcAft>
                <a:spcPts val="0"/>
              </a:spcAft>
              <a:buClr>
                <a:schemeClr val="dk1"/>
              </a:buClr>
              <a:buSzPts val="1100"/>
              <a:buFont typeface="Arial"/>
              <a:buNone/>
            </a:pPr>
            <a:r>
              <a:rPr lang="en-US" sz="1700" dirty="0">
                <a:latin typeface="Times New Roman"/>
                <a:ea typeface="Times New Roman"/>
                <a:cs typeface="Times New Roman"/>
                <a:sym typeface="Times New Roman"/>
              </a:rPr>
              <a:t>International Conference on Computational Intelligence And Computing</a:t>
            </a:r>
            <a:endParaRPr sz="1700" dirty="0">
              <a:latin typeface="Times New Roman"/>
              <a:ea typeface="Times New Roman"/>
              <a:cs typeface="Times New Roman"/>
              <a:sym typeface="Times New Roman"/>
            </a:endParaRPr>
          </a:p>
          <a:p>
            <a:pPr marL="0" lvl="0" indent="0" algn="just" rtl="0">
              <a:lnSpc>
                <a:spcPct val="100000"/>
              </a:lnSpc>
              <a:spcBef>
                <a:spcPts val="0"/>
              </a:spcBef>
              <a:spcAft>
                <a:spcPts val="0"/>
              </a:spcAft>
              <a:buClr>
                <a:schemeClr val="dk1"/>
              </a:buClr>
              <a:buSzPts val="1100"/>
              <a:buFont typeface="Arial"/>
              <a:buNone/>
            </a:pPr>
            <a:r>
              <a:rPr lang="en-US" sz="1700" dirty="0">
                <a:latin typeface="Times New Roman"/>
                <a:ea typeface="Times New Roman"/>
                <a:cs typeface="Times New Roman"/>
                <a:sym typeface="Times New Roman"/>
              </a:rPr>
              <a:t>Research (2014), Coimbatore – India, 2014, pp. 604-608.</a:t>
            </a:r>
            <a:endParaRPr sz="1700" dirty="0">
              <a:latin typeface="Times New Roman"/>
              <a:ea typeface="Times New Roman"/>
              <a:cs typeface="Times New Roman"/>
              <a:sym typeface="Times New Roman"/>
            </a:endParaRPr>
          </a:p>
          <a:p>
            <a:pPr marL="0" lvl="0" indent="0" algn="just" rtl="0">
              <a:lnSpc>
                <a:spcPct val="100000"/>
              </a:lnSpc>
              <a:spcBef>
                <a:spcPts val="0"/>
              </a:spcBef>
              <a:spcAft>
                <a:spcPts val="0"/>
              </a:spcAft>
              <a:buClr>
                <a:schemeClr val="dk1"/>
              </a:buClr>
              <a:buSzPts val="1100"/>
              <a:buFont typeface="Arial"/>
              <a:buNone/>
            </a:pPr>
            <a:endParaRPr sz="1700" dirty="0">
              <a:latin typeface="Times New Roman"/>
              <a:ea typeface="Times New Roman"/>
              <a:cs typeface="Times New Roman"/>
              <a:sym typeface="Times New Roman"/>
            </a:endParaRPr>
          </a:p>
          <a:p>
            <a:pPr marL="0" lvl="0" indent="0" algn="just" rtl="0">
              <a:lnSpc>
                <a:spcPct val="100000"/>
              </a:lnSpc>
              <a:spcBef>
                <a:spcPts val="0"/>
              </a:spcBef>
              <a:spcAft>
                <a:spcPts val="0"/>
              </a:spcAft>
              <a:buClr>
                <a:schemeClr val="dk1"/>
              </a:buClr>
              <a:buSzPts val="1100"/>
              <a:buFont typeface="Arial"/>
              <a:buNone/>
            </a:pPr>
            <a:r>
              <a:rPr lang="en-US" sz="1700" dirty="0">
                <a:latin typeface="Times New Roman"/>
                <a:ea typeface="Times New Roman"/>
                <a:cs typeface="Times New Roman"/>
                <a:sym typeface="Times New Roman"/>
              </a:rPr>
              <a:t>[2] </a:t>
            </a:r>
            <a:r>
              <a:rPr lang="en-US" sz="1700" dirty="0" err="1">
                <a:latin typeface="Times New Roman"/>
                <a:ea typeface="Times New Roman"/>
                <a:cs typeface="Times New Roman"/>
                <a:sym typeface="Times New Roman"/>
              </a:rPr>
              <a:t>Nallapaneni</a:t>
            </a:r>
            <a:r>
              <a:rPr lang="en-US" sz="1700" dirty="0">
                <a:latin typeface="Times New Roman"/>
                <a:ea typeface="Times New Roman"/>
                <a:cs typeface="Times New Roman"/>
                <a:sym typeface="Times New Roman"/>
              </a:rPr>
              <a:t> </a:t>
            </a:r>
            <a:r>
              <a:rPr lang="en-US" sz="1700" dirty="0" err="1">
                <a:latin typeface="Times New Roman"/>
                <a:ea typeface="Times New Roman"/>
                <a:cs typeface="Times New Roman"/>
                <a:sym typeface="Times New Roman"/>
              </a:rPr>
              <a:t>Manoj</a:t>
            </a:r>
            <a:r>
              <a:rPr lang="en-US" sz="1700" dirty="0">
                <a:latin typeface="Times New Roman"/>
                <a:ea typeface="Times New Roman"/>
                <a:cs typeface="Times New Roman"/>
                <a:sym typeface="Times New Roman"/>
              </a:rPr>
              <a:t> Kumar, </a:t>
            </a:r>
            <a:r>
              <a:rPr lang="en-US" sz="1700" dirty="0" err="1">
                <a:latin typeface="Times New Roman"/>
                <a:ea typeface="Times New Roman"/>
                <a:cs typeface="Times New Roman"/>
                <a:sym typeface="Times New Roman"/>
              </a:rPr>
              <a:t>Sonali</a:t>
            </a:r>
            <a:r>
              <a:rPr lang="en-US" sz="1700" dirty="0">
                <a:latin typeface="Times New Roman"/>
                <a:ea typeface="Times New Roman"/>
                <a:cs typeface="Times New Roman"/>
                <a:sym typeface="Times New Roman"/>
              </a:rPr>
              <a:t> </a:t>
            </a:r>
            <a:r>
              <a:rPr lang="en-US" sz="1700" dirty="0" err="1">
                <a:latin typeface="Times New Roman"/>
                <a:ea typeface="Times New Roman"/>
                <a:cs typeface="Times New Roman"/>
                <a:sym typeface="Times New Roman"/>
              </a:rPr>
              <a:t>Goel</a:t>
            </a:r>
            <a:r>
              <a:rPr lang="en-US" sz="1700" dirty="0">
                <a:latin typeface="Times New Roman"/>
                <a:ea typeface="Times New Roman"/>
                <a:cs typeface="Times New Roman"/>
                <a:sym typeface="Times New Roman"/>
              </a:rPr>
              <a:t> and </a:t>
            </a:r>
            <a:r>
              <a:rPr lang="en-US" sz="1700" dirty="0" err="1">
                <a:latin typeface="Times New Roman"/>
                <a:ea typeface="Times New Roman"/>
                <a:cs typeface="Times New Roman"/>
                <a:sym typeface="Times New Roman"/>
              </a:rPr>
              <a:t>Pradeep</a:t>
            </a:r>
            <a:r>
              <a:rPr lang="en-US" sz="1700" dirty="0">
                <a:latin typeface="Times New Roman"/>
                <a:ea typeface="Times New Roman"/>
                <a:cs typeface="Times New Roman"/>
                <a:sym typeface="Times New Roman"/>
              </a:rPr>
              <a:t> Kumar </a:t>
            </a:r>
            <a:r>
              <a:rPr lang="en-US" sz="1700" dirty="0" err="1">
                <a:latin typeface="Times New Roman"/>
                <a:ea typeface="Times New Roman"/>
                <a:cs typeface="Times New Roman"/>
                <a:sym typeface="Times New Roman"/>
              </a:rPr>
              <a:t>Mallick,"Smart</a:t>
            </a:r>
            <a:r>
              <a:rPr lang="en-US" sz="1700" dirty="0">
                <a:latin typeface="Times New Roman"/>
                <a:ea typeface="Times New Roman"/>
                <a:cs typeface="Times New Roman"/>
                <a:sym typeface="Times New Roman"/>
              </a:rPr>
              <a:t> Cities in India</a:t>
            </a:r>
            <a:r>
              <a:rPr lang="en-US" sz="1700" dirty="0" smtClean="0">
                <a:latin typeface="Times New Roman"/>
                <a:ea typeface="Times New Roman"/>
                <a:cs typeface="Times New Roman"/>
                <a:sym typeface="Times New Roman"/>
              </a:rPr>
              <a:t>: Features</a:t>
            </a:r>
            <a:r>
              <a:rPr lang="en-US" sz="1700" dirty="0">
                <a:latin typeface="Times New Roman"/>
                <a:ea typeface="Times New Roman"/>
                <a:cs typeface="Times New Roman"/>
                <a:sym typeface="Times New Roman"/>
              </a:rPr>
              <a:t>, Policies, Current Status, and Challenges", IEEE International Conference on Technologies for Smart-City Energy Security and Power (ICSESP-2018), March 28-30,2018.</a:t>
            </a:r>
            <a:endParaRPr sz="1700" dirty="0">
              <a:latin typeface="Times New Roman"/>
              <a:ea typeface="Times New Roman"/>
              <a:cs typeface="Times New Roman"/>
              <a:sym typeface="Times New Roman"/>
            </a:endParaRPr>
          </a:p>
          <a:p>
            <a:pPr marL="0" lvl="0" indent="0" algn="just" rtl="0">
              <a:lnSpc>
                <a:spcPct val="100000"/>
              </a:lnSpc>
              <a:spcBef>
                <a:spcPts val="0"/>
              </a:spcBef>
              <a:spcAft>
                <a:spcPts val="0"/>
              </a:spcAft>
              <a:buClr>
                <a:schemeClr val="dk1"/>
              </a:buClr>
              <a:buSzPts val="1100"/>
              <a:buFont typeface="Arial"/>
              <a:buNone/>
            </a:pPr>
            <a:endParaRPr sz="1700" dirty="0">
              <a:latin typeface="Times New Roman"/>
              <a:ea typeface="Times New Roman"/>
              <a:cs typeface="Times New Roman"/>
              <a:sym typeface="Times New Roman"/>
            </a:endParaRPr>
          </a:p>
          <a:p>
            <a:pPr marL="0" lvl="0" indent="0" algn="just" rtl="0">
              <a:lnSpc>
                <a:spcPct val="100000"/>
              </a:lnSpc>
              <a:spcBef>
                <a:spcPts val="0"/>
              </a:spcBef>
              <a:spcAft>
                <a:spcPts val="0"/>
              </a:spcAft>
              <a:buClr>
                <a:schemeClr val="dk1"/>
              </a:buClr>
              <a:buSzPts val="1100"/>
              <a:buFont typeface="Arial"/>
              <a:buNone/>
            </a:pPr>
            <a:r>
              <a:rPr lang="en-US" sz="1700" dirty="0">
                <a:latin typeface="Times New Roman"/>
                <a:ea typeface="Times New Roman"/>
                <a:cs typeface="Times New Roman"/>
                <a:sym typeface="Times New Roman"/>
              </a:rPr>
              <a:t>[3] Yuan-Cheng Lai, </a:t>
            </a:r>
            <a:r>
              <a:rPr lang="en-US" sz="1700" dirty="0" err="1">
                <a:latin typeface="Times New Roman"/>
                <a:ea typeface="Times New Roman"/>
                <a:cs typeface="Times New Roman"/>
                <a:sym typeface="Times New Roman"/>
              </a:rPr>
              <a:t>Frannie</a:t>
            </a:r>
            <a:r>
              <a:rPr lang="en-US" sz="1700" dirty="0">
                <a:latin typeface="Times New Roman"/>
                <a:ea typeface="Times New Roman"/>
                <a:cs typeface="Times New Roman"/>
                <a:sym typeface="Times New Roman"/>
              </a:rPr>
              <a:t> Han, Yi-</a:t>
            </a:r>
            <a:r>
              <a:rPr lang="en-US" sz="1700" dirty="0" err="1">
                <a:latin typeface="Times New Roman"/>
                <a:ea typeface="Times New Roman"/>
                <a:cs typeface="Times New Roman"/>
                <a:sym typeface="Times New Roman"/>
              </a:rPr>
              <a:t>Hsuan</a:t>
            </a:r>
            <a:r>
              <a:rPr lang="en-US" sz="1700" dirty="0">
                <a:latin typeface="Times New Roman"/>
                <a:ea typeface="Times New Roman"/>
                <a:cs typeface="Times New Roman"/>
                <a:sym typeface="Times New Roman"/>
              </a:rPr>
              <a:t> </a:t>
            </a:r>
            <a:r>
              <a:rPr lang="en-US" sz="1700" dirty="0" err="1">
                <a:latin typeface="Times New Roman"/>
                <a:ea typeface="Times New Roman"/>
                <a:cs typeface="Times New Roman"/>
                <a:sym typeface="Times New Roman"/>
              </a:rPr>
              <a:t>Yeh</a:t>
            </a:r>
            <a:r>
              <a:rPr lang="en-US" sz="1700" dirty="0">
                <a:latin typeface="Times New Roman"/>
                <a:ea typeface="Times New Roman"/>
                <a:cs typeface="Times New Roman"/>
                <a:sym typeface="Times New Roman"/>
              </a:rPr>
              <a:t>, </a:t>
            </a:r>
            <a:r>
              <a:rPr lang="en-US" sz="1700" dirty="0" err="1">
                <a:latin typeface="Times New Roman"/>
                <a:ea typeface="Times New Roman"/>
                <a:cs typeface="Times New Roman"/>
                <a:sym typeface="Times New Roman"/>
              </a:rPr>
              <a:t>Ching-Neng</a:t>
            </a:r>
            <a:r>
              <a:rPr lang="en-US" sz="1700" dirty="0">
                <a:latin typeface="Times New Roman"/>
                <a:ea typeface="Times New Roman"/>
                <a:cs typeface="Times New Roman"/>
                <a:sym typeface="Times New Roman"/>
              </a:rPr>
              <a:t> Lai and</a:t>
            </a:r>
            <a:endParaRPr sz="1700" dirty="0">
              <a:latin typeface="Times New Roman"/>
              <a:ea typeface="Times New Roman"/>
              <a:cs typeface="Times New Roman"/>
              <a:sym typeface="Times New Roman"/>
            </a:endParaRPr>
          </a:p>
          <a:p>
            <a:pPr marL="0" lvl="0" indent="0" algn="just" rtl="0">
              <a:lnSpc>
                <a:spcPct val="100000"/>
              </a:lnSpc>
              <a:spcBef>
                <a:spcPts val="0"/>
              </a:spcBef>
              <a:spcAft>
                <a:spcPts val="0"/>
              </a:spcAft>
              <a:buClr>
                <a:schemeClr val="dk1"/>
              </a:buClr>
              <a:buSzPts val="1100"/>
              <a:buFont typeface="Arial"/>
              <a:buNone/>
            </a:pPr>
            <a:r>
              <a:rPr lang="en-US" sz="1700" dirty="0">
                <a:latin typeface="Times New Roman"/>
                <a:ea typeface="Times New Roman"/>
                <a:cs typeface="Times New Roman"/>
                <a:sym typeface="Times New Roman"/>
              </a:rPr>
              <a:t>Yu-Chin </a:t>
            </a:r>
            <a:r>
              <a:rPr lang="en-US" sz="1700" dirty="0" err="1">
                <a:latin typeface="Times New Roman"/>
                <a:ea typeface="Times New Roman"/>
                <a:cs typeface="Times New Roman"/>
                <a:sym typeface="Times New Roman"/>
              </a:rPr>
              <a:t>Szu</a:t>
            </a:r>
            <a:r>
              <a:rPr lang="en-US" sz="1700" dirty="0">
                <a:latin typeface="Times New Roman"/>
                <a:ea typeface="Times New Roman"/>
                <a:cs typeface="Times New Roman"/>
                <a:sym typeface="Times New Roman"/>
              </a:rPr>
              <a:t>, “A GPS navigation system with </a:t>
            </a:r>
            <a:r>
              <a:rPr lang="en-US" sz="1700" dirty="0" smtClean="0">
                <a:latin typeface="Times New Roman"/>
                <a:ea typeface="Times New Roman"/>
                <a:cs typeface="Times New Roman"/>
                <a:sym typeface="Times New Roman"/>
              </a:rPr>
              <a:t>Report and</a:t>
            </a:r>
            <a:endParaRPr sz="1700" dirty="0">
              <a:latin typeface="Times New Roman"/>
              <a:ea typeface="Times New Roman"/>
              <a:cs typeface="Times New Roman"/>
              <a:sym typeface="Times New Roman"/>
            </a:endParaRPr>
          </a:p>
          <a:p>
            <a:pPr marL="0" lvl="0" indent="0" algn="just" rtl="0">
              <a:lnSpc>
                <a:spcPct val="100000"/>
              </a:lnSpc>
              <a:spcBef>
                <a:spcPts val="0"/>
              </a:spcBef>
              <a:spcAft>
                <a:spcPts val="0"/>
              </a:spcAft>
              <a:buClr>
                <a:schemeClr val="dk1"/>
              </a:buClr>
              <a:buSzPts val="1100"/>
              <a:buFont typeface="Arial"/>
              <a:buNone/>
            </a:pPr>
            <a:r>
              <a:rPr lang="en-US" sz="1700" dirty="0">
                <a:latin typeface="Times New Roman"/>
                <a:ea typeface="Times New Roman"/>
                <a:cs typeface="Times New Roman"/>
                <a:sym typeface="Times New Roman"/>
              </a:rPr>
              <a:t>friend positioning in smart phones,” 2 </a:t>
            </a:r>
            <a:r>
              <a:rPr lang="en-US" sz="1700" dirty="0" err="1">
                <a:latin typeface="Times New Roman"/>
                <a:ea typeface="Times New Roman"/>
                <a:cs typeface="Times New Roman"/>
                <a:sym typeface="Times New Roman"/>
              </a:rPr>
              <a:t>nd</a:t>
            </a:r>
            <a:r>
              <a:rPr lang="en-US" sz="1700" dirty="0">
                <a:latin typeface="Times New Roman"/>
                <a:ea typeface="Times New Roman"/>
                <a:cs typeface="Times New Roman"/>
                <a:sym typeface="Times New Roman"/>
              </a:rPr>
              <a:t> International Conference on</a:t>
            </a:r>
            <a:endParaRPr sz="1700" dirty="0">
              <a:latin typeface="Times New Roman"/>
              <a:ea typeface="Times New Roman"/>
              <a:cs typeface="Times New Roman"/>
              <a:sym typeface="Times New Roman"/>
            </a:endParaRPr>
          </a:p>
          <a:p>
            <a:pPr marL="0" lvl="0" indent="0" algn="just" rtl="0">
              <a:lnSpc>
                <a:spcPct val="100000"/>
              </a:lnSpc>
              <a:spcBef>
                <a:spcPts val="0"/>
              </a:spcBef>
              <a:spcAft>
                <a:spcPts val="0"/>
              </a:spcAft>
              <a:buClr>
                <a:schemeClr val="dk1"/>
              </a:buClr>
              <a:buSzPts val="1100"/>
              <a:buFont typeface="Arial"/>
              <a:buNone/>
            </a:pPr>
            <a:r>
              <a:rPr lang="en-US" sz="1700" dirty="0">
                <a:latin typeface="Times New Roman"/>
                <a:ea typeface="Times New Roman"/>
                <a:cs typeface="Times New Roman"/>
                <a:sym typeface="Times New Roman"/>
              </a:rPr>
              <a:t>Education Technology and Computer (ICETC), pp.V5-66-V5-70, 22-</a:t>
            </a:r>
            <a:endParaRPr sz="1700" dirty="0">
              <a:latin typeface="Times New Roman"/>
              <a:ea typeface="Times New Roman"/>
              <a:cs typeface="Times New Roman"/>
              <a:sym typeface="Times New Roman"/>
            </a:endParaRPr>
          </a:p>
          <a:p>
            <a:pPr marL="0" lvl="0" indent="0" algn="just" rtl="0">
              <a:lnSpc>
                <a:spcPct val="100000"/>
              </a:lnSpc>
              <a:spcBef>
                <a:spcPts val="0"/>
              </a:spcBef>
              <a:spcAft>
                <a:spcPts val="0"/>
              </a:spcAft>
              <a:buClr>
                <a:schemeClr val="dk1"/>
              </a:buClr>
              <a:buSzPts val="1100"/>
              <a:buFont typeface="Arial"/>
              <a:buNone/>
            </a:pPr>
            <a:r>
              <a:rPr lang="en-US" sz="1700" dirty="0">
                <a:latin typeface="Times New Roman"/>
                <a:ea typeface="Times New Roman"/>
                <a:cs typeface="Times New Roman"/>
                <a:sym typeface="Times New Roman"/>
              </a:rPr>
              <a:t>24 June 2010</a:t>
            </a:r>
            <a:endParaRPr sz="31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1849755" y="209809"/>
            <a:ext cx="9999345" cy="76358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000"/>
              <a:buFont typeface="Times New Roman"/>
              <a:buNone/>
            </a:pPr>
            <a:r>
              <a:rPr lang="en-US" sz="3000" b="1" dirty="0">
                <a:latin typeface="Times New Roman"/>
                <a:ea typeface="Times New Roman"/>
                <a:cs typeface="Times New Roman"/>
                <a:sym typeface="Times New Roman"/>
              </a:rPr>
              <a:t>Outlines</a:t>
            </a:r>
            <a:endParaRPr sz="3000" b="1" dirty="0">
              <a:latin typeface="Times New Roman"/>
              <a:ea typeface="Times New Roman"/>
              <a:cs typeface="Times New Roman"/>
              <a:sym typeface="Times New Roman"/>
            </a:endParaRPr>
          </a:p>
        </p:txBody>
      </p:sp>
      <p:sp>
        <p:nvSpPr>
          <p:cNvPr id="100" name="Google Shape;100;p14"/>
          <p:cNvSpPr txBox="1">
            <a:spLocks noGrp="1"/>
          </p:cNvSpPr>
          <p:nvPr>
            <p:ph idx="1"/>
          </p:nvPr>
        </p:nvSpPr>
        <p:spPr>
          <a:xfrm>
            <a:off x="1417416" y="1508225"/>
            <a:ext cx="10209000" cy="4848000"/>
          </a:xfrm>
          <a:prstGeom prst="rect">
            <a:avLst/>
          </a:prstGeom>
          <a:noFill/>
          <a:ln>
            <a:noFill/>
          </a:ln>
        </p:spPr>
        <p:txBody>
          <a:bodyPr spcFirstLastPara="1" wrap="square" lIns="91425" tIns="45700" rIns="91425" bIns="45700" anchor="t" anchorCtr="0">
            <a:noAutofit/>
          </a:bodyPr>
          <a:lstStyle/>
          <a:p>
            <a:pPr marL="1186180" lvl="0" indent="-514350" algn="just" rtl="0">
              <a:lnSpc>
                <a:spcPct val="90000"/>
              </a:lnSpc>
              <a:spcBef>
                <a:spcPts val="0"/>
              </a:spcBef>
              <a:spcAft>
                <a:spcPts val="0"/>
              </a:spcAft>
              <a:buClr>
                <a:schemeClr val="dk1"/>
              </a:buClr>
              <a:buSzPts val="2553"/>
              <a:buChar char="•"/>
            </a:pPr>
            <a:r>
              <a:rPr lang="en-US" sz="2000" b="1" dirty="0">
                <a:latin typeface="Times New Roman"/>
                <a:ea typeface="Times New Roman"/>
                <a:cs typeface="Times New Roman"/>
                <a:sym typeface="Times New Roman"/>
              </a:rPr>
              <a:t>Abstract</a:t>
            </a:r>
            <a:endParaRPr sz="2000" dirty="0"/>
          </a:p>
          <a:p>
            <a:pPr marL="1186180" lvl="0" indent="-514350" algn="just" rtl="0">
              <a:lnSpc>
                <a:spcPct val="90000"/>
              </a:lnSpc>
              <a:spcBef>
                <a:spcPts val="1000"/>
              </a:spcBef>
              <a:spcAft>
                <a:spcPts val="0"/>
              </a:spcAft>
              <a:buClr>
                <a:schemeClr val="dk1"/>
              </a:buClr>
              <a:buSzPts val="2553"/>
              <a:buChar char="•"/>
            </a:pPr>
            <a:r>
              <a:rPr lang="en-US" sz="2000" b="1" dirty="0" smtClean="0">
                <a:latin typeface="Times New Roman"/>
                <a:ea typeface="Times New Roman"/>
                <a:cs typeface="Times New Roman"/>
                <a:sym typeface="Times New Roman"/>
              </a:rPr>
              <a:t>Introduction</a:t>
            </a:r>
            <a:endParaRPr sz="2000" b="1" dirty="0">
              <a:latin typeface="Times New Roman"/>
              <a:ea typeface="Times New Roman"/>
              <a:cs typeface="Times New Roman"/>
              <a:sym typeface="Times New Roman"/>
            </a:endParaRPr>
          </a:p>
          <a:p>
            <a:pPr marL="1186180" lvl="0" indent="-498284" algn="just" rtl="0">
              <a:lnSpc>
                <a:spcPct val="90000"/>
              </a:lnSpc>
              <a:spcBef>
                <a:spcPts val="1000"/>
              </a:spcBef>
              <a:spcAft>
                <a:spcPts val="0"/>
              </a:spcAft>
              <a:buSzPts val="2300"/>
              <a:buFont typeface="Times New Roman"/>
              <a:buChar char="•"/>
            </a:pPr>
            <a:r>
              <a:rPr lang="en-US" sz="2000" b="1" dirty="0">
                <a:latin typeface="Times New Roman"/>
                <a:ea typeface="Times New Roman"/>
                <a:cs typeface="Times New Roman"/>
                <a:sym typeface="Times New Roman"/>
              </a:rPr>
              <a:t>Literature </a:t>
            </a:r>
            <a:r>
              <a:rPr lang="en-US" sz="2000" b="1" dirty="0" smtClean="0">
                <a:latin typeface="Times New Roman"/>
                <a:ea typeface="Times New Roman"/>
                <a:cs typeface="Times New Roman"/>
                <a:sym typeface="Times New Roman"/>
              </a:rPr>
              <a:t>Survey</a:t>
            </a:r>
            <a:endParaRPr sz="2000" dirty="0"/>
          </a:p>
          <a:p>
            <a:pPr marL="1186180" lvl="0" indent="-514350" algn="just" rtl="0">
              <a:lnSpc>
                <a:spcPct val="90000"/>
              </a:lnSpc>
              <a:spcBef>
                <a:spcPts val="1000"/>
              </a:spcBef>
              <a:spcAft>
                <a:spcPts val="0"/>
              </a:spcAft>
              <a:buClr>
                <a:schemeClr val="dk1"/>
              </a:buClr>
              <a:buSzPts val="2553"/>
              <a:buChar char="•"/>
            </a:pPr>
            <a:r>
              <a:rPr lang="en-US" sz="2000" b="1" dirty="0">
                <a:latin typeface="Times New Roman"/>
                <a:ea typeface="Times New Roman"/>
                <a:cs typeface="Times New Roman"/>
                <a:sym typeface="Times New Roman"/>
              </a:rPr>
              <a:t>Overall </a:t>
            </a:r>
            <a:r>
              <a:rPr lang="en-US" sz="2000" b="1" dirty="0" smtClean="0">
                <a:latin typeface="Times New Roman"/>
                <a:ea typeface="Times New Roman"/>
                <a:cs typeface="Times New Roman"/>
                <a:sym typeface="Times New Roman"/>
              </a:rPr>
              <a:t>Architecture</a:t>
            </a:r>
          </a:p>
          <a:p>
            <a:pPr marL="1186180" lvl="0" indent="-514350" algn="just" rtl="0">
              <a:lnSpc>
                <a:spcPct val="90000"/>
              </a:lnSpc>
              <a:spcBef>
                <a:spcPts val="1000"/>
              </a:spcBef>
              <a:spcAft>
                <a:spcPts val="0"/>
              </a:spcAft>
              <a:buClr>
                <a:schemeClr val="dk1"/>
              </a:buClr>
              <a:buSzPts val="2553"/>
              <a:buChar char="•"/>
            </a:pPr>
            <a:r>
              <a:rPr lang="en-US" sz="2000" b="1" dirty="0" smtClean="0">
                <a:latin typeface="Times New Roman"/>
                <a:cs typeface="Times New Roman"/>
                <a:sym typeface="Times New Roman"/>
              </a:rPr>
              <a:t>DFD (level-0)</a:t>
            </a:r>
          </a:p>
          <a:p>
            <a:pPr marL="1186180" lvl="0" indent="-514350" algn="just" rtl="0">
              <a:lnSpc>
                <a:spcPct val="90000"/>
              </a:lnSpc>
              <a:spcBef>
                <a:spcPts val="1000"/>
              </a:spcBef>
              <a:spcAft>
                <a:spcPts val="0"/>
              </a:spcAft>
              <a:buClr>
                <a:schemeClr val="dk1"/>
              </a:buClr>
              <a:buSzPts val="2553"/>
              <a:buChar char="•"/>
            </a:pPr>
            <a:r>
              <a:rPr lang="en-US" sz="2000" b="1" dirty="0" smtClean="0">
                <a:latin typeface="Times New Roman"/>
                <a:cs typeface="Times New Roman"/>
                <a:sym typeface="Times New Roman"/>
              </a:rPr>
              <a:t>DFD (level-1)</a:t>
            </a:r>
            <a:endParaRPr sz="2000" dirty="0"/>
          </a:p>
          <a:p>
            <a:pPr marL="1186180" lvl="0" indent="-514350" algn="just" rtl="0">
              <a:lnSpc>
                <a:spcPct val="90000"/>
              </a:lnSpc>
              <a:spcBef>
                <a:spcPts val="1000"/>
              </a:spcBef>
              <a:spcAft>
                <a:spcPts val="0"/>
              </a:spcAft>
              <a:buClr>
                <a:schemeClr val="dk1"/>
              </a:buClr>
              <a:buSzPts val="2553"/>
              <a:buChar char="•"/>
            </a:pPr>
            <a:r>
              <a:rPr lang="en-US" sz="2000" b="1" dirty="0">
                <a:latin typeface="Times New Roman"/>
                <a:ea typeface="Times New Roman"/>
                <a:cs typeface="Times New Roman"/>
                <a:sym typeface="Times New Roman"/>
              </a:rPr>
              <a:t>UML Diagram</a:t>
            </a:r>
            <a:endParaRPr sz="2000" dirty="0"/>
          </a:p>
          <a:p>
            <a:pPr marL="1186180" lvl="0" indent="-514350" algn="just" rtl="0">
              <a:lnSpc>
                <a:spcPct val="90000"/>
              </a:lnSpc>
              <a:spcBef>
                <a:spcPts val="1000"/>
              </a:spcBef>
              <a:spcAft>
                <a:spcPts val="0"/>
              </a:spcAft>
              <a:buClr>
                <a:schemeClr val="dk1"/>
              </a:buClr>
              <a:buSzPts val="2553"/>
              <a:buChar char="•"/>
            </a:pPr>
            <a:r>
              <a:rPr lang="en-US" sz="2000" b="1" dirty="0">
                <a:latin typeface="Times New Roman"/>
                <a:ea typeface="Times New Roman"/>
                <a:cs typeface="Times New Roman"/>
                <a:sym typeface="Times New Roman"/>
              </a:rPr>
              <a:t>List of </a:t>
            </a:r>
            <a:r>
              <a:rPr lang="en-US" sz="2000" b="1" dirty="0" smtClean="0">
                <a:latin typeface="Times New Roman"/>
                <a:ea typeface="Times New Roman"/>
                <a:cs typeface="Times New Roman"/>
                <a:sym typeface="Times New Roman"/>
              </a:rPr>
              <a:t>Modules</a:t>
            </a:r>
          </a:p>
          <a:p>
            <a:pPr marL="1186180" lvl="0" indent="-514350" algn="just" rtl="0">
              <a:lnSpc>
                <a:spcPct val="90000"/>
              </a:lnSpc>
              <a:spcBef>
                <a:spcPts val="1000"/>
              </a:spcBef>
              <a:spcAft>
                <a:spcPts val="0"/>
              </a:spcAft>
              <a:buClr>
                <a:schemeClr val="dk1"/>
              </a:buClr>
              <a:buSzPts val="2553"/>
              <a:buChar char="•"/>
            </a:pPr>
            <a:r>
              <a:rPr lang="en-US" sz="2000" b="1" dirty="0" smtClean="0">
                <a:latin typeface="Times New Roman"/>
                <a:cs typeface="Times New Roman"/>
                <a:sym typeface="Times New Roman"/>
              </a:rPr>
              <a:t>Implementations (Screenshots)</a:t>
            </a:r>
          </a:p>
          <a:p>
            <a:pPr marL="1186180" lvl="0" indent="-514350" algn="just" rtl="0">
              <a:lnSpc>
                <a:spcPct val="90000"/>
              </a:lnSpc>
              <a:spcBef>
                <a:spcPts val="1000"/>
              </a:spcBef>
              <a:spcAft>
                <a:spcPts val="0"/>
              </a:spcAft>
              <a:buClr>
                <a:schemeClr val="dk1"/>
              </a:buClr>
              <a:buSzPts val="2553"/>
              <a:buChar char="•"/>
            </a:pPr>
            <a:r>
              <a:rPr lang="en-US" sz="2000" b="1" dirty="0" smtClean="0">
                <a:latin typeface="Times New Roman"/>
                <a:cs typeface="Times New Roman"/>
                <a:sym typeface="Times New Roman"/>
              </a:rPr>
              <a:t>Conclusion and Future Enhancement</a:t>
            </a:r>
            <a:endParaRPr sz="2000" dirty="0"/>
          </a:p>
          <a:p>
            <a:pPr marL="1186180" lvl="0" indent="-514350" algn="just" rtl="0">
              <a:lnSpc>
                <a:spcPct val="90000"/>
              </a:lnSpc>
              <a:spcBef>
                <a:spcPts val="1000"/>
              </a:spcBef>
              <a:spcAft>
                <a:spcPts val="0"/>
              </a:spcAft>
              <a:buClr>
                <a:schemeClr val="dk1"/>
              </a:buClr>
              <a:buSzPts val="2553"/>
              <a:buChar char="•"/>
            </a:pPr>
            <a:r>
              <a:rPr lang="en-US" sz="2000" b="1" dirty="0">
                <a:latin typeface="Times New Roman"/>
                <a:ea typeface="Times New Roman"/>
                <a:cs typeface="Times New Roman"/>
                <a:sym typeface="Times New Roman"/>
              </a:rPr>
              <a:t>References</a:t>
            </a:r>
            <a:endParaRPr sz="2000" dirty="0"/>
          </a:p>
          <a:p>
            <a:pPr marL="228600" lvl="0" indent="-82550" algn="l" rtl="0">
              <a:lnSpc>
                <a:spcPct val="90000"/>
              </a:lnSpc>
              <a:spcBef>
                <a:spcPts val="1000"/>
              </a:spcBef>
              <a:spcAft>
                <a:spcPts val="0"/>
              </a:spcAft>
              <a:buClr>
                <a:schemeClr val="dk1"/>
              </a:buClr>
              <a:buSzPts val="2300"/>
              <a:buNone/>
            </a:pPr>
            <a:endParaRPr sz="2000" dirty="0"/>
          </a:p>
        </p:txBody>
      </p:sp>
      <p:sp>
        <p:nvSpPr>
          <p:cNvPr id="101" name="Google Shape;101;p14"/>
          <p:cNvSpPr txBox="1">
            <a:spLocks noGrp="1"/>
          </p:cNvSpPr>
          <p:nvPr>
            <p:ph type="sldNum" sz="quarter"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a:t>
            </a:fld>
            <a:endParaRPr/>
          </a:p>
        </p:txBody>
      </p:sp>
      <p:pic>
        <p:nvPicPr>
          <p:cNvPr id="102" name="Google Shape;102;p14"/>
          <p:cNvPicPr preferRelativeResize="0"/>
          <p:nvPr/>
        </p:nvPicPr>
        <p:blipFill rotWithShape="1">
          <a:blip r:embed="rId3">
            <a:alphaModFix/>
          </a:blip>
          <a:srcRect/>
          <a:stretch/>
        </p:blipFill>
        <p:spPr>
          <a:xfrm>
            <a:off x="1" y="2"/>
            <a:ext cx="1639967" cy="1420491"/>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a:spLocks noGrp="1"/>
          </p:cNvSpPr>
          <p:nvPr>
            <p:ph type="title"/>
          </p:nvPr>
        </p:nvSpPr>
        <p:spPr>
          <a:xfrm>
            <a:off x="1708727" y="202144"/>
            <a:ext cx="9645000" cy="983400"/>
          </a:xfrm>
          <a:prstGeom prst="rect">
            <a:avLst/>
          </a:prstGeom>
          <a:noFill/>
          <a:ln>
            <a:noFill/>
          </a:ln>
        </p:spPr>
        <p:txBody>
          <a:bodyPr spcFirstLastPara="1" wrap="square" lIns="91425" tIns="45700" rIns="91425" bIns="45700" anchor="ctr" anchorCtr="0">
            <a:normAutofit/>
          </a:bodyPr>
          <a:lstStyle/>
          <a:p>
            <a:pPr marL="0" lvl="0" indent="0" algn="just" rtl="0">
              <a:lnSpc>
                <a:spcPct val="90000"/>
              </a:lnSpc>
              <a:spcBef>
                <a:spcPts val="0"/>
              </a:spcBef>
              <a:spcAft>
                <a:spcPts val="0"/>
              </a:spcAft>
              <a:buSzPts val="4400"/>
              <a:buNone/>
            </a:pPr>
            <a:r>
              <a:rPr lang="en-US" sz="2800" b="1">
                <a:latin typeface="Times New Roman"/>
                <a:ea typeface="Times New Roman"/>
                <a:cs typeface="Times New Roman"/>
                <a:sym typeface="Times New Roman"/>
              </a:rPr>
              <a:t>                                       Abstract</a:t>
            </a:r>
            <a:endParaRPr sz="2800">
              <a:latin typeface="Times New Roman"/>
              <a:ea typeface="Times New Roman"/>
              <a:cs typeface="Times New Roman"/>
              <a:sym typeface="Times New Roman"/>
            </a:endParaRPr>
          </a:p>
        </p:txBody>
      </p:sp>
      <p:sp>
        <p:nvSpPr>
          <p:cNvPr id="108" name="Google Shape;108;p15"/>
          <p:cNvSpPr txBox="1">
            <a:spLocks noGrp="1"/>
          </p:cNvSpPr>
          <p:nvPr>
            <p:ph sz="quarter" idx="1"/>
          </p:nvPr>
        </p:nvSpPr>
        <p:spPr>
          <a:xfrm>
            <a:off x="214800" y="1910325"/>
            <a:ext cx="11914800" cy="5475900"/>
          </a:xfrm>
          <a:prstGeom prst="rect">
            <a:avLst/>
          </a:prstGeom>
          <a:noFill/>
          <a:ln>
            <a:noFill/>
          </a:ln>
        </p:spPr>
        <p:txBody>
          <a:bodyPr spcFirstLastPara="1" wrap="square" lIns="91425" tIns="45700" rIns="91425" bIns="45700" anchor="t" anchorCtr="0">
            <a:normAutofit/>
          </a:bodyPr>
          <a:lstStyle/>
          <a:p>
            <a:pPr marL="0" lvl="0" indent="0">
              <a:buSzPts val="2571"/>
              <a:buNone/>
            </a:pPr>
            <a:r>
              <a:rPr lang="en-US" sz="2000" dirty="0" smtClean="0">
                <a:latin typeface="Times New Roman"/>
                <a:ea typeface="Times New Roman"/>
                <a:cs typeface="Times New Roman"/>
                <a:sym typeface="Times New Roman"/>
              </a:rPr>
              <a:t>Our project is dedicated to revolutionizing waste management in residential areas through the implementation of a Web-based system. we aim to streamline the waste collection process, reduce environmental impact, and promote sustainability.</a:t>
            </a:r>
          </a:p>
          <a:p>
            <a:pPr marL="0" lvl="0" indent="0" algn="l" rtl="0">
              <a:lnSpc>
                <a:spcPct val="90000"/>
              </a:lnSpc>
              <a:spcBef>
                <a:spcPts val="1000"/>
              </a:spcBef>
              <a:spcAft>
                <a:spcPts val="0"/>
              </a:spcAft>
              <a:buSzPts val="2571"/>
              <a:buNone/>
            </a:pPr>
            <a:endParaRPr sz="2000" dirty="0">
              <a:latin typeface="Times New Roman"/>
              <a:ea typeface="Times New Roman"/>
              <a:cs typeface="Times New Roman"/>
              <a:sym typeface="Times New Roman"/>
            </a:endParaRPr>
          </a:p>
        </p:txBody>
      </p:sp>
      <p:pic>
        <p:nvPicPr>
          <p:cNvPr id="109" name="Google Shape;109;p15"/>
          <p:cNvPicPr preferRelativeResize="0"/>
          <p:nvPr/>
        </p:nvPicPr>
        <p:blipFill>
          <a:blip r:embed="rId3">
            <a:alphaModFix/>
          </a:blip>
          <a:stretch>
            <a:fillRect/>
          </a:stretch>
        </p:blipFill>
        <p:spPr>
          <a:xfrm>
            <a:off x="1161471" y="3396220"/>
            <a:ext cx="3556451" cy="2364525"/>
          </a:xfrm>
          <a:prstGeom prst="rect">
            <a:avLst/>
          </a:prstGeom>
          <a:noFill/>
          <a:ln>
            <a:noFill/>
          </a:ln>
        </p:spPr>
      </p:pic>
      <p:pic>
        <p:nvPicPr>
          <p:cNvPr id="110" name="Google Shape;110;p15"/>
          <p:cNvPicPr preferRelativeResize="0"/>
          <p:nvPr/>
        </p:nvPicPr>
        <p:blipFill rotWithShape="1">
          <a:blip r:embed="rId4">
            <a:alphaModFix/>
          </a:blip>
          <a:srcRect t="-6279" b="6280"/>
          <a:stretch/>
        </p:blipFill>
        <p:spPr>
          <a:xfrm>
            <a:off x="7164752" y="3142116"/>
            <a:ext cx="3705225" cy="2567804"/>
          </a:xfrm>
          <a:prstGeom prst="rect">
            <a:avLst/>
          </a:prstGeom>
          <a:noFill/>
          <a:ln>
            <a:noFill/>
          </a:ln>
        </p:spPr>
      </p:pic>
      <p:cxnSp>
        <p:nvCxnSpPr>
          <p:cNvPr id="111" name="Google Shape;111;p15"/>
          <p:cNvCxnSpPr/>
          <p:nvPr/>
        </p:nvCxnSpPr>
        <p:spPr>
          <a:xfrm flipV="1">
            <a:off x="4688542" y="4419602"/>
            <a:ext cx="2384612" cy="8965"/>
          </a:xfrm>
          <a:prstGeom prst="straightConnector1">
            <a:avLst/>
          </a:prstGeom>
          <a:noFill/>
          <a:ln w="9525" cap="flat" cmpd="sng">
            <a:solidFill>
              <a:schemeClr val="dk2"/>
            </a:solidFill>
            <a:prstDash val="solid"/>
            <a:round/>
            <a:headEnd type="none" w="med" len="med"/>
            <a:tailEnd type="triangle" w="med" len="med"/>
          </a:ln>
        </p:spPr>
      </p:cxnSp>
      <p:sp>
        <p:nvSpPr>
          <p:cNvPr id="7" name="TextBox 6"/>
          <p:cNvSpPr txBox="1"/>
          <p:nvPr/>
        </p:nvSpPr>
        <p:spPr>
          <a:xfrm>
            <a:off x="254000" y="6611781"/>
            <a:ext cx="3352800" cy="246221"/>
          </a:xfrm>
          <a:prstGeom prst="rect">
            <a:avLst/>
          </a:prstGeom>
          <a:noFill/>
        </p:spPr>
        <p:txBody>
          <a:bodyPr wrap="square" rtlCol="0">
            <a:spAutoFit/>
          </a:bodyPr>
          <a:lstStyle/>
          <a:p>
            <a:r>
              <a:rPr lang="en-US" sz="1000" dirty="0" smtClean="0"/>
              <a:t>Images: from Google</a:t>
            </a:r>
            <a:endParaRPr lang="en-US" sz="1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6"/>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228600" lvl="0" indent="0" algn="just" rtl="0">
              <a:lnSpc>
                <a:spcPct val="90000"/>
              </a:lnSpc>
              <a:spcBef>
                <a:spcPts val="1000"/>
              </a:spcBef>
              <a:spcAft>
                <a:spcPts val="0"/>
              </a:spcAft>
              <a:buSzPts val="4400"/>
              <a:buNone/>
            </a:pPr>
            <a:r>
              <a:rPr lang="en-US" sz="2600" b="1" dirty="0">
                <a:latin typeface="Times New Roman"/>
                <a:ea typeface="Times New Roman"/>
                <a:cs typeface="Times New Roman"/>
                <a:sym typeface="Times New Roman"/>
              </a:rPr>
              <a:t>                                  </a:t>
            </a:r>
            <a:r>
              <a:rPr lang="en-US" sz="2600" b="1" dirty="0" smtClean="0">
                <a:latin typeface="Times New Roman"/>
                <a:ea typeface="Times New Roman"/>
                <a:cs typeface="Times New Roman"/>
                <a:sym typeface="Times New Roman"/>
              </a:rPr>
              <a:t>Introduction</a:t>
            </a:r>
            <a:endParaRPr sz="5500" b="1" dirty="0"/>
          </a:p>
        </p:txBody>
      </p:sp>
      <p:sp>
        <p:nvSpPr>
          <p:cNvPr id="117" name="Google Shape;117;p16"/>
          <p:cNvSpPr txBox="1">
            <a:spLocks noGrp="1"/>
          </p:cNvSpPr>
          <p:nvPr>
            <p:ph sz="quarter" idx="1"/>
          </p:nvPr>
        </p:nvSpPr>
        <p:spPr>
          <a:xfrm>
            <a:off x="446567" y="1809216"/>
            <a:ext cx="11076600" cy="4680600"/>
          </a:xfrm>
          <a:prstGeom prst="rect">
            <a:avLst/>
          </a:prstGeom>
          <a:noFill/>
          <a:ln>
            <a:noFill/>
          </a:ln>
        </p:spPr>
        <p:txBody>
          <a:bodyPr spcFirstLastPara="1" wrap="square" lIns="91425" tIns="45700" rIns="91425" bIns="45700" anchor="t" anchorCtr="0">
            <a:normAutofit/>
          </a:bodyPr>
          <a:lstStyle/>
          <a:p>
            <a:pPr marL="457200" lvl="0" indent="-374650" algn="l" rtl="0">
              <a:lnSpc>
                <a:spcPct val="90000"/>
              </a:lnSpc>
              <a:spcBef>
                <a:spcPts val="0"/>
              </a:spcBef>
              <a:spcAft>
                <a:spcPts val="0"/>
              </a:spcAft>
              <a:buSzPts val="2300"/>
              <a:buFont typeface="Times New Roman"/>
              <a:buChar char="●"/>
            </a:pPr>
            <a:r>
              <a:rPr lang="en-US" sz="2300" dirty="0" smtClean="0">
                <a:latin typeface="Times New Roman"/>
                <a:ea typeface="Times New Roman"/>
                <a:cs typeface="Times New Roman"/>
                <a:sym typeface="Times New Roman"/>
              </a:rPr>
              <a:t>India </a:t>
            </a:r>
            <a:r>
              <a:rPr lang="en-US" sz="2300" dirty="0">
                <a:latin typeface="Times New Roman"/>
                <a:ea typeface="Times New Roman"/>
                <a:cs typeface="Times New Roman"/>
                <a:sym typeface="Times New Roman"/>
              </a:rPr>
              <a:t>faces inefficient waste management practices, leading to pollution and health risks</a:t>
            </a:r>
            <a:r>
              <a:rPr lang="en-US" sz="2300" dirty="0" smtClean="0">
                <a:latin typeface="Times New Roman"/>
                <a:ea typeface="Times New Roman"/>
                <a:cs typeface="Times New Roman"/>
                <a:sym typeface="Times New Roman"/>
              </a:rPr>
              <a:t>.</a:t>
            </a:r>
          </a:p>
          <a:p>
            <a:pPr marL="457200" lvl="0" indent="-374650" algn="l" rtl="0">
              <a:lnSpc>
                <a:spcPct val="90000"/>
              </a:lnSpc>
              <a:spcBef>
                <a:spcPts val="0"/>
              </a:spcBef>
              <a:spcAft>
                <a:spcPts val="0"/>
              </a:spcAft>
              <a:buSzPts val="2300"/>
              <a:buFont typeface="Times New Roman"/>
              <a:buChar char="●"/>
            </a:pPr>
            <a:endParaRPr lang="en-US" sz="2300" dirty="0" smtClean="0">
              <a:latin typeface="Times New Roman"/>
              <a:ea typeface="Times New Roman"/>
              <a:cs typeface="Times New Roman"/>
              <a:sym typeface="Times New Roman"/>
            </a:endParaRPr>
          </a:p>
          <a:p>
            <a:pPr indent="-374650">
              <a:spcBef>
                <a:spcPts val="0"/>
              </a:spcBef>
              <a:buSzPts val="2300"/>
              <a:buFont typeface="Times New Roman"/>
              <a:buChar char="●"/>
            </a:pPr>
            <a:r>
              <a:rPr lang="en-US" sz="2300" dirty="0" smtClean="0">
                <a:latin typeface="Times New Roman"/>
                <a:ea typeface="Times New Roman"/>
                <a:cs typeface="Times New Roman"/>
                <a:sym typeface="Times New Roman"/>
              </a:rPr>
              <a:t>The problem addressed by the “Swachh Bharat: Monitoring the garbage collections from Gram Panchayath”.</a:t>
            </a:r>
          </a:p>
          <a:p>
            <a:pPr marL="457200" lvl="0" indent="-374650" algn="l" rtl="0">
              <a:lnSpc>
                <a:spcPct val="90000"/>
              </a:lnSpc>
              <a:spcBef>
                <a:spcPts val="0"/>
              </a:spcBef>
              <a:spcAft>
                <a:spcPts val="0"/>
              </a:spcAft>
              <a:buSzPts val="2300"/>
              <a:buFont typeface="Times New Roman"/>
              <a:buChar char="●"/>
            </a:pPr>
            <a:endParaRPr sz="2300" dirty="0">
              <a:latin typeface="Times New Roman"/>
              <a:ea typeface="Times New Roman"/>
              <a:cs typeface="Times New Roman"/>
              <a:sym typeface="Times New Roman"/>
            </a:endParaRPr>
          </a:p>
          <a:p>
            <a:pPr marL="228600" lvl="0" indent="-50800" algn="l" rtl="0">
              <a:lnSpc>
                <a:spcPct val="90000"/>
              </a:lnSpc>
              <a:spcBef>
                <a:spcPts val="0"/>
              </a:spcBef>
              <a:spcAft>
                <a:spcPts val="0"/>
              </a:spcAft>
              <a:buClr>
                <a:schemeClr val="dk1"/>
              </a:buClr>
              <a:buSzPts val="2800"/>
              <a:buNone/>
            </a:pPr>
            <a:endParaRPr sz="2300" dirty="0">
              <a:latin typeface="Times New Roman"/>
              <a:ea typeface="Times New Roman"/>
              <a:cs typeface="Times New Roman"/>
              <a:sym typeface="Times New Roman"/>
            </a:endParaRPr>
          </a:p>
        </p:txBody>
      </p:sp>
      <p:pic>
        <p:nvPicPr>
          <p:cNvPr id="118" name="Google Shape;118;p16"/>
          <p:cNvPicPr preferRelativeResize="0"/>
          <p:nvPr/>
        </p:nvPicPr>
        <p:blipFill>
          <a:blip r:embed="rId3">
            <a:alphaModFix/>
          </a:blip>
          <a:stretch>
            <a:fillRect/>
          </a:stretch>
        </p:blipFill>
        <p:spPr>
          <a:xfrm>
            <a:off x="1109300" y="3387912"/>
            <a:ext cx="4064075" cy="2959675"/>
          </a:xfrm>
          <a:prstGeom prst="rect">
            <a:avLst/>
          </a:prstGeom>
          <a:noFill/>
          <a:ln>
            <a:noFill/>
          </a:ln>
        </p:spPr>
      </p:pic>
      <p:pic>
        <p:nvPicPr>
          <p:cNvPr id="119" name="Google Shape;119;p16"/>
          <p:cNvPicPr preferRelativeResize="0"/>
          <p:nvPr/>
        </p:nvPicPr>
        <p:blipFill>
          <a:blip r:embed="rId4">
            <a:alphaModFix/>
          </a:blip>
          <a:stretch>
            <a:fillRect/>
          </a:stretch>
        </p:blipFill>
        <p:spPr>
          <a:xfrm>
            <a:off x="7046731" y="3434177"/>
            <a:ext cx="3881999" cy="2812101"/>
          </a:xfrm>
          <a:prstGeom prst="rect">
            <a:avLst/>
          </a:prstGeom>
          <a:noFill/>
          <a:ln>
            <a:noFill/>
          </a:ln>
        </p:spPr>
      </p:pic>
      <p:sp>
        <p:nvSpPr>
          <p:cNvPr id="6" name="TextBox 5"/>
          <p:cNvSpPr txBox="1"/>
          <p:nvPr/>
        </p:nvSpPr>
        <p:spPr>
          <a:xfrm>
            <a:off x="0" y="6611781"/>
            <a:ext cx="3352800" cy="246221"/>
          </a:xfrm>
          <a:prstGeom prst="rect">
            <a:avLst/>
          </a:prstGeom>
          <a:noFill/>
        </p:spPr>
        <p:txBody>
          <a:bodyPr wrap="square" rtlCol="0">
            <a:spAutoFit/>
          </a:bodyPr>
          <a:lstStyle/>
          <a:p>
            <a:r>
              <a:rPr lang="en-US" sz="1000" dirty="0" smtClean="0"/>
              <a:t>Images by Craiyon image generator</a:t>
            </a:r>
            <a:endParaRPr lang="en-US" sz="1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8"/>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just" rtl="0">
              <a:lnSpc>
                <a:spcPct val="90000"/>
              </a:lnSpc>
              <a:spcBef>
                <a:spcPts val="1000"/>
              </a:spcBef>
              <a:spcAft>
                <a:spcPts val="0"/>
              </a:spcAft>
              <a:buSzPts val="4400"/>
              <a:buNone/>
            </a:pPr>
            <a:r>
              <a:rPr lang="en-US" sz="2600" b="1" dirty="0">
                <a:latin typeface="Times New Roman"/>
                <a:ea typeface="Times New Roman"/>
                <a:cs typeface="Times New Roman"/>
                <a:sym typeface="Times New Roman"/>
              </a:rPr>
              <a:t>                                     Research Objectives</a:t>
            </a:r>
            <a:endParaRPr sz="4700" b="1" dirty="0"/>
          </a:p>
        </p:txBody>
      </p:sp>
      <p:sp>
        <p:nvSpPr>
          <p:cNvPr id="132" name="Google Shape;132;p18"/>
          <p:cNvSpPr txBox="1">
            <a:spLocks noGrp="1"/>
          </p:cNvSpPr>
          <p:nvPr>
            <p:ph sz="quarter" idx="1"/>
          </p:nvPr>
        </p:nvSpPr>
        <p:spPr>
          <a:xfrm>
            <a:off x="346391" y="1564616"/>
            <a:ext cx="11076600" cy="46806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Font typeface="Arial"/>
              <a:buNone/>
            </a:pPr>
            <a:endParaRPr dirty="0">
              <a:latin typeface="Times New Roman"/>
              <a:ea typeface="Times New Roman"/>
              <a:cs typeface="Times New Roman"/>
              <a:sym typeface="Times New Roman"/>
            </a:endParaRPr>
          </a:p>
          <a:p>
            <a:pPr marL="457200" lvl="0" indent="-368300" algn="l" rtl="0">
              <a:spcBef>
                <a:spcPts val="0"/>
              </a:spcBef>
              <a:spcAft>
                <a:spcPts val="0"/>
              </a:spcAft>
              <a:buSzPts val="2200"/>
              <a:buFont typeface="Times New Roman"/>
              <a:buChar char="●"/>
            </a:pPr>
            <a:r>
              <a:rPr lang="en-US" dirty="0" smtClean="0">
                <a:latin typeface="Times New Roman"/>
                <a:ea typeface="Times New Roman"/>
                <a:cs typeface="Times New Roman"/>
                <a:sym typeface="Times New Roman"/>
              </a:rPr>
              <a:t>Registration Portal</a:t>
            </a:r>
            <a:endParaRPr dirty="0" smtClean="0">
              <a:latin typeface="Times New Roman"/>
              <a:ea typeface="Times New Roman"/>
              <a:cs typeface="Times New Roman"/>
              <a:sym typeface="Times New Roman"/>
            </a:endParaRPr>
          </a:p>
          <a:p>
            <a:pPr marL="228600" lvl="0" indent="-50800" algn="l" rtl="0">
              <a:spcBef>
                <a:spcPts val="0"/>
              </a:spcBef>
              <a:spcAft>
                <a:spcPts val="0"/>
              </a:spcAft>
              <a:buClr>
                <a:schemeClr val="dk1"/>
              </a:buClr>
              <a:buSzPts val="1100"/>
              <a:buFont typeface="Arial"/>
              <a:buNone/>
            </a:pPr>
            <a:endParaRPr dirty="0" smtClean="0">
              <a:latin typeface="Times New Roman"/>
              <a:ea typeface="Times New Roman"/>
              <a:cs typeface="Times New Roman"/>
              <a:sym typeface="Times New Roman"/>
            </a:endParaRPr>
          </a:p>
          <a:p>
            <a:pPr marL="457200" lvl="0" indent="-368300" algn="l" rtl="0">
              <a:spcBef>
                <a:spcPts val="0"/>
              </a:spcBef>
              <a:spcAft>
                <a:spcPts val="0"/>
              </a:spcAft>
              <a:buSzPts val="2200"/>
              <a:buFont typeface="Times New Roman"/>
              <a:buChar char="●"/>
            </a:pPr>
            <a:r>
              <a:rPr lang="en-US" dirty="0" smtClean="0">
                <a:latin typeface="Times New Roman"/>
                <a:ea typeface="Times New Roman"/>
                <a:cs typeface="Times New Roman"/>
                <a:sym typeface="Times New Roman"/>
              </a:rPr>
              <a:t>Admin Portal</a:t>
            </a:r>
            <a:endParaRPr dirty="0" smtClean="0">
              <a:latin typeface="Times New Roman"/>
              <a:ea typeface="Times New Roman"/>
              <a:cs typeface="Times New Roman"/>
              <a:sym typeface="Times New Roman"/>
            </a:endParaRPr>
          </a:p>
          <a:p>
            <a:pPr marL="228600" lvl="0" indent="-50800" algn="l" rtl="0">
              <a:spcBef>
                <a:spcPts val="0"/>
              </a:spcBef>
              <a:spcAft>
                <a:spcPts val="0"/>
              </a:spcAft>
              <a:buClr>
                <a:schemeClr val="dk1"/>
              </a:buClr>
              <a:buSzPts val="1100"/>
              <a:buFont typeface="Arial"/>
              <a:buNone/>
            </a:pPr>
            <a:endParaRPr dirty="0" smtClean="0">
              <a:latin typeface="Times New Roman"/>
              <a:ea typeface="Times New Roman"/>
              <a:cs typeface="Times New Roman"/>
              <a:sym typeface="Times New Roman"/>
            </a:endParaRPr>
          </a:p>
          <a:p>
            <a:pPr marL="457200" lvl="0" indent="-368300" algn="l" rtl="0">
              <a:spcBef>
                <a:spcPts val="0"/>
              </a:spcBef>
              <a:spcAft>
                <a:spcPts val="0"/>
              </a:spcAft>
              <a:buSzPts val="2200"/>
              <a:buFont typeface="Times New Roman"/>
              <a:buChar char="●"/>
            </a:pPr>
            <a:r>
              <a:rPr lang="en-US" dirty="0" smtClean="0">
                <a:latin typeface="Times New Roman"/>
                <a:ea typeface="Times New Roman"/>
                <a:cs typeface="Times New Roman"/>
                <a:sym typeface="Times New Roman"/>
              </a:rPr>
              <a:t>Status Updation</a:t>
            </a:r>
            <a:endParaRPr dirty="0" smtClean="0">
              <a:latin typeface="Times New Roman"/>
              <a:ea typeface="Times New Roman"/>
              <a:cs typeface="Times New Roman"/>
              <a:sym typeface="Times New Roman"/>
            </a:endParaRPr>
          </a:p>
          <a:p>
            <a:pPr marL="228600" lvl="0" indent="-50800" algn="l" rtl="0">
              <a:spcBef>
                <a:spcPts val="0"/>
              </a:spcBef>
              <a:spcAft>
                <a:spcPts val="0"/>
              </a:spcAft>
              <a:buClr>
                <a:schemeClr val="dk1"/>
              </a:buClr>
              <a:buSzPts val="1100"/>
              <a:buFont typeface="Arial"/>
              <a:buNone/>
            </a:pPr>
            <a:endParaRPr dirty="0" smtClean="0">
              <a:latin typeface="Times New Roman"/>
              <a:ea typeface="Times New Roman"/>
              <a:cs typeface="Times New Roman"/>
              <a:sym typeface="Times New Roman"/>
            </a:endParaRPr>
          </a:p>
          <a:p>
            <a:pPr marL="457200" lvl="0" indent="-368300" algn="l" rtl="0">
              <a:spcBef>
                <a:spcPts val="0"/>
              </a:spcBef>
              <a:spcAft>
                <a:spcPts val="0"/>
              </a:spcAft>
              <a:buSzPts val="2200"/>
              <a:buFont typeface="Times New Roman"/>
              <a:buChar char="●"/>
            </a:pPr>
            <a:r>
              <a:rPr lang="en-US" dirty="0" smtClean="0">
                <a:latin typeface="Times New Roman"/>
                <a:ea typeface="Times New Roman"/>
                <a:cs typeface="Times New Roman"/>
                <a:sym typeface="Times New Roman"/>
              </a:rPr>
              <a:t>Report</a:t>
            </a:r>
            <a:endParaRPr dirty="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9"/>
          <p:cNvSpPr txBox="1">
            <a:spLocks noGrp="1"/>
          </p:cNvSpPr>
          <p:nvPr>
            <p:ph type="title"/>
          </p:nvPr>
        </p:nvSpPr>
        <p:spPr>
          <a:xfrm>
            <a:off x="1674004" y="242719"/>
            <a:ext cx="9645073" cy="983384"/>
          </a:xfrm>
          <a:prstGeom prst="rect">
            <a:avLst/>
          </a:prstGeom>
          <a:noFill/>
          <a:ln>
            <a:noFill/>
          </a:ln>
        </p:spPr>
        <p:txBody>
          <a:bodyPr spcFirstLastPara="1" wrap="square" lIns="91425" tIns="45700" rIns="91425" bIns="45700" anchor="ctr" anchorCtr="0">
            <a:normAutofit/>
          </a:bodyPr>
          <a:lstStyle/>
          <a:p>
            <a:pPr marL="0" lvl="0" indent="0" algn="just" rtl="0">
              <a:lnSpc>
                <a:spcPct val="90000"/>
              </a:lnSpc>
              <a:spcBef>
                <a:spcPts val="1000"/>
              </a:spcBef>
              <a:spcAft>
                <a:spcPts val="0"/>
              </a:spcAft>
              <a:buSzPts val="4400"/>
              <a:buNone/>
            </a:pPr>
            <a:r>
              <a:rPr lang="en-US" sz="2700" b="1" dirty="0">
                <a:latin typeface="Times New Roman"/>
                <a:ea typeface="Times New Roman"/>
                <a:cs typeface="Times New Roman"/>
                <a:sym typeface="Times New Roman"/>
              </a:rPr>
              <a:t>                              </a:t>
            </a:r>
            <a:r>
              <a:rPr lang="en-US" sz="2700" b="1" dirty="0" smtClean="0">
                <a:latin typeface="Times New Roman"/>
                <a:ea typeface="Times New Roman"/>
                <a:cs typeface="Times New Roman"/>
                <a:sym typeface="Times New Roman"/>
              </a:rPr>
              <a:t>		Literature Survey</a:t>
            </a:r>
            <a:endParaRPr sz="4800" b="1" dirty="0"/>
          </a:p>
        </p:txBody>
      </p:sp>
      <p:sp>
        <p:nvSpPr>
          <p:cNvPr id="138" name="Google Shape;138;p19"/>
          <p:cNvSpPr txBox="1">
            <a:spLocks noGrp="1"/>
          </p:cNvSpPr>
          <p:nvPr>
            <p:ph sz="quarter" idx="1"/>
          </p:nvPr>
        </p:nvSpPr>
        <p:spPr>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r>
              <a:rPr lang="en-US" dirty="0"/>
              <a:t> </a:t>
            </a:r>
            <a:endParaRPr dirty="0"/>
          </a:p>
        </p:txBody>
      </p:sp>
      <p:graphicFrame>
        <p:nvGraphicFramePr>
          <p:cNvPr id="6" name="Table 5"/>
          <p:cNvGraphicFramePr>
            <a:graphicFrameLocks noGrp="1"/>
          </p:cNvGraphicFramePr>
          <p:nvPr/>
        </p:nvGraphicFramePr>
        <p:xfrm>
          <a:off x="559444" y="1444587"/>
          <a:ext cx="11632557" cy="5613957"/>
        </p:xfrm>
        <a:graphic>
          <a:graphicData uri="http://schemas.openxmlformats.org/drawingml/2006/table">
            <a:tbl>
              <a:tblPr firstRow="1" lastCol="1" bandRow="1">
                <a:tableStyleId>{F877515B-36E9-4BC8-9C77-DC32301ABEF3}</a:tableStyleId>
              </a:tblPr>
              <a:tblGrid>
                <a:gridCol w="3877519"/>
                <a:gridCol w="3877519"/>
                <a:gridCol w="3877519"/>
              </a:tblGrid>
              <a:tr h="0">
                <a:tc>
                  <a:txBody>
                    <a:bodyPr/>
                    <a:lstStyle/>
                    <a:p>
                      <a:r>
                        <a:rPr lang="en-US" sz="1200" b="1" dirty="0" smtClean="0"/>
                        <a:t>Title</a:t>
                      </a:r>
                      <a:r>
                        <a:rPr lang="en-US" sz="1200" b="1" baseline="0" dirty="0" smtClean="0"/>
                        <a:t>, Author and Date</a:t>
                      </a:r>
                      <a:endParaRPr lang="en-US" sz="1200" b="1" dirty="0"/>
                    </a:p>
                  </a:txBody>
                  <a:tcPr/>
                </a:tc>
                <a:tc>
                  <a:txBody>
                    <a:bodyPr/>
                    <a:lstStyle/>
                    <a:p>
                      <a:r>
                        <a:rPr lang="en-US" sz="1200" b="1" dirty="0" smtClean="0"/>
                        <a:t>Summary of Paper </a:t>
                      </a:r>
                      <a:endParaRPr lang="en-US" sz="1200" b="1" dirty="0"/>
                    </a:p>
                  </a:txBody>
                  <a:tcPr/>
                </a:tc>
                <a:tc>
                  <a:txBody>
                    <a:bodyPr/>
                    <a:lstStyle/>
                    <a:p>
                      <a:r>
                        <a:rPr lang="en-US" sz="1200" b="1" dirty="0" smtClean="0"/>
                        <a:t>Draw</a:t>
                      </a:r>
                      <a:r>
                        <a:rPr lang="en-US" sz="1200" b="1" baseline="0" dirty="0" smtClean="0"/>
                        <a:t> backs</a:t>
                      </a:r>
                      <a:endParaRPr lang="en-US" sz="1200" b="1" dirty="0"/>
                    </a:p>
                  </a:txBody>
                  <a:tcPr/>
                </a:tc>
              </a:tr>
              <a:tr h="2015133">
                <a:tc>
                  <a:txBody>
                    <a:bodyPr/>
                    <a:lstStyle/>
                    <a:p>
                      <a:r>
                        <a:rPr lang="en-US" sz="1200" dirty="0" smtClean="0"/>
                        <a:t>Title: Learned Garbage Collection</a:t>
                      </a:r>
                    </a:p>
                    <a:p>
                      <a:r>
                        <a:rPr lang="en-US" sz="1200" dirty="0" smtClean="0"/>
                        <a:t>Authors: Ryan Marcus12, </a:t>
                      </a:r>
                      <a:r>
                        <a:rPr lang="en-US" sz="1200" dirty="0" err="1" smtClean="0"/>
                        <a:t>Hongzi</a:t>
                      </a:r>
                      <a:r>
                        <a:rPr lang="en-US" sz="1200" dirty="0" smtClean="0"/>
                        <a:t> Mao, Justin Gottschlich2,Mohammad Alizadeh1,Tim Kraska1</a:t>
                      </a:r>
                    </a:p>
                    <a:p>
                      <a:r>
                        <a:rPr lang="en-US" sz="1200" dirty="0" smtClean="0"/>
                        <a:t>Year: 28 April 2022</a:t>
                      </a: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dirty="0" smtClean="0">
                          <a:solidFill>
                            <a:srgbClr val="000000"/>
                          </a:solidFill>
                          <a:latin typeface="Arial"/>
                          <a:ea typeface="Arial"/>
                          <a:cs typeface="Arial"/>
                          <a:sym typeface="Arial"/>
                        </a:rPr>
                        <a:t> Used programming languages use garbage collectors(GCs).Such collectors must decide when to look for unreachable objects to free, which can have a large performance impaction some applications. In this preliminary work, we proposed design for a learned garbage collector that autonomously learns over time when to perform collections. By using reinforcement learning, our design can incorporate user-defined reward functions, allowing an autonomous garbage collector to learn to optimize the exact metric the user desires</a:t>
                      </a:r>
                      <a:endParaRPr lang="en-IN" sz="1200" b="0" i="0" u="none" strike="noStrike" cap="none" dirty="0" smtClean="0">
                        <a:solidFill>
                          <a:srgbClr val="000000"/>
                        </a:solidFill>
                        <a:latin typeface="Arial"/>
                        <a:ea typeface="Arial"/>
                        <a:cs typeface="Arial"/>
                        <a:sym typeface="Arial"/>
                      </a:endParaRPr>
                    </a:p>
                  </a:txBody>
                  <a:tcPr/>
                </a:tc>
                <a:tc>
                  <a:txBody>
                    <a:bodyPr/>
                    <a:lstStyle/>
                    <a:p>
                      <a:r>
                        <a:rPr lang="en-US" sz="1200" b="0" i="0" u="none" strike="noStrike" cap="none" dirty="0" smtClean="0">
                          <a:solidFill>
                            <a:srgbClr val="000000"/>
                          </a:solidFill>
                          <a:latin typeface="Arial"/>
                          <a:ea typeface="Arial"/>
                          <a:cs typeface="Arial"/>
                          <a:sym typeface="Arial"/>
                        </a:rPr>
                        <a:t>Garbage collectors bring some runtime overhead that is out of the programmer's control. This could lead to performance problems for large applications that scale large numbers of threads or processors, or sockets that consume a large amount of memory</a:t>
                      </a:r>
                    </a:p>
                  </a:txBody>
                  <a:tcPr/>
                </a:tc>
              </a:tr>
              <a:tr h="1664675">
                <a:tc>
                  <a:txBody>
                    <a:bodyPr/>
                    <a:lstStyle/>
                    <a:p>
                      <a:r>
                        <a:rPr lang="en-US" sz="1200" dirty="0" smtClean="0"/>
                        <a:t>Title: Garbage Collection Robot and Monitoring System Using Wireless</a:t>
                      </a:r>
                    </a:p>
                    <a:p>
                      <a:r>
                        <a:rPr lang="en-US" sz="1200" dirty="0" smtClean="0"/>
                        <a:t>Communication</a:t>
                      </a:r>
                    </a:p>
                    <a:p>
                      <a:r>
                        <a:rPr lang="en-US" sz="1200" dirty="0" smtClean="0"/>
                        <a:t>Authors: K. </a:t>
                      </a:r>
                      <a:r>
                        <a:rPr lang="en-US" sz="1200" dirty="0" err="1" smtClean="0"/>
                        <a:t>Vasanth</a:t>
                      </a:r>
                      <a:r>
                        <a:rPr lang="en-US" sz="1200" dirty="0" smtClean="0"/>
                        <a:t>, K S </a:t>
                      </a:r>
                      <a:r>
                        <a:rPr lang="en-US" sz="1200" dirty="0" err="1" smtClean="0"/>
                        <a:t>Srinivasan</a:t>
                      </a:r>
                      <a:endParaRPr lang="en-US" sz="1200" dirty="0" smtClean="0"/>
                    </a:p>
                    <a:p>
                      <a:r>
                        <a:rPr lang="en-US" sz="1200" dirty="0" smtClean="0"/>
                        <a:t>Year: March 2021</a:t>
                      </a: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dirty="0" smtClean="0">
                          <a:solidFill>
                            <a:srgbClr val="000000"/>
                          </a:solidFill>
                          <a:latin typeface="Arial"/>
                          <a:ea typeface="Arial"/>
                          <a:cs typeface="Arial"/>
                          <a:sym typeface="Arial"/>
                        </a:rPr>
                        <a:t>The proposed a framework that has effectively been executed. Through our proposed framework we also aim to significantly reduce costs and thereby we provide open entryways for versatile creation of self-sufficient cleaning robots in the market. In future our robot can be improved in such a way that it can differentiates between static and dynamic objects.</a:t>
                      </a:r>
                      <a:endParaRPr lang="en-IN" sz="1200" b="0" i="0" u="none" strike="noStrike" cap="none" dirty="0" smtClean="0">
                        <a:solidFill>
                          <a:srgbClr val="000000"/>
                        </a:solidFill>
                        <a:latin typeface="Arial"/>
                        <a:ea typeface="Arial"/>
                        <a:cs typeface="Arial"/>
                        <a:sym typeface="Arial"/>
                      </a:endParaRPr>
                    </a:p>
                  </a:txBody>
                  <a:tcPr/>
                </a:tc>
                <a:tc>
                  <a:txBody>
                    <a:bodyPr/>
                    <a:lstStyle/>
                    <a:p>
                      <a:r>
                        <a:rPr lang="en-US" sz="1200" b="0" i="0" u="none" strike="noStrike" cap="none" dirty="0" smtClean="0">
                          <a:solidFill>
                            <a:srgbClr val="000000"/>
                          </a:solidFill>
                          <a:latin typeface="Arial"/>
                          <a:ea typeface="Arial"/>
                          <a:cs typeface="Arial"/>
                          <a:sym typeface="Arial"/>
                        </a:rPr>
                        <a:t>Overhead that is out of the programmer's control. This could lead to performance problems for large applications that involves</a:t>
                      </a:r>
                      <a:r>
                        <a:rPr lang="en-US" sz="1200" b="0" i="0" u="none" strike="noStrike" cap="none" baseline="0" dirty="0" smtClean="0">
                          <a:solidFill>
                            <a:srgbClr val="000000"/>
                          </a:solidFill>
                          <a:latin typeface="Arial"/>
                          <a:ea typeface="Arial"/>
                          <a:cs typeface="Arial"/>
                          <a:sym typeface="Arial"/>
                        </a:rPr>
                        <a:t> High amount of power and cost.</a:t>
                      </a:r>
                      <a:endParaRPr lang="en-US" sz="1200" b="0" i="0" u="none" strike="noStrike" cap="none" dirty="0" smtClean="0">
                        <a:solidFill>
                          <a:srgbClr val="000000"/>
                        </a:solidFill>
                        <a:latin typeface="Arial"/>
                        <a:ea typeface="Arial"/>
                        <a:cs typeface="Arial"/>
                        <a:sym typeface="Arial"/>
                      </a:endParaRPr>
                    </a:p>
                  </a:txBody>
                  <a:tcPr/>
                </a:tc>
              </a:tr>
              <a:tr h="1297522">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t>Title: Website Designing Using Html, </a:t>
                      </a:r>
                      <a:r>
                        <a:rPr lang="en-US" sz="1200" dirty="0" err="1" smtClean="0"/>
                        <a:t>Css</a:t>
                      </a:r>
                      <a:r>
                        <a:rPr lang="en-US" sz="1200" dirty="0" smtClean="0"/>
                        <a:t>, JavaScript &amp; </a:t>
                      </a:r>
                      <a:r>
                        <a:rPr lang="en-US" sz="1200" dirty="0" err="1" smtClean="0"/>
                        <a:t>Wordpress</a:t>
                      </a:r>
                      <a:endParaRPr lang="en-US" sz="1200" dirty="0" smtClean="0"/>
                    </a:p>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t>Authors: Mr. C. Mohan </a:t>
                      </a:r>
                      <a:r>
                        <a:rPr lang="en-US" sz="1200" dirty="0" err="1" smtClean="0"/>
                        <a:t>Sir,K</a:t>
                      </a:r>
                      <a:r>
                        <a:rPr lang="en-US" sz="1200" dirty="0" smtClean="0"/>
                        <a:t> Jaya </a:t>
                      </a:r>
                      <a:r>
                        <a:rPr lang="en-US" sz="1200" dirty="0" err="1" smtClean="0"/>
                        <a:t>Chitra</a:t>
                      </a:r>
                      <a:r>
                        <a:rPr lang="en-US" sz="1200" dirty="0" smtClean="0"/>
                        <a:t> </a:t>
                      </a:r>
                      <a:r>
                        <a:rPr lang="en-US" sz="1200" dirty="0" err="1" smtClean="0"/>
                        <a:t>Mam,Himanshu</a:t>
                      </a:r>
                      <a:r>
                        <a:rPr lang="en-US" sz="1200" dirty="0" smtClean="0"/>
                        <a:t> </a:t>
                      </a:r>
                      <a:r>
                        <a:rPr lang="en-US" sz="1200" dirty="0" err="1" smtClean="0"/>
                        <a:t>Shekher</a:t>
                      </a:r>
                      <a:endParaRPr lang="en-US" sz="1200" dirty="0" smtClean="0"/>
                    </a:p>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t>Year:03/March-2022</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t>This paper is</a:t>
                      </a:r>
                      <a:r>
                        <a:rPr lang="en-US" sz="1200" baseline="0" dirty="0" smtClean="0"/>
                        <a:t> </a:t>
                      </a:r>
                      <a:r>
                        <a:rPr lang="en-US" sz="1200" dirty="0" smtClean="0"/>
                        <a:t>to create a Self-Designed Website using HTML, CSS, and JS, which is</a:t>
                      </a:r>
                      <a:r>
                        <a:rPr lang="en-US" sz="1200" baseline="0" dirty="0" smtClean="0"/>
                        <a:t> </a:t>
                      </a:r>
                      <a:r>
                        <a:rPr lang="en-US" sz="1200" dirty="0" smtClean="0"/>
                        <a:t>not only Unique, but it is highly Optimized also, and make sure that this</a:t>
                      </a:r>
                    </a:p>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t>Website is used for Online Business such as Shopping, Blogging, Digital- Marketing, etc.</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t>Websites involve Blogging, </a:t>
                      </a:r>
                      <a:r>
                        <a:rPr lang="en-US" sz="1200" dirty="0" err="1" smtClean="0"/>
                        <a:t>Marketing,Advertising</a:t>
                      </a:r>
                      <a:r>
                        <a:rPr lang="en-US" sz="1200" dirty="0" smtClean="0"/>
                        <a:t>, etc. Our development process enables security issues the rendering of Web pages in a very fast and optimized way by ensuring the good user experience on mobile, tablet and desktop devices</a:t>
                      </a:r>
                    </a:p>
                  </a:txBody>
                  <a:tcPr/>
                </a:tc>
              </a:tr>
              <a:tr h="262843">
                <a:tc>
                  <a:txBody>
                    <a:bodyPr/>
                    <a:lstStyle/>
                    <a:p>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9"/>
          <p:cNvSpPr txBox="1">
            <a:spLocks noGrp="1"/>
          </p:cNvSpPr>
          <p:nvPr>
            <p:ph type="title"/>
          </p:nvPr>
        </p:nvSpPr>
        <p:spPr>
          <a:xfrm>
            <a:off x="1674004" y="242719"/>
            <a:ext cx="9645073" cy="983384"/>
          </a:xfrm>
          <a:prstGeom prst="rect">
            <a:avLst/>
          </a:prstGeom>
          <a:noFill/>
          <a:ln>
            <a:noFill/>
          </a:ln>
        </p:spPr>
        <p:txBody>
          <a:bodyPr spcFirstLastPara="1" wrap="square" lIns="91425" tIns="45700" rIns="91425" bIns="45700" anchor="ctr" anchorCtr="0">
            <a:normAutofit/>
          </a:bodyPr>
          <a:lstStyle/>
          <a:p>
            <a:pPr marL="0" lvl="0" indent="0" algn="just" rtl="0">
              <a:lnSpc>
                <a:spcPct val="90000"/>
              </a:lnSpc>
              <a:spcBef>
                <a:spcPts val="1000"/>
              </a:spcBef>
              <a:spcAft>
                <a:spcPts val="0"/>
              </a:spcAft>
              <a:buSzPts val="4400"/>
              <a:buNone/>
            </a:pPr>
            <a:r>
              <a:rPr lang="en-US" sz="2700" b="1" dirty="0">
                <a:latin typeface="Times New Roman"/>
                <a:ea typeface="Times New Roman"/>
                <a:cs typeface="Times New Roman"/>
                <a:sym typeface="Times New Roman"/>
              </a:rPr>
              <a:t>                              </a:t>
            </a:r>
            <a:r>
              <a:rPr lang="en-US" sz="2700" b="1" dirty="0" smtClean="0">
                <a:latin typeface="Times New Roman"/>
                <a:ea typeface="Times New Roman"/>
                <a:cs typeface="Times New Roman"/>
                <a:sym typeface="Times New Roman"/>
              </a:rPr>
              <a:t>		Literature Survey</a:t>
            </a:r>
            <a:endParaRPr sz="4800" b="1" dirty="0"/>
          </a:p>
        </p:txBody>
      </p:sp>
      <p:sp>
        <p:nvSpPr>
          <p:cNvPr id="138" name="Google Shape;138;p19"/>
          <p:cNvSpPr txBox="1">
            <a:spLocks noGrp="1"/>
          </p:cNvSpPr>
          <p:nvPr>
            <p:ph sz="quarter" idx="1"/>
          </p:nvPr>
        </p:nvSpPr>
        <p:spPr>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r>
              <a:rPr lang="en-US" dirty="0"/>
              <a:t> </a:t>
            </a:r>
            <a:endParaRPr dirty="0"/>
          </a:p>
        </p:txBody>
      </p:sp>
      <p:graphicFrame>
        <p:nvGraphicFramePr>
          <p:cNvPr id="6" name="Table 5"/>
          <p:cNvGraphicFramePr>
            <a:graphicFrameLocks noGrp="1"/>
          </p:cNvGraphicFramePr>
          <p:nvPr/>
        </p:nvGraphicFramePr>
        <p:xfrm>
          <a:off x="235354" y="1449397"/>
          <a:ext cx="11632557" cy="5382356"/>
        </p:xfrm>
        <a:graphic>
          <a:graphicData uri="http://schemas.openxmlformats.org/drawingml/2006/table">
            <a:tbl>
              <a:tblPr firstRow="1" lastCol="1" bandRow="1">
                <a:tableStyleId>{F877515B-36E9-4BC8-9C77-DC32301ABEF3}</a:tableStyleId>
              </a:tblPr>
              <a:tblGrid>
                <a:gridCol w="3877519"/>
                <a:gridCol w="3877519"/>
                <a:gridCol w="3877519"/>
              </a:tblGrid>
              <a:tr h="502538">
                <a:tc>
                  <a:txBody>
                    <a:bodyPr/>
                    <a:lstStyle/>
                    <a:p>
                      <a:r>
                        <a:rPr lang="en-US" sz="1200" b="1" dirty="0" smtClean="0"/>
                        <a:t>Title</a:t>
                      </a:r>
                      <a:r>
                        <a:rPr lang="en-US" sz="1200" b="1" baseline="0" dirty="0" smtClean="0"/>
                        <a:t>, Author and Date</a:t>
                      </a:r>
                      <a:endParaRPr lang="en-US" sz="1200" b="1" dirty="0"/>
                    </a:p>
                  </a:txBody>
                  <a:tcPr/>
                </a:tc>
                <a:tc>
                  <a:txBody>
                    <a:bodyPr/>
                    <a:lstStyle/>
                    <a:p>
                      <a:r>
                        <a:rPr lang="en-US" sz="1200" b="1" dirty="0" smtClean="0"/>
                        <a:t>Summary of Paper </a:t>
                      </a:r>
                      <a:endParaRPr lang="en-US" sz="1200" b="1" dirty="0"/>
                    </a:p>
                  </a:txBody>
                  <a:tcPr/>
                </a:tc>
                <a:tc>
                  <a:txBody>
                    <a:bodyPr/>
                    <a:lstStyle/>
                    <a:p>
                      <a:r>
                        <a:rPr lang="en-US" sz="1200" b="1" baseline="0" dirty="0" smtClean="0"/>
                        <a:t>Drawbacks</a:t>
                      </a:r>
                      <a:endParaRPr lang="en-US" sz="1200" b="1" dirty="0"/>
                    </a:p>
                  </a:txBody>
                  <a:tcPr/>
                </a:tc>
              </a:tr>
              <a:tr h="1182875">
                <a:tc>
                  <a:txBody>
                    <a:bodyPr/>
                    <a:lstStyle/>
                    <a:p>
                      <a:r>
                        <a:rPr lang="en-US" sz="1200" dirty="0" smtClean="0"/>
                        <a:t>Title: An Introduction to </a:t>
                      </a:r>
                      <a:r>
                        <a:rPr lang="en-US" sz="1200" dirty="0" err="1" smtClean="0"/>
                        <a:t>WebTechnology</a:t>
                      </a:r>
                      <a:endParaRPr lang="en-US" sz="1200" dirty="0" smtClean="0"/>
                    </a:p>
                    <a:p>
                      <a:r>
                        <a:rPr lang="en-US" sz="1200" dirty="0" smtClean="0"/>
                        <a:t>Authors: </a:t>
                      </a:r>
                      <a:r>
                        <a:rPr lang="en-US" sz="1200" dirty="0" err="1" smtClean="0"/>
                        <a:t>Sumit</a:t>
                      </a:r>
                      <a:r>
                        <a:rPr lang="en-US" sz="1200" dirty="0" smtClean="0"/>
                        <a:t> </a:t>
                      </a:r>
                      <a:r>
                        <a:rPr lang="en-US" sz="1200" dirty="0" err="1" smtClean="0"/>
                        <a:t>Tiwari</a:t>
                      </a:r>
                      <a:endParaRPr lang="en-US" sz="1200" dirty="0" smtClean="0"/>
                    </a:p>
                    <a:p>
                      <a:r>
                        <a:rPr lang="en-US" sz="1200" dirty="0" smtClean="0"/>
                        <a:t>Year: December 2016</a:t>
                      </a: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b="0" i="0" u="none" strike="noStrike" cap="none" dirty="0" smtClean="0">
                          <a:solidFill>
                            <a:srgbClr val="000000"/>
                          </a:solidFill>
                          <a:latin typeface="Arial"/>
                          <a:ea typeface="Arial"/>
                          <a:cs typeface="Arial"/>
                          <a:sym typeface="Arial"/>
                        </a:rPr>
                        <a:t>Web</a:t>
                      </a:r>
                      <a:r>
                        <a:rPr lang="en-IN" sz="1200" b="0" i="0" u="none" strike="noStrike" cap="none" baseline="0" dirty="0" smtClean="0">
                          <a:solidFill>
                            <a:srgbClr val="000000"/>
                          </a:solidFill>
                          <a:latin typeface="Arial"/>
                          <a:ea typeface="Arial"/>
                          <a:cs typeface="Arial"/>
                          <a:sym typeface="Arial"/>
                        </a:rPr>
                        <a:t> </a:t>
                      </a:r>
                      <a:r>
                        <a:rPr lang="en-IN" sz="1200" b="0" i="0" u="none" strike="noStrike" cap="none" dirty="0" smtClean="0">
                          <a:solidFill>
                            <a:srgbClr val="000000"/>
                          </a:solidFill>
                          <a:latin typeface="Arial"/>
                          <a:ea typeface="Arial"/>
                          <a:cs typeface="Arial"/>
                          <a:sym typeface="Arial"/>
                        </a:rPr>
                        <a:t>technology, its benefits, application areas, and its impact on marketing,</a:t>
                      </a:r>
                      <a:r>
                        <a:rPr lang="en-IN" sz="1200" b="0" i="0" u="none" strike="noStrike" cap="none" baseline="0" dirty="0" smtClean="0">
                          <a:solidFill>
                            <a:srgbClr val="000000"/>
                          </a:solidFill>
                          <a:latin typeface="Arial"/>
                          <a:ea typeface="Arial"/>
                          <a:cs typeface="Arial"/>
                          <a:sym typeface="Arial"/>
                        </a:rPr>
                        <a:t> </a:t>
                      </a:r>
                      <a:r>
                        <a:rPr lang="en-IN" sz="1200" b="0" i="0" u="none" strike="noStrike" cap="none" dirty="0" smtClean="0">
                          <a:solidFill>
                            <a:srgbClr val="000000"/>
                          </a:solidFill>
                          <a:latin typeface="Arial"/>
                          <a:ea typeface="Arial"/>
                          <a:cs typeface="Arial"/>
                          <a:sym typeface="Arial"/>
                        </a:rPr>
                        <a:t>advertising, secure payment systems, education industries, etc.  and technological world. </a:t>
                      </a:r>
                      <a:r>
                        <a:rPr lang="en-IN" sz="1200" b="0" i="0" u="none" strike="noStrike" cap="none" dirty="0" err="1" smtClean="0">
                          <a:solidFill>
                            <a:srgbClr val="000000"/>
                          </a:solidFill>
                          <a:latin typeface="Arial"/>
                          <a:ea typeface="Arial"/>
                          <a:cs typeface="Arial"/>
                          <a:sym typeface="Arial"/>
                        </a:rPr>
                        <a:t>Initially,developed</a:t>
                      </a:r>
                      <a:r>
                        <a:rPr lang="en-IN" sz="1200" b="0" i="0" u="none" strike="noStrike" cap="none" dirty="0" smtClean="0">
                          <a:solidFill>
                            <a:srgbClr val="000000"/>
                          </a:solidFill>
                          <a:latin typeface="Arial"/>
                          <a:ea typeface="Arial"/>
                          <a:cs typeface="Arial"/>
                          <a:sym typeface="Arial"/>
                        </a:rPr>
                        <a:t> and use for inventory tracking stuff </a:t>
                      </a:r>
                    </a:p>
                  </a:txBody>
                  <a:tcPr/>
                </a:tc>
                <a:tc>
                  <a:txBody>
                    <a:bodyPr/>
                    <a:lstStyle/>
                    <a:p>
                      <a:r>
                        <a:rPr lang="en-IN" sz="1200" b="0" i="0" u="none" strike="noStrike" cap="none" dirty="0" smtClean="0">
                          <a:solidFill>
                            <a:srgbClr val="000000"/>
                          </a:solidFill>
                          <a:latin typeface="Arial"/>
                          <a:ea typeface="Arial"/>
                          <a:cs typeface="Arial"/>
                          <a:sym typeface="Arial"/>
                        </a:rPr>
                        <a:t>Need code users must have a reader app, which limits the audience; Security issues, before </a:t>
                      </a:r>
                      <a:r>
                        <a:rPr lang="en-US" sz="1200" b="0" i="0" u="none" strike="noStrike" cap="none" baseline="0" dirty="0" smtClean="0">
                          <a:solidFill>
                            <a:srgbClr val="000000"/>
                          </a:solidFill>
                          <a:latin typeface="Arial"/>
                          <a:ea typeface="Arial"/>
                          <a:cs typeface="Arial"/>
                          <a:sym typeface="Arial"/>
                        </a:rPr>
                        <a:t> </a:t>
                      </a:r>
                      <a:r>
                        <a:rPr lang="en-IN" sz="1200" b="0" i="0" u="none" strike="noStrike" cap="none" dirty="0" smtClean="0">
                          <a:solidFill>
                            <a:srgbClr val="000000"/>
                          </a:solidFill>
                          <a:latin typeface="Arial"/>
                          <a:ea typeface="Arial"/>
                          <a:cs typeface="Arial"/>
                          <a:sym typeface="Arial"/>
                        </a:rPr>
                        <a:t>scanning a code, the scanner can never really know where the code is going to lead them; Lack of public awareness, large portion of population is still unaware of this technology</a:t>
                      </a:r>
                      <a:endParaRPr lang="en-US" sz="1200" b="0" i="0" u="none" strike="noStrike" cap="none" dirty="0" smtClean="0">
                        <a:solidFill>
                          <a:srgbClr val="000000"/>
                        </a:solidFill>
                        <a:latin typeface="Arial"/>
                        <a:ea typeface="Arial"/>
                        <a:cs typeface="Arial"/>
                        <a:sym typeface="Arial"/>
                      </a:endParaRPr>
                    </a:p>
                  </a:txBody>
                  <a:tcPr/>
                </a:tc>
              </a:tr>
              <a:tr h="1293012">
                <a:tc>
                  <a:txBody>
                    <a:bodyPr/>
                    <a:lstStyle/>
                    <a:p>
                      <a:r>
                        <a:rPr lang="en-US" sz="1200" dirty="0" smtClean="0"/>
                        <a:t>Title: </a:t>
                      </a:r>
                      <a:r>
                        <a:rPr lang="en-US" sz="1200" dirty="0" err="1" smtClean="0"/>
                        <a:t>IoT</a:t>
                      </a:r>
                      <a:r>
                        <a:rPr lang="en-US" sz="1200" dirty="0" smtClean="0"/>
                        <a:t> based smart garbage collector for smart cities</a:t>
                      </a:r>
                    </a:p>
                    <a:p>
                      <a:r>
                        <a:rPr lang="en-US" sz="1200" dirty="0" smtClean="0"/>
                        <a:t>Authors: </a:t>
                      </a:r>
                      <a:r>
                        <a:rPr lang="en-US" sz="1200" dirty="0" err="1" smtClean="0"/>
                        <a:t>Asha</a:t>
                      </a:r>
                      <a:r>
                        <a:rPr lang="en-US" sz="1200" dirty="0" smtClean="0"/>
                        <a:t> </a:t>
                      </a:r>
                      <a:r>
                        <a:rPr lang="en-US" sz="1200" dirty="0" err="1" smtClean="0"/>
                        <a:t>Natha</a:t>
                      </a:r>
                      <a:r>
                        <a:rPr lang="en-US" sz="1200" dirty="0" smtClean="0"/>
                        <a:t> </a:t>
                      </a:r>
                    </a:p>
                    <a:p>
                      <a:r>
                        <a:rPr lang="en-US" sz="1200" dirty="0" smtClean="0"/>
                        <a:t>Year: December 2022</a:t>
                      </a:r>
                    </a:p>
                  </a:txBody>
                  <a:tcPr/>
                </a:tc>
                <a:tc>
                  <a:txBody>
                    <a:bodyPr/>
                    <a:lstStyle/>
                    <a:p>
                      <a:r>
                        <a:rPr lang="en-IN" sz="1200" b="0" i="0" u="none" strike="noStrike" cap="none" dirty="0" smtClean="0">
                          <a:solidFill>
                            <a:srgbClr val="000000"/>
                          </a:solidFill>
                          <a:latin typeface="Arial"/>
                          <a:ea typeface="Arial"/>
                          <a:cs typeface="Arial"/>
                          <a:sym typeface="Arial"/>
                        </a:rPr>
                        <a:t>The explained model proposes an efficient, cost effective waste management model with a minimal investment implementing the latest technologies. Manual interference is reduced to the extent. Here</a:t>
                      </a:r>
                      <a:endParaRPr lang="en-US" sz="1200" b="0" i="0" u="none" strike="noStrike" cap="none" dirty="0" smtClean="0">
                        <a:solidFill>
                          <a:srgbClr val="000000"/>
                        </a:solidFill>
                        <a:latin typeface="Arial"/>
                        <a:ea typeface="Arial"/>
                        <a:cs typeface="Arial"/>
                        <a:sym typeface="Arial"/>
                      </a:endParaRPr>
                    </a:p>
                    <a:p>
                      <a:r>
                        <a:rPr lang="en-IN" sz="1200" b="0" i="0" u="none" strike="noStrike" cap="none" dirty="0" smtClean="0">
                          <a:solidFill>
                            <a:srgbClr val="000000"/>
                          </a:solidFill>
                          <a:latin typeface="Arial"/>
                          <a:ea typeface="Arial"/>
                          <a:cs typeface="Arial"/>
                          <a:sym typeface="Arial"/>
                        </a:rPr>
                        <a:t>everything is automated and the data is available online. </a:t>
                      </a:r>
                      <a:endParaRPr lang="en-US" sz="1200" dirty="0"/>
                    </a:p>
                  </a:txBody>
                  <a:tcPr/>
                </a:tc>
                <a:tc>
                  <a:txBody>
                    <a:bodyPr/>
                    <a:lstStyle/>
                    <a:p>
                      <a:r>
                        <a:rPr lang="en-IN" sz="1200" b="0" i="0" u="none" strike="noStrike" cap="none" dirty="0" smtClean="0">
                          <a:solidFill>
                            <a:srgbClr val="000000"/>
                          </a:solidFill>
                          <a:latin typeface="Arial"/>
                          <a:ea typeface="Arial"/>
                          <a:cs typeface="Arial"/>
                          <a:sym typeface="Arial"/>
                        </a:rPr>
                        <a:t>Cost: Smart bins are generally more expensive to manufacture, install, and maintain compared to traditional waste bins.</a:t>
                      </a:r>
                      <a:endParaRPr lang="en-US" sz="1200" b="0" i="0" u="none" strike="noStrike" cap="none" dirty="0" smtClean="0">
                        <a:solidFill>
                          <a:srgbClr val="000000"/>
                        </a:solidFill>
                        <a:latin typeface="Arial"/>
                        <a:ea typeface="Arial"/>
                        <a:cs typeface="Arial"/>
                        <a:sym typeface="Arial"/>
                      </a:endParaRPr>
                    </a:p>
                    <a:p>
                      <a:r>
                        <a:rPr lang="en-IN" sz="1200" b="0" i="0" u="none" strike="noStrike" cap="none" dirty="0" smtClean="0">
                          <a:solidFill>
                            <a:srgbClr val="000000"/>
                          </a:solidFill>
                          <a:latin typeface="Arial"/>
                          <a:ea typeface="Arial"/>
                          <a:cs typeface="Arial"/>
                          <a:sym typeface="Arial"/>
                        </a:rPr>
                        <a:t>Maintenance Complexity: The technology integrated into smart bins can introduce complexity</a:t>
                      </a:r>
                      <a:endParaRPr lang="en-US" sz="1200" dirty="0"/>
                    </a:p>
                  </a:txBody>
                  <a:tcPr/>
                </a:tc>
              </a:tr>
              <a:tr h="1209366">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t>Title: Web based-</a:t>
                      </a:r>
                      <a:r>
                        <a:rPr lang="en-US" sz="1200" baseline="0" dirty="0" smtClean="0"/>
                        <a:t>application</a:t>
                      </a:r>
                      <a:endParaRPr lang="en-US" sz="1200" dirty="0" smtClean="0"/>
                    </a:p>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t>Authors: P. </a:t>
                      </a:r>
                      <a:r>
                        <a:rPr lang="en-US" sz="1200" dirty="0" err="1" smtClean="0"/>
                        <a:t>Sutheebanjard</a:t>
                      </a:r>
                      <a:r>
                        <a:rPr lang="en-US" sz="1200" dirty="0" smtClean="0"/>
                        <a:t> </a:t>
                      </a:r>
                    </a:p>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t>Year: November 2019</a:t>
                      </a:r>
                      <a:endParaRPr lang="en-US" sz="1200" dirty="0"/>
                    </a:p>
                  </a:txBody>
                  <a:tcPr/>
                </a:tc>
                <a:tc>
                  <a:txBody>
                    <a:bodyPr/>
                    <a:lstStyle/>
                    <a:p>
                      <a:r>
                        <a:rPr lang="en-IN" sz="1200" b="0" i="0" u="none" strike="noStrike" cap="none" dirty="0" smtClean="0">
                          <a:solidFill>
                            <a:srgbClr val="000000"/>
                          </a:solidFill>
                          <a:latin typeface="Arial"/>
                          <a:ea typeface="Arial"/>
                          <a:cs typeface="Arial"/>
                          <a:sym typeface="Arial"/>
                        </a:rPr>
                        <a:t>In this paper, we show how to create via the web browser that facilitates users to easily create their own codes for websites, emails, business cards, print ads and so on. The proposed method was developed using entirely open source software such as code </a:t>
                      </a:r>
                      <a:r>
                        <a:rPr lang="en-IN" sz="1200" b="0" i="0" u="none" strike="noStrike" cap="none" dirty="0" err="1" smtClean="0">
                          <a:solidFill>
                            <a:srgbClr val="000000"/>
                          </a:solidFill>
                          <a:latin typeface="Arial"/>
                          <a:ea typeface="Arial"/>
                          <a:cs typeface="Arial"/>
                          <a:sym typeface="Arial"/>
                        </a:rPr>
                        <a:t>Ubuntu</a:t>
                      </a:r>
                      <a:r>
                        <a:rPr lang="en-IN" sz="1200" b="0" i="0" u="none" strike="noStrike" cap="none" dirty="0" smtClean="0">
                          <a:solidFill>
                            <a:srgbClr val="000000"/>
                          </a:solidFill>
                          <a:latin typeface="Arial"/>
                          <a:ea typeface="Arial"/>
                          <a:cs typeface="Arial"/>
                          <a:sym typeface="Arial"/>
                        </a:rPr>
                        <a:t>.</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t>It</a:t>
                      </a:r>
                      <a:r>
                        <a:rPr lang="en-US" sz="1200" baseline="0" dirty="0" smtClean="0"/>
                        <a:t> </a:t>
                      </a:r>
                      <a:r>
                        <a:rPr lang="en-US" sz="1200" dirty="0" smtClean="0"/>
                        <a:t>require a Desktop Smartphone with the ability to scan the code. Requires internet connection. QR codes also require an internet connection in order to function. Distrust and unfamiliarity. For many people even now, QR codes are fairly new technology. One-way communication.</a:t>
                      </a:r>
                      <a:endParaRPr lang="en-US" sz="1200" dirty="0"/>
                    </a:p>
                  </a:txBody>
                  <a:tcPr/>
                </a:tc>
              </a:tr>
              <a:tr h="1000894">
                <a:tc>
                  <a:txBody>
                    <a:bodyPr/>
                    <a:lstStyle/>
                    <a:p>
                      <a:r>
                        <a:rPr lang="en-US" sz="1200" dirty="0" smtClean="0"/>
                        <a:t>Title: Online Survey: A Case Study of Google Forms</a:t>
                      </a:r>
                    </a:p>
                    <a:p>
                      <a:r>
                        <a:rPr lang="en-US" sz="1200" dirty="0" smtClean="0"/>
                        <a:t>Authors: </a:t>
                      </a:r>
                      <a:r>
                        <a:rPr lang="en-US" sz="1200" dirty="0" err="1" smtClean="0"/>
                        <a:t>NarayanaswamyVasantha</a:t>
                      </a:r>
                      <a:r>
                        <a:rPr lang="en-US" sz="1200" dirty="0" smtClean="0"/>
                        <a:t> </a:t>
                      </a:r>
                      <a:r>
                        <a:rPr lang="en-US" sz="1200" dirty="0" err="1" smtClean="0"/>
                        <a:t>Raju</a:t>
                      </a:r>
                      <a:r>
                        <a:rPr lang="en-US" sz="1200" dirty="0" smtClean="0"/>
                        <a:t> N.1and </a:t>
                      </a:r>
                      <a:r>
                        <a:rPr lang="en-US" sz="1200" dirty="0" err="1" smtClean="0"/>
                        <a:t>N.S.Harinarayana</a:t>
                      </a:r>
                      <a:r>
                        <a:rPr lang="en-US" sz="1200" dirty="0" smtClean="0"/>
                        <a:t> in Year: 2021, January</a:t>
                      </a:r>
                    </a:p>
                    <a:p>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t>The Google Forms is a cloud-based data management tool used for designing and developing web-based questionnaires. The survey link was disseminated trough email and trough the schools board. We have over 1200 responses in a spreadsheet, which are being organised &amp;specialized in such data analysis.</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t>We need to fill Google form again and again instead of that we are using Prefilled Google form to every record to save time.</a:t>
                      </a:r>
                      <a:endParaRPr lang="en-US" sz="1200" dirty="0"/>
                    </a:p>
                  </a:txBody>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9"/>
          <p:cNvSpPr txBox="1">
            <a:spLocks noGrp="1"/>
          </p:cNvSpPr>
          <p:nvPr>
            <p:ph type="title"/>
          </p:nvPr>
        </p:nvSpPr>
        <p:spPr>
          <a:xfrm>
            <a:off x="1674004" y="242719"/>
            <a:ext cx="9645073" cy="983384"/>
          </a:xfrm>
          <a:prstGeom prst="rect">
            <a:avLst/>
          </a:prstGeom>
          <a:noFill/>
          <a:ln>
            <a:noFill/>
          </a:ln>
        </p:spPr>
        <p:txBody>
          <a:bodyPr spcFirstLastPara="1" wrap="square" lIns="91425" tIns="45700" rIns="91425" bIns="45700" anchor="ctr" anchorCtr="0">
            <a:normAutofit/>
          </a:bodyPr>
          <a:lstStyle/>
          <a:p>
            <a:pPr marL="0" lvl="0" indent="0" algn="just" rtl="0">
              <a:lnSpc>
                <a:spcPct val="90000"/>
              </a:lnSpc>
              <a:spcBef>
                <a:spcPts val="1000"/>
              </a:spcBef>
              <a:spcAft>
                <a:spcPts val="0"/>
              </a:spcAft>
              <a:buSzPts val="4400"/>
              <a:buNone/>
            </a:pPr>
            <a:r>
              <a:rPr lang="en-US" sz="2700" b="1" dirty="0">
                <a:latin typeface="Times New Roman"/>
                <a:ea typeface="Times New Roman"/>
                <a:cs typeface="Times New Roman"/>
                <a:sym typeface="Times New Roman"/>
              </a:rPr>
              <a:t>                              </a:t>
            </a:r>
            <a:r>
              <a:rPr lang="en-US" sz="2700" b="1" dirty="0" smtClean="0">
                <a:latin typeface="Times New Roman"/>
                <a:ea typeface="Times New Roman"/>
                <a:cs typeface="Times New Roman"/>
                <a:sym typeface="Times New Roman"/>
              </a:rPr>
              <a:t>		Literature Survey</a:t>
            </a:r>
            <a:endParaRPr sz="4800" b="1" dirty="0"/>
          </a:p>
        </p:txBody>
      </p:sp>
      <p:sp>
        <p:nvSpPr>
          <p:cNvPr id="138" name="Google Shape;138;p19"/>
          <p:cNvSpPr txBox="1">
            <a:spLocks noGrp="1"/>
          </p:cNvSpPr>
          <p:nvPr>
            <p:ph sz="quarter" idx="1"/>
          </p:nvPr>
        </p:nvSpPr>
        <p:spPr>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r>
              <a:rPr lang="en-US" dirty="0"/>
              <a:t> </a:t>
            </a:r>
            <a:endParaRPr dirty="0"/>
          </a:p>
        </p:txBody>
      </p:sp>
      <p:graphicFrame>
        <p:nvGraphicFramePr>
          <p:cNvPr id="6" name="Table 5"/>
          <p:cNvGraphicFramePr>
            <a:graphicFrameLocks noGrp="1"/>
          </p:cNvGraphicFramePr>
          <p:nvPr/>
        </p:nvGraphicFramePr>
        <p:xfrm>
          <a:off x="559444" y="1452881"/>
          <a:ext cx="11632557" cy="5527591"/>
        </p:xfrm>
        <a:graphic>
          <a:graphicData uri="http://schemas.openxmlformats.org/drawingml/2006/table">
            <a:tbl>
              <a:tblPr firstRow="1" lastCol="1" bandRow="1">
                <a:tableStyleId>{F877515B-36E9-4BC8-9C77-DC32301ABEF3}</a:tableStyleId>
              </a:tblPr>
              <a:tblGrid>
                <a:gridCol w="3877519"/>
                <a:gridCol w="3877519"/>
                <a:gridCol w="3877519"/>
              </a:tblGrid>
              <a:tr h="266071">
                <a:tc>
                  <a:txBody>
                    <a:bodyPr/>
                    <a:lstStyle/>
                    <a:p>
                      <a:r>
                        <a:rPr lang="en-US" sz="1200" b="1" dirty="0" smtClean="0"/>
                        <a:t>Title</a:t>
                      </a:r>
                      <a:r>
                        <a:rPr lang="en-US" sz="1200" b="1" baseline="0" dirty="0" smtClean="0"/>
                        <a:t>, Author and Date</a:t>
                      </a:r>
                      <a:endParaRPr lang="en-US" sz="1200" b="1" dirty="0"/>
                    </a:p>
                  </a:txBody>
                  <a:tcPr/>
                </a:tc>
                <a:tc>
                  <a:txBody>
                    <a:bodyPr/>
                    <a:lstStyle/>
                    <a:p>
                      <a:r>
                        <a:rPr lang="en-US" sz="1200" b="1" dirty="0" smtClean="0"/>
                        <a:t>Summary of Paper </a:t>
                      </a:r>
                      <a:endParaRPr lang="en-US" sz="1200" b="1" dirty="0"/>
                    </a:p>
                  </a:txBody>
                  <a:tcPr/>
                </a:tc>
                <a:tc>
                  <a:txBody>
                    <a:bodyPr/>
                    <a:lstStyle/>
                    <a:p>
                      <a:r>
                        <a:rPr lang="en-US" sz="1200" b="1" dirty="0" smtClean="0"/>
                        <a:t>Drawbacks</a:t>
                      </a:r>
                      <a:endParaRPr lang="en-US" sz="1200" b="1" dirty="0"/>
                    </a:p>
                  </a:txBody>
                  <a:tcPr/>
                </a:tc>
              </a:tr>
              <a:tr h="1954538">
                <a:tc>
                  <a:txBody>
                    <a:bodyPr/>
                    <a:lstStyle/>
                    <a:p>
                      <a:r>
                        <a:rPr lang="en-US" sz="1200" dirty="0" smtClean="0"/>
                        <a:t>Title: Website material flow monitoring in a subcontractor manufacturer network</a:t>
                      </a:r>
                    </a:p>
                    <a:p>
                      <a:r>
                        <a:rPr lang="en-US" sz="1200" dirty="0" smtClean="0"/>
                        <a:t>Authors: </a:t>
                      </a:r>
                      <a:r>
                        <a:rPr lang="en-US" sz="1200" dirty="0" err="1" smtClean="0"/>
                        <a:t>Jakko</a:t>
                      </a:r>
                      <a:r>
                        <a:rPr lang="en-US" sz="1200" dirty="0" smtClean="0"/>
                        <a:t> </a:t>
                      </a:r>
                      <a:r>
                        <a:rPr lang="en-US" sz="1200" dirty="0" err="1" smtClean="0"/>
                        <a:t>Peltokorpi</a:t>
                      </a:r>
                      <a:r>
                        <a:rPr lang="en-US" sz="1200" dirty="0" smtClean="0"/>
                        <a:t>, </a:t>
                      </a:r>
                      <a:r>
                        <a:rPr lang="en-US" sz="1200" dirty="0" err="1" smtClean="0"/>
                        <a:t>Lauri</a:t>
                      </a:r>
                      <a:r>
                        <a:rPr lang="en-US" sz="1200" dirty="0" smtClean="0"/>
                        <a:t> </a:t>
                      </a:r>
                      <a:r>
                        <a:rPr lang="en-US" sz="1200" dirty="0" err="1" smtClean="0"/>
                        <a:t>Isojärvi</a:t>
                      </a:r>
                      <a:r>
                        <a:rPr lang="en-US" sz="1200" dirty="0" smtClean="0"/>
                        <a:t>, Kai </a:t>
                      </a:r>
                      <a:r>
                        <a:rPr lang="en-US" sz="1200" dirty="0" err="1" smtClean="0"/>
                        <a:t>Häkkinen</a:t>
                      </a:r>
                      <a:r>
                        <a:rPr lang="en-US" sz="1200" dirty="0" smtClean="0"/>
                        <a:t>, </a:t>
                      </a:r>
                      <a:r>
                        <a:rPr lang="en-US" sz="1200" dirty="0" err="1" smtClean="0"/>
                        <a:t>Esko</a:t>
                      </a:r>
                      <a:r>
                        <a:rPr lang="en-US" sz="1200" dirty="0" smtClean="0"/>
                        <a:t> </a:t>
                      </a:r>
                      <a:r>
                        <a:rPr lang="en-US" sz="1200" dirty="0" err="1" smtClean="0"/>
                        <a:t>Niemi</a:t>
                      </a:r>
                      <a:r>
                        <a:rPr lang="en-US" sz="1200" dirty="0" smtClean="0"/>
                        <a:t> </a:t>
                      </a:r>
                    </a:p>
                    <a:p>
                      <a:r>
                        <a:rPr lang="en-US" sz="1200" dirty="0" smtClean="0"/>
                        <a:t>Year: 18 June 2021</a:t>
                      </a: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t>This paper proposes a order monitoring system in a subcontractor manufacturer network. A</a:t>
                      </a:r>
                      <a:r>
                        <a:rPr lang="en-US" sz="1200" baseline="0" dirty="0" smtClean="0"/>
                        <a:t> </a:t>
                      </a:r>
                      <a:r>
                        <a:rPr lang="en-US" sz="1200" dirty="0" smtClean="0"/>
                        <a:t>prototype system was built and demonstrated to feasibility study showed that the monitoring system is practical and promising. The companies, however, recognize that its implementation would be challenging from both the technical integration and subcontractor adaptation points of view.</a:t>
                      </a:r>
                      <a:endParaRPr lang="en-US" sz="1200" dirty="0"/>
                    </a:p>
                  </a:txBody>
                  <a:tcPr/>
                </a:tc>
                <a:tc>
                  <a:txBody>
                    <a:bodyPr/>
                    <a:lstStyle/>
                    <a:p>
                      <a:r>
                        <a:rPr lang="en-US" sz="1200" b="0" i="0" u="none" strike="noStrike" cap="none" dirty="0" smtClean="0">
                          <a:solidFill>
                            <a:srgbClr val="000000"/>
                          </a:solidFill>
                          <a:latin typeface="Arial"/>
                          <a:ea typeface="Arial"/>
                          <a:cs typeface="Arial"/>
                          <a:sym typeface="Arial"/>
                        </a:rPr>
                        <a:t> It require a Smartphone with the ability to scan the code. Requires internet connection.</a:t>
                      </a:r>
                      <a:r>
                        <a:rPr lang="en-US" sz="1200" b="0" i="0" u="none" strike="noStrike" cap="none" baseline="0" dirty="0" smtClean="0">
                          <a:solidFill>
                            <a:srgbClr val="000000"/>
                          </a:solidFill>
                          <a:latin typeface="Arial"/>
                          <a:ea typeface="Arial"/>
                          <a:cs typeface="Arial"/>
                          <a:sym typeface="Arial"/>
                        </a:rPr>
                        <a:t> </a:t>
                      </a:r>
                      <a:r>
                        <a:rPr lang="en-US" sz="1200" b="0" i="0" u="none" strike="noStrike" cap="none" dirty="0" smtClean="0">
                          <a:solidFill>
                            <a:srgbClr val="000000"/>
                          </a:solidFill>
                          <a:latin typeface="Arial"/>
                          <a:ea typeface="Arial"/>
                          <a:cs typeface="Arial"/>
                          <a:sym typeface="Arial"/>
                        </a:rPr>
                        <a:t>also require an internet connection in order to function. Distrust and unfamiliarity. For many people even now, are fairly new technology. One-way communication</a:t>
                      </a:r>
                    </a:p>
                  </a:txBody>
                  <a:tcPr/>
                </a:tc>
              </a:tr>
              <a:tr h="1614619">
                <a:tc>
                  <a:txBody>
                    <a:bodyPr/>
                    <a:lstStyle/>
                    <a:p>
                      <a:r>
                        <a:rPr lang="en-US" sz="1200" dirty="0" smtClean="0"/>
                        <a:t>Title: Developing a dynamic website using the online website builder</a:t>
                      </a:r>
                      <a:r>
                        <a:rPr lang="en-US" sz="1200" baseline="0" dirty="0" smtClean="0"/>
                        <a:t> </a:t>
                      </a:r>
                      <a:r>
                        <a:rPr lang="en-US" sz="1200" dirty="0" err="1" smtClean="0"/>
                        <a:t>Weebly</a:t>
                      </a:r>
                      <a:r>
                        <a:rPr lang="en-US" sz="1200" dirty="0" smtClean="0"/>
                        <a:t> for Viking Fortune </a:t>
                      </a:r>
                      <a:r>
                        <a:rPr lang="en-US" sz="1200" dirty="0" err="1" smtClean="0"/>
                        <a:t>Oy</a:t>
                      </a:r>
                      <a:endParaRPr lang="en-US" sz="1200" dirty="0" smtClean="0"/>
                    </a:p>
                    <a:p>
                      <a:r>
                        <a:rPr lang="en-US" sz="1200" dirty="0" smtClean="0"/>
                        <a:t>Authors: Md. </a:t>
                      </a:r>
                      <a:r>
                        <a:rPr lang="en-US" sz="1200" dirty="0" err="1" smtClean="0"/>
                        <a:t>Shamsul</a:t>
                      </a:r>
                      <a:r>
                        <a:rPr lang="en-US" sz="1200" dirty="0" smtClean="0"/>
                        <a:t> </a:t>
                      </a:r>
                      <a:r>
                        <a:rPr lang="en-US" sz="1200" dirty="0" err="1" smtClean="0"/>
                        <a:t>Arafin,Yi</a:t>
                      </a:r>
                      <a:r>
                        <a:rPr lang="en-US" sz="1200" dirty="0" smtClean="0"/>
                        <a:t> Jiang</a:t>
                      </a:r>
                    </a:p>
                    <a:p>
                      <a:r>
                        <a:rPr lang="en-US" sz="1200" dirty="0" err="1" smtClean="0"/>
                        <a:t>Year:December</a:t>
                      </a:r>
                      <a:r>
                        <a:rPr lang="en-US" sz="1200" dirty="0" smtClean="0"/>
                        <a:t>, 2021</a:t>
                      </a: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t>The primary objective of this project is creating a new dynamic website for Viking Fortune </a:t>
                      </a:r>
                      <a:r>
                        <a:rPr lang="en-US" sz="1200" dirty="0" err="1" smtClean="0"/>
                        <a:t>oy</a:t>
                      </a:r>
                      <a:r>
                        <a:rPr lang="en-US" sz="1200" dirty="0" smtClean="0"/>
                        <a:t> to increase the product</a:t>
                      </a:r>
                      <a:r>
                        <a:rPr lang="en-US" sz="1200" baseline="0" dirty="0" smtClean="0"/>
                        <a:t> </a:t>
                      </a:r>
                      <a:r>
                        <a:rPr lang="en-US" sz="1200" dirty="0" smtClean="0"/>
                        <a:t>visibility to the potential customer. Additionally, another objective of this</a:t>
                      </a:r>
                      <a:r>
                        <a:rPr lang="en-US" sz="1200" baseline="0" dirty="0" smtClean="0"/>
                        <a:t> </a:t>
                      </a:r>
                      <a:r>
                        <a:rPr lang="en-US" sz="1200" dirty="0" smtClean="0"/>
                        <a:t>project is to create the website by using an online website builder which</a:t>
                      </a:r>
                    </a:p>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t>can be updated regularly by employees of Viking Fortune </a:t>
                      </a:r>
                      <a:endParaRPr lang="en-US" sz="1200" dirty="0"/>
                    </a:p>
                  </a:txBody>
                  <a:tcPr/>
                </a:tc>
                <a:tc>
                  <a:txBody>
                    <a:bodyPr/>
                    <a:lstStyle/>
                    <a:p>
                      <a:r>
                        <a:rPr lang="en-US" sz="1200" b="0" i="0" u="none" strike="noStrike" cap="none" dirty="0" smtClean="0">
                          <a:solidFill>
                            <a:srgbClr val="000000"/>
                          </a:solidFill>
                          <a:latin typeface="Arial"/>
                          <a:ea typeface="Arial"/>
                          <a:cs typeface="Arial"/>
                          <a:sym typeface="Arial"/>
                        </a:rPr>
                        <a:t>QR codes require a </a:t>
                      </a:r>
                      <a:r>
                        <a:rPr lang="en-US" sz="1200" b="0" i="0" u="none" strike="noStrike" cap="none" dirty="0" err="1" smtClean="0">
                          <a:solidFill>
                            <a:srgbClr val="000000"/>
                          </a:solidFill>
                          <a:latin typeface="Arial"/>
                          <a:ea typeface="Arial"/>
                          <a:cs typeface="Arial"/>
                          <a:sym typeface="Arial"/>
                        </a:rPr>
                        <a:t>smartphone</a:t>
                      </a:r>
                      <a:r>
                        <a:rPr lang="en-US" sz="1200" b="0" i="0" u="none" strike="noStrike" cap="none" dirty="0" smtClean="0">
                          <a:solidFill>
                            <a:srgbClr val="000000"/>
                          </a:solidFill>
                          <a:latin typeface="Arial"/>
                          <a:ea typeface="Arial"/>
                          <a:cs typeface="Arial"/>
                          <a:sym typeface="Arial"/>
                        </a:rPr>
                        <a:t> with the ability to scan the code. Requires internet connection. QR codes also require an internet connection in order to function. Distrust and unfamiliarity. For many people even now, QR codes are fairly new technology. One-way communication</a:t>
                      </a:r>
                    </a:p>
                  </a:txBody>
                  <a:tcPr/>
                </a:tc>
              </a:tr>
              <a:tr h="1409794">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t>Title: Website Designing Using Html, </a:t>
                      </a:r>
                      <a:r>
                        <a:rPr lang="en-US" sz="1200" dirty="0" err="1" smtClean="0"/>
                        <a:t>Css</a:t>
                      </a:r>
                      <a:r>
                        <a:rPr lang="en-US" sz="1200" dirty="0" smtClean="0"/>
                        <a:t>, JavaScript &amp; </a:t>
                      </a:r>
                      <a:r>
                        <a:rPr lang="en-US" sz="1200" dirty="0" err="1" smtClean="0"/>
                        <a:t>Wordpress</a:t>
                      </a:r>
                      <a:endParaRPr lang="en-US" sz="1200" dirty="0" smtClean="0"/>
                    </a:p>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t>Authors: Mr. C. Mohan </a:t>
                      </a:r>
                      <a:r>
                        <a:rPr lang="en-US" sz="1200" dirty="0" err="1" smtClean="0"/>
                        <a:t>Sir,K</a:t>
                      </a:r>
                      <a:r>
                        <a:rPr lang="en-US" sz="1200" dirty="0" smtClean="0"/>
                        <a:t> Jaya </a:t>
                      </a:r>
                      <a:r>
                        <a:rPr lang="en-US" sz="1200" dirty="0" err="1" smtClean="0"/>
                        <a:t>Chitra</a:t>
                      </a:r>
                      <a:r>
                        <a:rPr lang="en-US" sz="1200" dirty="0" smtClean="0"/>
                        <a:t> </a:t>
                      </a:r>
                      <a:r>
                        <a:rPr lang="en-US" sz="1200" dirty="0" err="1" smtClean="0"/>
                        <a:t>Mam,Himanshu</a:t>
                      </a:r>
                      <a:r>
                        <a:rPr lang="en-US" sz="1200" dirty="0" smtClean="0"/>
                        <a:t> </a:t>
                      </a:r>
                      <a:r>
                        <a:rPr lang="en-US" sz="1200" dirty="0" err="1" smtClean="0"/>
                        <a:t>Shekher</a:t>
                      </a:r>
                      <a:endParaRPr lang="en-US" sz="1200" dirty="0" smtClean="0"/>
                    </a:p>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t>Year:03/March-2022</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t>This paper is</a:t>
                      </a:r>
                      <a:r>
                        <a:rPr lang="en-US" sz="1200" baseline="0" dirty="0" smtClean="0"/>
                        <a:t> </a:t>
                      </a:r>
                      <a:r>
                        <a:rPr lang="en-US" sz="1200" dirty="0" smtClean="0"/>
                        <a:t>to create a Self-Designed Website using HTML, CSS, and JS, which is</a:t>
                      </a:r>
                      <a:r>
                        <a:rPr lang="en-US" sz="1200" baseline="0" dirty="0" smtClean="0"/>
                        <a:t> </a:t>
                      </a:r>
                      <a:r>
                        <a:rPr lang="en-US" sz="1200" dirty="0" smtClean="0"/>
                        <a:t>not only Unique, but it is highly Optimized also, and make sure that this</a:t>
                      </a:r>
                    </a:p>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t>Website is used for Online Business such as Shopping, Blogging, Digital- Marketing, etc.</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t>After finishing this project, authors will be more experience in web development by learning a new</a:t>
                      </a:r>
                    </a:p>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t>web developing platform, gain more knowledge about using the website</a:t>
                      </a:r>
                      <a:r>
                        <a:rPr lang="en-US" sz="1200" baseline="0" dirty="0" smtClean="0"/>
                        <a:t> </a:t>
                      </a:r>
                      <a:r>
                        <a:rPr lang="en-US" sz="1200" dirty="0" smtClean="0"/>
                        <a:t>as a marketing tool, improving communication skills by understanding</a:t>
                      </a:r>
                    </a:p>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t>the requirements of a business client.</a:t>
                      </a:r>
                    </a:p>
                  </a:txBody>
                  <a:tcPr/>
                </a:tc>
              </a:tr>
              <a:tr h="266071">
                <a:tc>
                  <a:txBody>
                    <a:bodyPr/>
                    <a:lstStyle/>
                    <a:p>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smtClean="0"/>
                        <a:t>.</a:t>
                      </a:r>
                      <a:endParaRPr lang="en-US" sz="1200" dirty="0"/>
                    </a:p>
                  </a:txBody>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9"/>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just" rtl="0">
              <a:lnSpc>
                <a:spcPct val="90000"/>
              </a:lnSpc>
              <a:spcBef>
                <a:spcPts val="1000"/>
              </a:spcBef>
              <a:spcAft>
                <a:spcPts val="0"/>
              </a:spcAft>
              <a:buSzPts val="4400"/>
              <a:buNone/>
            </a:pPr>
            <a:r>
              <a:rPr lang="en-US" sz="2700" b="1">
                <a:latin typeface="Times New Roman"/>
                <a:ea typeface="Times New Roman"/>
                <a:cs typeface="Times New Roman"/>
                <a:sym typeface="Times New Roman"/>
              </a:rPr>
              <a:t>                                    Overall Architecture</a:t>
            </a:r>
            <a:endParaRPr sz="4800" b="1"/>
          </a:p>
        </p:txBody>
      </p:sp>
      <p:sp>
        <p:nvSpPr>
          <p:cNvPr id="138" name="Google Shape;138;p19"/>
          <p:cNvSpPr txBox="1">
            <a:spLocks noGrp="1"/>
          </p:cNvSpPr>
          <p:nvPr>
            <p:ph sz="quarter" idx="1"/>
          </p:nvPr>
        </p:nvSpPr>
        <p:spPr>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r>
              <a:rPr lang="en-US"/>
              <a:t> </a:t>
            </a:r>
            <a:endParaRPr/>
          </a:p>
        </p:txBody>
      </p:sp>
      <p:pic>
        <p:nvPicPr>
          <p:cNvPr id="1026" name="Picture 2" descr="C:\Users\hp\Documents\gg.jpeg"/>
          <p:cNvPicPr>
            <a:picLocks noChangeAspect="1" noChangeArrowheads="1"/>
          </p:cNvPicPr>
          <p:nvPr/>
        </p:nvPicPr>
        <p:blipFill>
          <a:blip r:embed="rId3"/>
          <a:srcRect/>
          <a:stretch>
            <a:fillRect/>
          </a:stretch>
        </p:blipFill>
        <p:spPr bwMode="auto">
          <a:xfrm>
            <a:off x="1483360" y="1483360"/>
            <a:ext cx="9245600" cy="4927600"/>
          </a:xfrm>
          <a:prstGeom prst="rect">
            <a:avLst/>
          </a:prstGeom>
          <a:noFill/>
        </p:spPr>
      </p:pic>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4869</TotalTime>
  <Words>1595</Words>
  <Application>Microsoft Office PowerPoint</Application>
  <PresentationFormat>Custom</PresentationFormat>
  <Paragraphs>164</Paragraphs>
  <Slides>18</Slides>
  <Notes>13</Notes>
  <HiddenSlides>0</HiddenSlides>
  <MMClips>0</MMClips>
  <ScaleCrop>false</ScaleCrop>
  <HeadingPairs>
    <vt:vector size="4" baseType="variant">
      <vt:variant>
        <vt:lpstr>Theme</vt:lpstr>
      </vt:variant>
      <vt:variant>
        <vt:i4>2</vt:i4>
      </vt:variant>
      <vt:variant>
        <vt:lpstr>Slide Titles</vt:lpstr>
      </vt:variant>
      <vt:variant>
        <vt:i4>18</vt:i4>
      </vt:variant>
    </vt:vector>
  </HeadingPairs>
  <TitlesOfParts>
    <vt:vector size="20" baseType="lpstr">
      <vt:lpstr>1_Office Theme</vt:lpstr>
      <vt:lpstr>Oriel</vt:lpstr>
      <vt:lpstr>“Swachh Bharat: Monitoring the garbage collections from Gram Panchayat”</vt:lpstr>
      <vt:lpstr>Outlines</vt:lpstr>
      <vt:lpstr>                                       Abstract</vt:lpstr>
      <vt:lpstr>                                  Introduction</vt:lpstr>
      <vt:lpstr>                                     Research Objectives</vt:lpstr>
      <vt:lpstr>                                Literature Survey</vt:lpstr>
      <vt:lpstr>                                Literature Survey</vt:lpstr>
      <vt:lpstr>                                Literature Survey</vt:lpstr>
      <vt:lpstr>                                    Overall Architecture</vt:lpstr>
      <vt:lpstr>                              Data Flow Diagram</vt:lpstr>
      <vt:lpstr>                           UML Diagrams (Class Diagram)</vt:lpstr>
      <vt:lpstr>                                        List of Modules</vt:lpstr>
      <vt:lpstr>Implementation</vt:lpstr>
      <vt:lpstr>Implementation</vt:lpstr>
      <vt:lpstr>Implementation</vt:lpstr>
      <vt:lpstr>Implementation</vt:lpstr>
      <vt:lpstr>Conclusion</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“Swachh Bharat: Monitoring the garbage collections from Gram Panchayat”</dc:title>
  <dc:creator>NameIs Iliyas</dc:creator>
  <cp:lastModifiedBy>hp</cp:lastModifiedBy>
  <cp:revision>113</cp:revision>
  <dcterms:modified xsi:type="dcterms:W3CDTF">2025-05-05T17:29:21Z</dcterms:modified>
</cp:coreProperties>
</file>