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98" r:id="rId5"/>
    <p:sldId id="299" r:id="rId6"/>
    <p:sldId id="300" r:id="rId7"/>
    <p:sldId id="301" r:id="rId8"/>
    <p:sldId id="302" r:id="rId9"/>
    <p:sldId id="303" r:id="rId10"/>
    <p:sldId id="305" r:id="rId11"/>
    <p:sldId id="304" r:id="rId12"/>
    <p:sldId id="306" r:id="rId13"/>
    <p:sldId id="307" r:id="rId14"/>
    <p:sldId id="308" r:id="rId15"/>
    <p:sldId id="309" r:id="rId16"/>
    <p:sldId id="310" r:id="rId17"/>
    <p:sldId id="311" r:id="rId18"/>
    <p:sldId id="313" r:id="rId19"/>
    <p:sldId id="312" r:id="rId20"/>
    <p:sldId id="315" r:id="rId21"/>
    <p:sldId id="320" r:id="rId22"/>
    <p:sldId id="316" r:id="rId23"/>
    <p:sldId id="317" r:id="rId24"/>
    <p:sldId id="318" r:id="rId25"/>
    <p:sldId id="319" r:id="rId26"/>
    <p:sldId id="321"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156E046-38D4-48BB-B2DB-59E768596576}" v="28" dt="2023-04-27T08:50:01.23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979" autoAdjust="0"/>
    <p:restoredTop sz="94619" autoAdjust="0"/>
  </p:normalViewPr>
  <p:slideViewPr>
    <p:cSldViewPr snapToGrid="0">
      <p:cViewPr>
        <p:scale>
          <a:sx n="66" d="100"/>
          <a:sy n="66" d="100"/>
        </p:scale>
        <p:origin x="1560" y="41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4/27/2023</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2343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4/27/2023</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046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4/27/2023</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27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4/27/2023</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835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4/27/2023</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639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4/27/2023</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6854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4/27/2023</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339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4/27/2023</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7711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4/27/2023</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0161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4/27/2023</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pic>
        <p:nvPicPr>
          <p:cNvPr id="4" name="Picture 3" descr="A close up of a piece of paper with a pencil laying on top">
            <a:extLst>
              <a:ext uri="{FF2B5EF4-FFF2-40B4-BE49-F238E27FC236}">
                <a16:creationId xmlns:a16="http://schemas.microsoft.com/office/drawing/2014/main" id="{65810330-F0B5-43C9-BC34-094FFB5C0529}"/>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0" y="975"/>
            <a:ext cx="12191980" cy="6858000"/>
          </a:xfrm>
          <a:prstGeom prst="rect">
            <a:avLst/>
          </a:prstGeom>
        </p:spPr>
      </p:pic>
      <p:sp>
        <p:nvSpPr>
          <p:cNvPr id="35" name="Rectangle 34">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8123416" y="1475234"/>
            <a:ext cx="3214307" cy="2901694"/>
          </a:xfrm>
        </p:spPr>
        <p:txBody>
          <a:bodyPr anchor="b">
            <a:normAutofit/>
          </a:bodyPr>
          <a:lstStyle/>
          <a:p>
            <a:r>
              <a:rPr lang="en-US" sz="4400" dirty="0">
                <a:solidFill>
                  <a:schemeClr val="tx1"/>
                </a:solidFill>
              </a:rPr>
              <a:t>THIRD REVIEW</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8127750" y="4608576"/>
            <a:ext cx="3205640" cy="774186"/>
          </a:xfrm>
        </p:spPr>
        <p:txBody>
          <a:bodyPr anchor="t">
            <a:normAutofit/>
          </a:bodyPr>
          <a:lstStyle/>
          <a:p>
            <a:pPr>
              <a:lnSpc>
                <a:spcPct val="100000"/>
              </a:lnSpc>
            </a:pPr>
            <a:r>
              <a:rPr lang="en-US" sz="1600" dirty="0"/>
              <a:t>27.04.2023</a:t>
            </a:r>
          </a:p>
        </p:txBody>
      </p:sp>
      <p:cxnSp>
        <p:nvCxnSpPr>
          <p:cNvPr id="37" name="Straight Connector 36">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Attendance System | Facial Recognition | OPEN-CV | ML - Hackster.io">
            <a:extLst>
              <a:ext uri="{FF2B5EF4-FFF2-40B4-BE49-F238E27FC236}">
                <a16:creationId xmlns:a16="http://schemas.microsoft.com/office/drawing/2014/main" id="{E58863E5-610A-E4C4-C4D8-865D8C2CBAA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21858" y="717755"/>
            <a:ext cx="5771536" cy="47883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02451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38E57-2975-8543-5D5B-B48734B4980B}"/>
              </a:ext>
            </a:extLst>
          </p:cNvPr>
          <p:cNvSpPr>
            <a:spLocks noGrp="1"/>
          </p:cNvSpPr>
          <p:nvPr>
            <p:ph type="title"/>
          </p:nvPr>
        </p:nvSpPr>
        <p:spPr>
          <a:xfrm>
            <a:off x="3535680" y="1916300"/>
            <a:ext cx="10058400" cy="1450757"/>
          </a:xfrm>
        </p:spPr>
        <p:txBody>
          <a:bodyPr/>
          <a:lstStyle/>
          <a:p>
            <a:r>
              <a:rPr lang="en-IN" dirty="0"/>
              <a:t>Sample Code</a:t>
            </a:r>
          </a:p>
        </p:txBody>
      </p:sp>
    </p:spTree>
    <p:extLst>
      <p:ext uri="{BB962C8B-B14F-4D97-AF65-F5344CB8AC3E}">
        <p14:creationId xmlns:p14="http://schemas.microsoft.com/office/powerpoint/2010/main" val="28435851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656FFD2-91BE-4F4E-D700-6248E4C74BF4}"/>
              </a:ext>
            </a:extLst>
          </p:cNvPr>
          <p:cNvSpPr txBox="1"/>
          <p:nvPr/>
        </p:nvSpPr>
        <p:spPr>
          <a:xfrm>
            <a:off x="1425678" y="147714"/>
            <a:ext cx="6096000" cy="6190028"/>
          </a:xfrm>
          <a:prstGeom prst="rect">
            <a:avLst/>
          </a:prstGeom>
          <a:noFill/>
        </p:spPr>
        <p:txBody>
          <a:bodyPr wrap="square">
            <a:spAutoFit/>
          </a:bodyPr>
          <a:lstStyle/>
          <a:p>
            <a:pPr>
              <a:lnSpc>
                <a:spcPct val="115000"/>
              </a:lnSpc>
            </a:pPr>
            <a:r>
              <a:rPr lang="en-IN" sz="2000" b="1" kern="1200" dirty="0">
                <a:effectLst/>
                <a:latin typeface="Times New Roman" panose="02020603050405020304" pitchFamily="18" charset="0"/>
                <a:ea typeface="Times New Roman" panose="02020603050405020304" pitchFamily="18" charset="0"/>
              </a:rPr>
              <a:t> </a:t>
            </a:r>
            <a:endParaRPr lang="en-IN" sz="1800" kern="1200" dirty="0">
              <a:effectLst/>
              <a:latin typeface="Times New Roman" panose="02020603050405020304" pitchFamily="18" charset="0"/>
              <a:ea typeface="Times New Roman" panose="02020603050405020304" pitchFamily="18" charset="0"/>
            </a:endParaRPr>
          </a:p>
          <a:p>
            <a:pPr>
              <a:lnSpc>
                <a:spcPct val="115000"/>
              </a:lnSpc>
            </a:pPr>
            <a:r>
              <a:rPr lang="en-IN" sz="2000" b="1" kern="1200" dirty="0">
                <a:effectLst/>
                <a:latin typeface="Times New Roman" panose="02020603050405020304" pitchFamily="18" charset="0"/>
                <a:ea typeface="Times New Roman" panose="02020603050405020304" pitchFamily="18" charset="0"/>
              </a:rPr>
              <a:t>Run.py</a:t>
            </a:r>
            <a:endParaRPr lang="en-IN" sz="1800" kern="1200" dirty="0">
              <a:effectLst/>
              <a:latin typeface="Times New Roman" panose="02020603050405020304" pitchFamily="18" charset="0"/>
              <a:ea typeface="Times New Roman" panose="02020603050405020304" pitchFamily="18" charset="0"/>
            </a:endParaRPr>
          </a:p>
          <a:p>
            <a:pPr>
              <a:lnSpc>
                <a:spcPct val="115000"/>
              </a:lnSpc>
            </a:pPr>
            <a:r>
              <a:rPr lang="en-IN" sz="1800" kern="1200" dirty="0">
                <a:effectLst/>
                <a:latin typeface="Times New Roman" panose="02020603050405020304" pitchFamily="18" charset="0"/>
                <a:ea typeface="Times New Roman" panose="02020603050405020304" pitchFamily="18" charset="0"/>
              </a:rPr>
              <a:t>import </a:t>
            </a:r>
            <a:r>
              <a:rPr lang="en-IN" sz="1800" kern="1200" dirty="0" err="1">
                <a:effectLst/>
                <a:latin typeface="Times New Roman" panose="02020603050405020304" pitchFamily="18" charset="0"/>
                <a:ea typeface="Times New Roman" panose="02020603050405020304" pitchFamily="18" charset="0"/>
              </a:rPr>
              <a:t>tkinter</a:t>
            </a:r>
            <a:r>
              <a:rPr lang="en-IN" sz="1800" kern="1200" dirty="0">
                <a:effectLst/>
                <a:latin typeface="Times New Roman" panose="02020603050405020304" pitchFamily="18" charset="0"/>
                <a:ea typeface="Times New Roman" panose="02020603050405020304" pitchFamily="18" charset="0"/>
              </a:rPr>
              <a:t> as </a:t>
            </a:r>
            <a:r>
              <a:rPr lang="en-IN" sz="1800" kern="1200" dirty="0" err="1">
                <a:effectLst/>
                <a:latin typeface="Times New Roman" panose="02020603050405020304" pitchFamily="18" charset="0"/>
                <a:ea typeface="Times New Roman" panose="02020603050405020304" pitchFamily="18" charset="0"/>
              </a:rPr>
              <a:t>tk</a:t>
            </a:r>
            <a:endParaRPr lang="en-IN" sz="1800" kern="1200" dirty="0">
              <a:effectLst/>
              <a:latin typeface="Times New Roman" panose="02020603050405020304" pitchFamily="18" charset="0"/>
              <a:ea typeface="Times New Roman" panose="02020603050405020304" pitchFamily="18" charset="0"/>
            </a:endParaRPr>
          </a:p>
          <a:p>
            <a:pPr>
              <a:lnSpc>
                <a:spcPct val="115000"/>
              </a:lnSpc>
            </a:pPr>
            <a:r>
              <a:rPr lang="en-IN" sz="1800" kern="1200" dirty="0">
                <a:effectLst/>
                <a:latin typeface="Times New Roman" panose="02020603050405020304" pitchFamily="18" charset="0"/>
                <a:ea typeface="Times New Roman" panose="02020603050405020304" pitchFamily="18" charset="0"/>
              </a:rPr>
              <a:t>from </a:t>
            </a:r>
            <a:r>
              <a:rPr lang="en-IN" sz="1800" kern="1200" dirty="0" err="1">
                <a:effectLst/>
                <a:latin typeface="Times New Roman" panose="02020603050405020304" pitchFamily="18" charset="0"/>
                <a:ea typeface="Times New Roman" panose="02020603050405020304" pitchFamily="18" charset="0"/>
              </a:rPr>
              <a:t>tkinter</a:t>
            </a:r>
            <a:r>
              <a:rPr lang="en-IN" sz="1800" kern="1200" dirty="0">
                <a:effectLst/>
                <a:latin typeface="Times New Roman" panose="02020603050405020304" pitchFamily="18" charset="0"/>
                <a:ea typeface="Times New Roman" panose="02020603050405020304" pitchFamily="18" charset="0"/>
              </a:rPr>
              <a:t> import *</a:t>
            </a:r>
          </a:p>
          <a:p>
            <a:pPr>
              <a:lnSpc>
                <a:spcPct val="115000"/>
              </a:lnSpc>
            </a:pPr>
            <a:r>
              <a:rPr lang="en-IN" sz="1800" kern="1200" dirty="0">
                <a:effectLst/>
                <a:latin typeface="Times New Roman" panose="02020603050405020304" pitchFamily="18" charset="0"/>
                <a:ea typeface="Times New Roman" panose="02020603050405020304" pitchFamily="18" charset="0"/>
              </a:rPr>
              <a:t>import cv2</a:t>
            </a:r>
          </a:p>
          <a:p>
            <a:pPr>
              <a:lnSpc>
                <a:spcPct val="115000"/>
              </a:lnSpc>
            </a:pPr>
            <a:r>
              <a:rPr lang="en-IN" sz="1800" kern="1200" dirty="0">
                <a:effectLst/>
                <a:latin typeface="Times New Roman" panose="02020603050405020304" pitchFamily="18" charset="0"/>
                <a:ea typeface="Times New Roman" panose="02020603050405020304" pitchFamily="18" charset="0"/>
              </a:rPr>
              <a:t>import csv</a:t>
            </a:r>
          </a:p>
          <a:p>
            <a:pPr>
              <a:lnSpc>
                <a:spcPct val="115000"/>
              </a:lnSpc>
            </a:pPr>
            <a:r>
              <a:rPr lang="en-IN" sz="1800" kern="1200" dirty="0">
                <a:effectLst/>
                <a:latin typeface="Times New Roman" panose="02020603050405020304" pitchFamily="18" charset="0"/>
                <a:ea typeface="Times New Roman" panose="02020603050405020304" pitchFamily="18" charset="0"/>
              </a:rPr>
              <a:t>import </a:t>
            </a:r>
            <a:r>
              <a:rPr lang="en-IN" sz="1800" kern="1200" dirty="0" err="1">
                <a:effectLst/>
                <a:latin typeface="Times New Roman" panose="02020603050405020304" pitchFamily="18" charset="0"/>
                <a:ea typeface="Times New Roman" panose="02020603050405020304" pitchFamily="18" charset="0"/>
              </a:rPr>
              <a:t>os</a:t>
            </a:r>
            <a:endParaRPr lang="en-IN" sz="1800" kern="1200" dirty="0">
              <a:effectLst/>
              <a:latin typeface="Times New Roman" panose="02020603050405020304" pitchFamily="18" charset="0"/>
              <a:ea typeface="Times New Roman" panose="02020603050405020304" pitchFamily="18" charset="0"/>
            </a:endParaRPr>
          </a:p>
          <a:p>
            <a:pPr>
              <a:lnSpc>
                <a:spcPct val="115000"/>
              </a:lnSpc>
            </a:pPr>
            <a:r>
              <a:rPr lang="en-IN" sz="1800" kern="1200" dirty="0">
                <a:effectLst/>
                <a:latin typeface="Times New Roman" panose="02020603050405020304" pitchFamily="18" charset="0"/>
                <a:ea typeface="Times New Roman" panose="02020603050405020304" pitchFamily="18" charset="0"/>
              </a:rPr>
              <a:t>import </a:t>
            </a:r>
            <a:r>
              <a:rPr lang="en-IN" sz="1800" kern="1200" dirty="0" err="1">
                <a:effectLst/>
                <a:latin typeface="Times New Roman" panose="02020603050405020304" pitchFamily="18" charset="0"/>
                <a:ea typeface="Times New Roman" panose="02020603050405020304" pitchFamily="18" charset="0"/>
              </a:rPr>
              <a:t>numpy</a:t>
            </a:r>
            <a:r>
              <a:rPr lang="en-IN" sz="1800" kern="1200" dirty="0">
                <a:effectLst/>
                <a:latin typeface="Times New Roman" panose="02020603050405020304" pitchFamily="18" charset="0"/>
                <a:ea typeface="Times New Roman" panose="02020603050405020304" pitchFamily="18" charset="0"/>
              </a:rPr>
              <a:t> as np</a:t>
            </a:r>
          </a:p>
          <a:p>
            <a:pPr>
              <a:lnSpc>
                <a:spcPct val="115000"/>
              </a:lnSpc>
            </a:pPr>
            <a:r>
              <a:rPr lang="en-IN" sz="1800" kern="1200" dirty="0">
                <a:effectLst/>
                <a:latin typeface="Times New Roman" panose="02020603050405020304" pitchFamily="18" charset="0"/>
                <a:ea typeface="Times New Roman" panose="02020603050405020304" pitchFamily="18" charset="0"/>
              </a:rPr>
              <a:t>from PIL import Image, </a:t>
            </a:r>
            <a:r>
              <a:rPr lang="en-IN" sz="1800" kern="1200" dirty="0" err="1">
                <a:effectLst/>
                <a:latin typeface="Times New Roman" panose="02020603050405020304" pitchFamily="18" charset="0"/>
                <a:ea typeface="Times New Roman" panose="02020603050405020304" pitchFamily="18" charset="0"/>
              </a:rPr>
              <a:t>ImageTk</a:t>
            </a:r>
            <a:endParaRPr lang="en-IN" sz="1800" kern="1200" dirty="0">
              <a:effectLst/>
              <a:latin typeface="Times New Roman" panose="02020603050405020304" pitchFamily="18" charset="0"/>
              <a:ea typeface="Times New Roman" panose="02020603050405020304" pitchFamily="18" charset="0"/>
            </a:endParaRPr>
          </a:p>
          <a:p>
            <a:pPr>
              <a:lnSpc>
                <a:spcPct val="115000"/>
              </a:lnSpc>
            </a:pPr>
            <a:r>
              <a:rPr lang="en-IN" sz="1800" kern="1200" dirty="0">
                <a:effectLst/>
                <a:latin typeface="Times New Roman" panose="02020603050405020304" pitchFamily="18" charset="0"/>
                <a:ea typeface="Times New Roman" panose="02020603050405020304" pitchFamily="18" charset="0"/>
              </a:rPr>
              <a:t>import pandas as pd</a:t>
            </a:r>
          </a:p>
          <a:p>
            <a:pPr>
              <a:lnSpc>
                <a:spcPct val="115000"/>
              </a:lnSpc>
            </a:pPr>
            <a:r>
              <a:rPr lang="en-IN" sz="1800" kern="1200" dirty="0">
                <a:effectLst/>
                <a:latin typeface="Times New Roman" panose="02020603050405020304" pitchFamily="18" charset="0"/>
                <a:ea typeface="Times New Roman" panose="02020603050405020304" pitchFamily="18" charset="0"/>
              </a:rPr>
              <a:t>import datetime</a:t>
            </a:r>
          </a:p>
          <a:p>
            <a:pPr>
              <a:lnSpc>
                <a:spcPct val="115000"/>
              </a:lnSpc>
            </a:pPr>
            <a:r>
              <a:rPr lang="en-IN" sz="1800" kern="1200" dirty="0">
                <a:effectLst/>
                <a:latin typeface="Times New Roman" panose="02020603050405020304" pitchFamily="18" charset="0"/>
                <a:ea typeface="Times New Roman" panose="02020603050405020304" pitchFamily="18" charset="0"/>
              </a:rPr>
              <a:t>import time</a:t>
            </a:r>
          </a:p>
          <a:p>
            <a:pPr>
              <a:lnSpc>
                <a:spcPct val="115000"/>
              </a:lnSpc>
            </a:pPr>
            <a:r>
              <a:rPr lang="en-IN" sz="1800" kern="1200" dirty="0">
                <a:effectLst/>
                <a:latin typeface="Times New Roman" panose="02020603050405020304" pitchFamily="18" charset="0"/>
                <a:ea typeface="Times New Roman" panose="02020603050405020304" pitchFamily="18" charset="0"/>
              </a:rPr>
              <a:t># Window is our Main frame of system</a:t>
            </a:r>
          </a:p>
          <a:p>
            <a:pPr>
              <a:lnSpc>
                <a:spcPct val="115000"/>
              </a:lnSpc>
            </a:pPr>
            <a:r>
              <a:rPr lang="en-IN" sz="1800" kern="1200" dirty="0">
                <a:effectLst/>
                <a:latin typeface="Times New Roman" panose="02020603050405020304" pitchFamily="18" charset="0"/>
                <a:ea typeface="Times New Roman" panose="02020603050405020304" pitchFamily="18" charset="0"/>
              </a:rPr>
              <a:t>window = </a:t>
            </a:r>
            <a:r>
              <a:rPr lang="en-IN" sz="1800" kern="1200" dirty="0" err="1">
                <a:effectLst/>
                <a:latin typeface="Times New Roman" panose="02020603050405020304" pitchFamily="18" charset="0"/>
                <a:ea typeface="Times New Roman" panose="02020603050405020304" pitchFamily="18" charset="0"/>
              </a:rPr>
              <a:t>tk.Tk</a:t>
            </a:r>
            <a:r>
              <a:rPr lang="en-IN" sz="1800" kern="1200" dirty="0">
                <a:effectLst/>
                <a:latin typeface="Times New Roman" panose="02020603050405020304" pitchFamily="18" charset="0"/>
                <a:ea typeface="Times New Roman" panose="02020603050405020304" pitchFamily="18" charset="0"/>
              </a:rPr>
              <a:t>()</a:t>
            </a:r>
          </a:p>
          <a:p>
            <a:pPr>
              <a:lnSpc>
                <a:spcPct val="115000"/>
              </a:lnSpc>
            </a:pPr>
            <a:r>
              <a:rPr lang="en-IN" sz="1800" kern="1200" dirty="0" err="1">
                <a:effectLst/>
                <a:latin typeface="Times New Roman" panose="02020603050405020304" pitchFamily="18" charset="0"/>
                <a:ea typeface="Times New Roman" panose="02020603050405020304" pitchFamily="18" charset="0"/>
              </a:rPr>
              <a:t>window.title</a:t>
            </a:r>
            <a:r>
              <a:rPr lang="en-IN" sz="1800" kern="1200" dirty="0">
                <a:effectLst/>
                <a:latin typeface="Times New Roman" panose="02020603050405020304" pitchFamily="18" charset="0"/>
                <a:ea typeface="Times New Roman" panose="02020603050405020304" pitchFamily="18" charset="0"/>
              </a:rPr>
              <a:t>("FAMS-Face Recognition Based Attendance Management System by Mohammed Iliyas")</a:t>
            </a:r>
          </a:p>
          <a:p>
            <a:pPr>
              <a:lnSpc>
                <a:spcPct val="115000"/>
              </a:lnSpc>
            </a:pPr>
            <a:r>
              <a:rPr lang="en-IN" sz="1800" kern="1200" dirty="0" err="1">
                <a:effectLst/>
                <a:latin typeface="Times New Roman" panose="02020603050405020304" pitchFamily="18" charset="0"/>
                <a:ea typeface="Times New Roman" panose="02020603050405020304" pitchFamily="18" charset="0"/>
              </a:rPr>
              <a:t>window.geometry</a:t>
            </a:r>
            <a:r>
              <a:rPr lang="en-IN" sz="1800" kern="1200" dirty="0">
                <a:effectLst/>
                <a:latin typeface="Times New Roman" panose="02020603050405020304" pitchFamily="18" charset="0"/>
                <a:ea typeface="Times New Roman" panose="02020603050405020304" pitchFamily="18" charset="0"/>
              </a:rPr>
              <a:t>('1280x720')</a:t>
            </a:r>
          </a:p>
          <a:p>
            <a:pPr>
              <a:lnSpc>
                <a:spcPct val="115000"/>
              </a:lnSpc>
            </a:pPr>
            <a:r>
              <a:rPr lang="en-IN" sz="1800" kern="1200" dirty="0" err="1">
                <a:effectLst/>
                <a:latin typeface="Times New Roman" panose="02020603050405020304" pitchFamily="18" charset="0"/>
                <a:ea typeface="Times New Roman" panose="02020603050405020304" pitchFamily="18" charset="0"/>
              </a:rPr>
              <a:t>window.configure</a:t>
            </a:r>
            <a:r>
              <a:rPr lang="en-IN" sz="1800" kern="1200" dirty="0">
                <a:effectLst/>
                <a:latin typeface="Times New Roman" panose="02020603050405020304" pitchFamily="18" charset="0"/>
                <a:ea typeface="Times New Roman" panose="02020603050405020304" pitchFamily="18" charset="0"/>
              </a:rPr>
              <a:t>(background ='#355C7D')</a:t>
            </a:r>
          </a:p>
          <a:p>
            <a:pPr>
              <a:lnSpc>
                <a:spcPct val="115000"/>
              </a:lnSpc>
            </a:pPr>
            <a:endParaRPr lang="en-IN" sz="1800" kern="12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1286379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516DFAD-EDDF-83A1-6133-ED949BAFF2BA}"/>
              </a:ext>
            </a:extLst>
          </p:cNvPr>
          <p:cNvSpPr txBox="1"/>
          <p:nvPr/>
        </p:nvSpPr>
        <p:spPr>
          <a:xfrm>
            <a:off x="1061884" y="491614"/>
            <a:ext cx="6096000" cy="5517536"/>
          </a:xfrm>
          <a:prstGeom prst="rect">
            <a:avLst/>
          </a:prstGeom>
          <a:noFill/>
        </p:spPr>
        <p:txBody>
          <a:bodyPr wrap="square">
            <a:spAutoFit/>
          </a:bodyPr>
          <a:lstStyle/>
          <a:p>
            <a:pPr>
              <a:lnSpc>
                <a:spcPct val="115000"/>
              </a:lnSpc>
            </a:pPr>
            <a:r>
              <a:rPr lang="en-IN" sz="2000" b="1" kern="1200" dirty="0">
                <a:effectLst/>
                <a:latin typeface="Times New Roman" panose="02020603050405020304" pitchFamily="18" charset="0"/>
                <a:ea typeface="Times New Roman" panose="02020603050405020304" pitchFamily="18" charset="0"/>
              </a:rPr>
              <a:t> </a:t>
            </a:r>
            <a:r>
              <a:rPr lang="en-IN" sz="1800" kern="1200" dirty="0">
                <a:effectLst/>
                <a:latin typeface="Times New Roman" panose="02020603050405020304" pitchFamily="18" charset="0"/>
                <a:ea typeface="Times New Roman" panose="02020603050405020304" pitchFamily="18" charset="0"/>
              </a:rPr>
              <a:t># GUI for manually fill attendance</a:t>
            </a:r>
          </a:p>
          <a:p>
            <a:pPr>
              <a:lnSpc>
                <a:spcPct val="115000"/>
              </a:lnSpc>
            </a:pPr>
            <a:r>
              <a:rPr lang="en-IN" sz="1800" kern="1200" dirty="0">
                <a:effectLst/>
                <a:latin typeface="Times New Roman" panose="02020603050405020304" pitchFamily="18" charset="0"/>
                <a:ea typeface="Times New Roman" panose="02020603050405020304" pitchFamily="18" charset="0"/>
              </a:rPr>
              <a:t>def </a:t>
            </a:r>
            <a:r>
              <a:rPr lang="en-IN" sz="1800" kern="1200" dirty="0" err="1">
                <a:effectLst/>
                <a:latin typeface="Times New Roman" panose="02020603050405020304" pitchFamily="18" charset="0"/>
                <a:ea typeface="Times New Roman" panose="02020603050405020304" pitchFamily="18" charset="0"/>
              </a:rPr>
              <a:t>manually_fill</a:t>
            </a:r>
            <a:r>
              <a:rPr lang="en-IN" sz="1800" kern="1200" dirty="0">
                <a:effectLst/>
                <a:latin typeface="Times New Roman" panose="02020603050405020304" pitchFamily="18" charset="0"/>
                <a:ea typeface="Times New Roman" panose="02020603050405020304" pitchFamily="18" charset="0"/>
              </a:rPr>
              <a:t>():</a:t>
            </a:r>
          </a:p>
          <a:p>
            <a:pPr>
              <a:lnSpc>
                <a:spcPct val="115000"/>
              </a:lnSpc>
            </a:pPr>
            <a:r>
              <a:rPr lang="en-IN" sz="1800" kern="1200" dirty="0">
                <a:effectLst/>
                <a:latin typeface="Times New Roman" panose="02020603050405020304" pitchFamily="18" charset="0"/>
                <a:ea typeface="Times New Roman" panose="02020603050405020304" pitchFamily="18" charset="0"/>
              </a:rPr>
              <a:t>    global </a:t>
            </a:r>
            <a:r>
              <a:rPr lang="en-IN" sz="1800" kern="1200" dirty="0" err="1">
                <a:effectLst/>
                <a:latin typeface="Times New Roman" panose="02020603050405020304" pitchFamily="18" charset="0"/>
                <a:ea typeface="Times New Roman" panose="02020603050405020304" pitchFamily="18" charset="0"/>
              </a:rPr>
              <a:t>sb</a:t>
            </a:r>
            <a:endParaRPr lang="en-IN" sz="1800" kern="1200" dirty="0">
              <a:effectLst/>
              <a:latin typeface="Times New Roman" panose="02020603050405020304" pitchFamily="18" charset="0"/>
              <a:ea typeface="Times New Roman" panose="02020603050405020304" pitchFamily="18" charset="0"/>
            </a:endParaRPr>
          </a:p>
          <a:p>
            <a:pPr>
              <a:lnSpc>
                <a:spcPct val="115000"/>
              </a:lnSpc>
            </a:pPr>
            <a:r>
              <a:rPr lang="en-IN" sz="1800" kern="1200" dirty="0">
                <a:effectLst/>
                <a:latin typeface="Times New Roman" panose="02020603050405020304" pitchFamily="18" charset="0"/>
                <a:ea typeface="Times New Roman" panose="02020603050405020304" pitchFamily="18" charset="0"/>
              </a:rPr>
              <a:t>    </a:t>
            </a:r>
            <a:r>
              <a:rPr lang="en-IN" sz="1800" kern="1200" dirty="0" err="1">
                <a:effectLst/>
                <a:latin typeface="Times New Roman" panose="02020603050405020304" pitchFamily="18" charset="0"/>
                <a:ea typeface="Times New Roman" panose="02020603050405020304" pitchFamily="18" charset="0"/>
              </a:rPr>
              <a:t>sb</a:t>
            </a:r>
            <a:r>
              <a:rPr lang="en-IN" sz="1800" kern="1200" dirty="0">
                <a:effectLst/>
                <a:latin typeface="Times New Roman" panose="02020603050405020304" pitchFamily="18" charset="0"/>
                <a:ea typeface="Times New Roman" panose="02020603050405020304" pitchFamily="18" charset="0"/>
              </a:rPr>
              <a:t> = </a:t>
            </a:r>
            <a:r>
              <a:rPr lang="en-IN" sz="1800" kern="1200" dirty="0" err="1">
                <a:effectLst/>
                <a:latin typeface="Times New Roman" panose="02020603050405020304" pitchFamily="18" charset="0"/>
                <a:ea typeface="Times New Roman" panose="02020603050405020304" pitchFamily="18" charset="0"/>
              </a:rPr>
              <a:t>tk.Tk</a:t>
            </a:r>
            <a:r>
              <a:rPr lang="en-IN" sz="1800" kern="1200" dirty="0">
                <a:effectLst/>
                <a:latin typeface="Times New Roman" panose="02020603050405020304" pitchFamily="18" charset="0"/>
                <a:ea typeface="Times New Roman" panose="02020603050405020304" pitchFamily="18" charset="0"/>
              </a:rPr>
              <a:t>()</a:t>
            </a:r>
          </a:p>
          <a:p>
            <a:pPr>
              <a:lnSpc>
                <a:spcPct val="115000"/>
              </a:lnSpc>
            </a:pPr>
            <a:r>
              <a:rPr lang="en-IN" sz="1800" kern="1200" dirty="0">
                <a:effectLst/>
                <a:latin typeface="Times New Roman" panose="02020603050405020304" pitchFamily="18" charset="0"/>
                <a:ea typeface="Times New Roman" panose="02020603050405020304" pitchFamily="18" charset="0"/>
              </a:rPr>
              <a:t>    # </a:t>
            </a:r>
            <a:r>
              <a:rPr lang="en-IN" sz="1800" kern="1200" dirty="0" err="1">
                <a:effectLst/>
                <a:latin typeface="Times New Roman" panose="02020603050405020304" pitchFamily="18" charset="0"/>
                <a:ea typeface="Times New Roman" panose="02020603050405020304" pitchFamily="18" charset="0"/>
              </a:rPr>
              <a:t>sb.iconbitmap</a:t>
            </a:r>
            <a:r>
              <a:rPr lang="en-IN" sz="1800" kern="1200" dirty="0">
                <a:effectLst/>
                <a:latin typeface="Times New Roman" panose="02020603050405020304" pitchFamily="18" charset="0"/>
                <a:ea typeface="Times New Roman" panose="02020603050405020304" pitchFamily="18" charset="0"/>
              </a:rPr>
              <a:t>('AMS.ico')</a:t>
            </a:r>
          </a:p>
          <a:p>
            <a:pPr>
              <a:lnSpc>
                <a:spcPct val="115000"/>
              </a:lnSpc>
            </a:pPr>
            <a:r>
              <a:rPr lang="en-IN" sz="1800" kern="1200" dirty="0">
                <a:effectLst/>
                <a:latin typeface="Times New Roman" panose="02020603050405020304" pitchFamily="18" charset="0"/>
                <a:ea typeface="Times New Roman" panose="02020603050405020304" pitchFamily="18" charset="0"/>
              </a:rPr>
              <a:t>    </a:t>
            </a:r>
            <a:r>
              <a:rPr lang="en-IN" sz="1800" kern="1200" dirty="0" err="1">
                <a:effectLst/>
                <a:latin typeface="Times New Roman" panose="02020603050405020304" pitchFamily="18" charset="0"/>
                <a:ea typeface="Times New Roman" panose="02020603050405020304" pitchFamily="18" charset="0"/>
              </a:rPr>
              <a:t>sb.title</a:t>
            </a:r>
            <a:r>
              <a:rPr lang="en-IN" sz="1800" kern="1200" dirty="0">
                <a:effectLst/>
                <a:latin typeface="Times New Roman" panose="02020603050405020304" pitchFamily="18" charset="0"/>
                <a:ea typeface="Times New Roman" panose="02020603050405020304" pitchFamily="18" charset="0"/>
              </a:rPr>
              <a:t>("Enter subject name...")</a:t>
            </a:r>
          </a:p>
          <a:p>
            <a:pPr>
              <a:lnSpc>
                <a:spcPct val="115000"/>
              </a:lnSpc>
            </a:pPr>
            <a:r>
              <a:rPr lang="en-IN" sz="1800" kern="1200" dirty="0">
                <a:effectLst/>
                <a:latin typeface="Times New Roman" panose="02020603050405020304" pitchFamily="18" charset="0"/>
                <a:ea typeface="Times New Roman" panose="02020603050405020304" pitchFamily="18" charset="0"/>
              </a:rPr>
              <a:t>    </a:t>
            </a:r>
            <a:r>
              <a:rPr lang="en-IN" sz="1800" kern="1200" dirty="0" err="1">
                <a:effectLst/>
                <a:latin typeface="Times New Roman" panose="02020603050405020304" pitchFamily="18" charset="0"/>
                <a:ea typeface="Times New Roman" panose="02020603050405020304" pitchFamily="18" charset="0"/>
              </a:rPr>
              <a:t>sb.geometry</a:t>
            </a:r>
            <a:r>
              <a:rPr lang="en-IN" sz="1800" kern="1200" dirty="0">
                <a:effectLst/>
                <a:latin typeface="Times New Roman" panose="02020603050405020304" pitchFamily="18" charset="0"/>
                <a:ea typeface="Times New Roman" panose="02020603050405020304" pitchFamily="18" charset="0"/>
              </a:rPr>
              <a:t>('580x320')</a:t>
            </a:r>
          </a:p>
          <a:p>
            <a:pPr>
              <a:lnSpc>
                <a:spcPct val="115000"/>
              </a:lnSpc>
            </a:pPr>
            <a:r>
              <a:rPr lang="en-IN" sz="1800" kern="1200" dirty="0">
                <a:effectLst/>
                <a:latin typeface="Times New Roman" panose="02020603050405020304" pitchFamily="18" charset="0"/>
                <a:ea typeface="Times New Roman" panose="02020603050405020304" pitchFamily="18" charset="0"/>
              </a:rPr>
              <a:t>    </a:t>
            </a:r>
            <a:r>
              <a:rPr lang="en-IN" sz="1800" kern="1200" dirty="0" err="1">
                <a:effectLst/>
                <a:latin typeface="Times New Roman" panose="02020603050405020304" pitchFamily="18" charset="0"/>
                <a:ea typeface="Times New Roman" panose="02020603050405020304" pitchFamily="18" charset="0"/>
              </a:rPr>
              <a:t>sb.configure</a:t>
            </a:r>
            <a:r>
              <a:rPr lang="en-IN" sz="1800" kern="1200" dirty="0">
                <a:effectLst/>
                <a:latin typeface="Times New Roman" panose="02020603050405020304" pitchFamily="18" charset="0"/>
                <a:ea typeface="Times New Roman" panose="02020603050405020304" pitchFamily="18" charset="0"/>
              </a:rPr>
              <a:t>(background='grey80')</a:t>
            </a:r>
          </a:p>
          <a:p>
            <a:pPr>
              <a:lnSpc>
                <a:spcPct val="115000"/>
              </a:lnSpc>
            </a:pPr>
            <a:r>
              <a:rPr lang="en-IN" sz="1800" kern="1200" dirty="0">
                <a:effectLst/>
                <a:latin typeface="Times New Roman" panose="02020603050405020304" pitchFamily="18" charset="0"/>
                <a:ea typeface="Times New Roman" panose="02020603050405020304" pitchFamily="18" charset="0"/>
              </a:rPr>
              <a:t>    def </a:t>
            </a:r>
            <a:r>
              <a:rPr lang="en-IN" sz="1800" kern="1200" dirty="0" err="1">
                <a:effectLst/>
                <a:latin typeface="Times New Roman" panose="02020603050405020304" pitchFamily="18" charset="0"/>
                <a:ea typeface="Times New Roman" panose="02020603050405020304" pitchFamily="18" charset="0"/>
              </a:rPr>
              <a:t>err_screen_for_subject</a:t>
            </a:r>
            <a:r>
              <a:rPr lang="en-IN" sz="1800" kern="1200" dirty="0">
                <a:effectLst/>
                <a:latin typeface="Times New Roman" panose="02020603050405020304" pitchFamily="18" charset="0"/>
                <a:ea typeface="Times New Roman" panose="02020603050405020304" pitchFamily="18" charset="0"/>
              </a:rPr>
              <a:t>():</a:t>
            </a:r>
          </a:p>
          <a:p>
            <a:pPr>
              <a:lnSpc>
                <a:spcPct val="115000"/>
              </a:lnSpc>
            </a:pPr>
            <a:r>
              <a:rPr lang="en-IN" sz="1800" kern="1200" dirty="0">
                <a:effectLst/>
                <a:latin typeface="Times New Roman" panose="02020603050405020304" pitchFamily="18" charset="0"/>
                <a:ea typeface="Times New Roman" panose="02020603050405020304" pitchFamily="18" charset="0"/>
              </a:rPr>
              <a:t>     def </a:t>
            </a:r>
            <a:r>
              <a:rPr lang="en-IN" sz="1800" kern="1200" dirty="0" err="1">
                <a:effectLst/>
                <a:latin typeface="Times New Roman" panose="02020603050405020304" pitchFamily="18" charset="0"/>
                <a:ea typeface="Times New Roman" panose="02020603050405020304" pitchFamily="18" charset="0"/>
              </a:rPr>
              <a:t>ec_delete</a:t>
            </a:r>
            <a:r>
              <a:rPr lang="en-IN" sz="1800" kern="1200" dirty="0">
                <a:effectLst/>
                <a:latin typeface="Times New Roman" panose="02020603050405020304" pitchFamily="18" charset="0"/>
                <a:ea typeface="Times New Roman" panose="02020603050405020304" pitchFamily="18" charset="0"/>
              </a:rPr>
              <a:t>():</a:t>
            </a:r>
          </a:p>
          <a:p>
            <a:pPr>
              <a:lnSpc>
                <a:spcPct val="115000"/>
              </a:lnSpc>
            </a:pPr>
            <a:r>
              <a:rPr lang="en-IN" sz="1800" kern="1200" dirty="0">
                <a:effectLst/>
                <a:latin typeface="Times New Roman" panose="02020603050405020304" pitchFamily="18" charset="0"/>
                <a:ea typeface="Times New Roman" panose="02020603050405020304" pitchFamily="18" charset="0"/>
              </a:rPr>
              <a:t>            </a:t>
            </a:r>
            <a:r>
              <a:rPr lang="en-IN" sz="1800" kern="1200" dirty="0" err="1">
                <a:effectLst/>
                <a:latin typeface="Times New Roman" panose="02020603050405020304" pitchFamily="18" charset="0"/>
                <a:ea typeface="Times New Roman" panose="02020603050405020304" pitchFamily="18" charset="0"/>
              </a:rPr>
              <a:t>ec.destroy</a:t>
            </a:r>
            <a:r>
              <a:rPr lang="en-IN" sz="1800" kern="1200" dirty="0">
                <a:effectLst/>
                <a:latin typeface="Times New Roman" panose="02020603050405020304" pitchFamily="18" charset="0"/>
                <a:ea typeface="Times New Roman" panose="02020603050405020304" pitchFamily="18" charset="0"/>
              </a:rPr>
              <a:t>()</a:t>
            </a:r>
          </a:p>
          <a:p>
            <a:pPr>
              <a:lnSpc>
                <a:spcPct val="115000"/>
              </a:lnSpc>
            </a:pPr>
            <a:r>
              <a:rPr lang="en-IN" sz="1800" kern="1200" dirty="0">
                <a:effectLst/>
                <a:latin typeface="Times New Roman" panose="02020603050405020304" pitchFamily="18" charset="0"/>
                <a:ea typeface="Times New Roman" panose="02020603050405020304" pitchFamily="18" charset="0"/>
              </a:rPr>
              <a:t>        global </a:t>
            </a:r>
            <a:r>
              <a:rPr lang="en-IN" sz="1800" kern="1200" dirty="0" err="1">
                <a:effectLst/>
                <a:latin typeface="Times New Roman" panose="02020603050405020304" pitchFamily="18" charset="0"/>
                <a:ea typeface="Times New Roman" panose="02020603050405020304" pitchFamily="18" charset="0"/>
              </a:rPr>
              <a:t>ec</a:t>
            </a:r>
            <a:endParaRPr lang="en-IN" sz="1800" kern="1200" dirty="0">
              <a:effectLst/>
              <a:latin typeface="Times New Roman" panose="02020603050405020304" pitchFamily="18" charset="0"/>
              <a:ea typeface="Times New Roman" panose="02020603050405020304" pitchFamily="18" charset="0"/>
            </a:endParaRPr>
          </a:p>
          <a:p>
            <a:pPr>
              <a:lnSpc>
                <a:spcPct val="115000"/>
              </a:lnSpc>
            </a:pPr>
            <a:r>
              <a:rPr lang="en-IN" sz="1800" kern="1200" dirty="0">
                <a:effectLst/>
                <a:latin typeface="Times New Roman" panose="02020603050405020304" pitchFamily="18" charset="0"/>
                <a:ea typeface="Times New Roman" panose="02020603050405020304" pitchFamily="18" charset="0"/>
              </a:rPr>
              <a:t>        </a:t>
            </a:r>
            <a:r>
              <a:rPr lang="en-IN" sz="1800" kern="1200" dirty="0" err="1">
                <a:effectLst/>
                <a:latin typeface="Times New Roman" panose="02020603050405020304" pitchFamily="18" charset="0"/>
                <a:ea typeface="Times New Roman" panose="02020603050405020304" pitchFamily="18" charset="0"/>
              </a:rPr>
              <a:t>ec</a:t>
            </a:r>
            <a:r>
              <a:rPr lang="en-IN" sz="1800" kern="1200" dirty="0">
                <a:effectLst/>
                <a:latin typeface="Times New Roman" panose="02020603050405020304" pitchFamily="18" charset="0"/>
                <a:ea typeface="Times New Roman" panose="02020603050405020304" pitchFamily="18" charset="0"/>
              </a:rPr>
              <a:t> = </a:t>
            </a:r>
            <a:r>
              <a:rPr lang="en-IN" sz="1800" kern="1200" dirty="0" err="1">
                <a:effectLst/>
                <a:latin typeface="Times New Roman" panose="02020603050405020304" pitchFamily="18" charset="0"/>
                <a:ea typeface="Times New Roman" panose="02020603050405020304" pitchFamily="18" charset="0"/>
              </a:rPr>
              <a:t>tk.Tk</a:t>
            </a:r>
            <a:r>
              <a:rPr lang="en-IN" sz="1800" kern="1200" dirty="0">
                <a:effectLst/>
                <a:latin typeface="Times New Roman" panose="02020603050405020304" pitchFamily="18" charset="0"/>
                <a:ea typeface="Times New Roman" panose="02020603050405020304" pitchFamily="18" charset="0"/>
              </a:rPr>
              <a:t>()</a:t>
            </a:r>
          </a:p>
          <a:p>
            <a:pPr>
              <a:lnSpc>
                <a:spcPct val="115000"/>
              </a:lnSpc>
            </a:pPr>
            <a:r>
              <a:rPr lang="en-IN" sz="1800" kern="1200" dirty="0">
                <a:effectLst/>
                <a:latin typeface="Times New Roman" panose="02020603050405020304" pitchFamily="18" charset="0"/>
                <a:ea typeface="Times New Roman" panose="02020603050405020304" pitchFamily="18" charset="0"/>
              </a:rPr>
              <a:t>        </a:t>
            </a:r>
            <a:r>
              <a:rPr lang="en-IN" sz="1800" kern="1200" dirty="0" err="1">
                <a:effectLst/>
                <a:latin typeface="Times New Roman" panose="02020603050405020304" pitchFamily="18" charset="0"/>
                <a:ea typeface="Times New Roman" panose="02020603050405020304" pitchFamily="18" charset="0"/>
              </a:rPr>
              <a:t>ec.geometry</a:t>
            </a:r>
            <a:r>
              <a:rPr lang="en-IN" sz="1800" kern="1200" dirty="0">
                <a:effectLst/>
                <a:latin typeface="Times New Roman" panose="02020603050405020304" pitchFamily="18" charset="0"/>
                <a:ea typeface="Times New Roman" panose="02020603050405020304" pitchFamily="18" charset="0"/>
              </a:rPr>
              <a:t>('300x100')</a:t>
            </a:r>
          </a:p>
          <a:p>
            <a:pPr>
              <a:lnSpc>
                <a:spcPct val="115000"/>
              </a:lnSpc>
            </a:pPr>
            <a:r>
              <a:rPr lang="en-IN" sz="1800" kern="1200" dirty="0">
                <a:effectLst/>
                <a:latin typeface="Times New Roman" panose="02020603050405020304" pitchFamily="18" charset="0"/>
                <a:ea typeface="Times New Roman" panose="02020603050405020304" pitchFamily="18" charset="0"/>
              </a:rPr>
              <a:t>        # </a:t>
            </a:r>
            <a:r>
              <a:rPr lang="en-IN" sz="1800" kern="1200" dirty="0" err="1">
                <a:effectLst/>
                <a:latin typeface="Times New Roman" panose="02020603050405020304" pitchFamily="18" charset="0"/>
                <a:ea typeface="Times New Roman" panose="02020603050405020304" pitchFamily="18" charset="0"/>
              </a:rPr>
              <a:t>ec.iconbitmap</a:t>
            </a:r>
            <a:r>
              <a:rPr lang="en-IN" sz="1800" kern="1200" dirty="0">
                <a:effectLst/>
                <a:latin typeface="Times New Roman" panose="02020603050405020304" pitchFamily="18" charset="0"/>
                <a:ea typeface="Times New Roman" panose="02020603050405020304" pitchFamily="18" charset="0"/>
              </a:rPr>
              <a:t>('AMS.ico')</a:t>
            </a:r>
          </a:p>
          <a:p>
            <a:pPr>
              <a:lnSpc>
                <a:spcPct val="115000"/>
              </a:lnSpc>
            </a:pPr>
            <a:r>
              <a:rPr lang="en-IN" sz="1800" kern="1200" dirty="0">
                <a:effectLst/>
                <a:latin typeface="Times New Roman" panose="02020603050405020304" pitchFamily="18" charset="0"/>
                <a:ea typeface="Times New Roman" panose="02020603050405020304" pitchFamily="18" charset="0"/>
              </a:rPr>
              <a:t>        </a:t>
            </a:r>
            <a:r>
              <a:rPr lang="en-IN" sz="1800" kern="1200" dirty="0" err="1">
                <a:effectLst/>
                <a:latin typeface="Times New Roman" panose="02020603050405020304" pitchFamily="18" charset="0"/>
                <a:ea typeface="Times New Roman" panose="02020603050405020304" pitchFamily="18" charset="0"/>
              </a:rPr>
              <a:t>ec.title</a:t>
            </a:r>
            <a:r>
              <a:rPr lang="en-IN" sz="1800" kern="1200" dirty="0">
                <a:effectLst/>
                <a:latin typeface="Times New Roman" panose="02020603050405020304" pitchFamily="18" charset="0"/>
                <a:ea typeface="Times New Roman" panose="02020603050405020304" pitchFamily="18" charset="0"/>
              </a:rPr>
              <a:t>('Warning!!')</a:t>
            </a:r>
          </a:p>
          <a:p>
            <a:pPr>
              <a:lnSpc>
                <a:spcPct val="115000"/>
              </a:lnSpc>
            </a:pPr>
            <a:endParaRPr lang="en-IN" sz="1800" kern="12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6178678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A327FA0-BC46-EE6B-0724-AD5933AF0CE4}"/>
              </a:ext>
            </a:extLst>
          </p:cNvPr>
          <p:cNvSpPr txBox="1"/>
          <p:nvPr/>
        </p:nvSpPr>
        <p:spPr>
          <a:xfrm>
            <a:off x="816078" y="214619"/>
            <a:ext cx="6096000" cy="6119047"/>
          </a:xfrm>
          <a:prstGeom prst="rect">
            <a:avLst/>
          </a:prstGeom>
          <a:noFill/>
        </p:spPr>
        <p:txBody>
          <a:bodyPr wrap="square">
            <a:spAutoFit/>
          </a:bodyPr>
          <a:lstStyle/>
          <a:p>
            <a:pPr>
              <a:lnSpc>
                <a:spcPct val="115000"/>
              </a:lnSpc>
            </a:pPr>
            <a:r>
              <a:rPr lang="en-IN" sz="1800" kern="1200" dirty="0">
                <a:effectLst/>
                <a:latin typeface="Times New Roman" panose="02020603050405020304" pitchFamily="18" charset="0"/>
                <a:ea typeface="Times New Roman" panose="02020603050405020304" pitchFamily="18" charset="0"/>
              </a:rPr>
              <a:t> Label(</a:t>
            </a:r>
            <a:r>
              <a:rPr lang="en-IN" sz="1800" kern="1200" dirty="0" err="1">
                <a:effectLst/>
                <a:latin typeface="Times New Roman" panose="02020603050405020304" pitchFamily="18" charset="0"/>
                <a:ea typeface="Times New Roman" panose="02020603050405020304" pitchFamily="18" charset="0"/>
              </a:rPr>
              <a:t>ec</a:t>
            </a:r>
            <a:r>
              <a:rPr lang="en-IN" sz="1800" kern="1200" dirty="0">
                <a:effectLst/>
                <a:latin typeface="Times New Roman" panose="02020603050405020304" pitchFamily="18" charset="0"/>
                <a:ea typeface="Times New Roman" panose="02020603050405020304" pitchFamily="18" charset="0"/>
              </a:rPr>
              <a:t>, text='Please enter your subject name!!!', </a:t>
            </a:r>
            <a:r>
              <a:rPr lang="en-IN" sz="1800" kern="1200" dirty="0" err="1">
                <a:effectLst/>
                <a:latin typeface="Times New Roman" panose="02020603050405020304" pitchFamily="18" charset="0"/>
                <a:ea typeface="Times New Roman" panose="02020603050405020304" pitchFamily="18" charset="0"/>
              </a:rPr>
              <a:t>fg</a:t>
            </a:r>
            <a:r>
              <a:rPr lang="en-IN" sz="1800" kern="1200" dirty="0">
                <a:effectLst/>
                <a:latin typeface="Times New Roman" panose="02020603050405020304" pitchFamily="18" charset="0"/>
                <a:ea typeface="Times New Roman" panose="02020603050405020304" pitchFamily="18" charset="0"/>
              </a:rPr>
              <a:t>='red',</a:t>
            </a:r>
          </a:p>
          <a:p>
            <a:pPr>
              <a:lnSpc>
                <a:spcPct val="115000"/>
              </a:lnSpc>
            </a:pPr>
            <a:r>
              <a:rPr lang="en-IN" sz="1800" kern="1200" dirty="0">
                <a:effectLst/>
                <a:latin typeface="Times New Roman" panose="02020603050405020304" pitchFamily="18" charset="0"/>
                <a:ea typeface="Times New Roman" panose="02020603050405020304" pitchFamily="18" charset="0"/>
              </a:rPr>
              <a:t>              </a:t>
            </a:r>
            <a:r>
              <a:rPr lang="en-IN" sz="1800" kern="1200" dirty="0" err="1">
                <a:effectLst/>
                <a:latin typeface="Times New Roman" panose="02020603050405020304" pitchFamily="18" charset="0"/>
                <a:ea typeface="Times New Roman" panose="02020603050405020304" pitchFamily="18" charset="0"/>
              </a:rPr>
              <a:t>bg</a:t>
            </a:r>
            <a:r>
              <a:rPr lang="en-IN" sz="1800" kern="1200" dirty="0">
                <a:effectLst/>
                <a:latin typeface="Times New Roman" panose="02020603050405020304" pitchFamily="18" charset="0"/>
                <a:ea typeface="Times New Roman" panose="02020603050405020304" pitchFamily="18" charset="0"/>
              </a:rPr>
              <a:t>='white', font=('times', 16, ' bold ')).pack()</a:t>
            </a:r>
          </a:p>
          <a:p>
            <a:pPr>
              <a:lnSpc>
                <a:spcPct val="115000"/>
              </a:lnSpc>
            </a:pPr>
            <a:r>
              <a:rPr lang="en-IN" sz="1800" kern="1200" dirty="0">
                <a:effectLst/>
                <a:latin typeface="Times New Roman" panose="02020603050405020304" pitchFamily="18" charset="0"/>
                <a:ea typeface="Times New Roman" panose="02020603050405020304" pitchFamily="18" charset="0"/>
              </a:rPr>
              <a:t>        Button(</a:t>
            </a:r>
            <a:r>
              <a:rPr lang="en-IN" sz="1800" kern="1200" dirty="0" err="1">
                <a:effectLst/>
                <a:latin typeface="Times New Roman" panose="02020603050405020304" pitchFamily="18" charset="0"/>
                <a:ea typeface="Times New Roman" panose="02020603050405020304" pitchFamily="18" charset="0"/>
              </a:rPr>
              <a:t>ec</a:t>
            </a:r>
            <a:r>
              <a:rPr lang="en-IN" sz="1800" kern="1200" dirty="0">
                <a:effectLst/>
                <a:latin typeface="Times New Roman" panose="02020603050405020304" pitchFamily="18" charset="0"/>
                <a:ea typeface="Times New Roman" panose="02020603050405020304" pitchFamily="18" charset="0"/>
              </a:rPr>
              <a:t>, text='OK', command=</a:t>
            </a:r>
            <a:r>
              <a:rPr lang="en-IN" sz="1800" kern="1200" dirty="0" err="1">
                <a:effectLst/>
                <a:latin typeface="Times New Roman" panose="02020603050405020304" pitchFamily="18" charset="0"/>
                <a:ea typeface="Times New Roman" panose="02020603050405020304" pitchFamily="18" charset="0"/>
              </a:rPr>
              <a:t>ec_delete</a:t>
            </a:r>
            <a:r>
              <a:rPr lang="en-IN" sz="1800" kern="1200" dirty="0">
                <a:effectLst/>
                <a:latin typeface="Times New Roman" panose="02020603050405020304" pitchFamily="18" charset="0"/>
                <a:ea typeface="Times New Roman" panose="02020603050405020304" pitchFamily="18" charset="0"/>
              </a:rPr>
              <a:t>, </a:t>
            </a:r>
            <a:r>
              <a:rPr lang="en-IN" sz="1800" kern="1200" dirty="0" err="1">
                <a:effectLst/>
                <a:latin typeface="Times New Roman" panose="02020603050405020304" pitchFamily="18" charset="0"/>
                <a:ea typeface="Times New Roman" panose="02020603050405020304" pitchFamily="18" charset="0"/>
              </a:rPr>
              <a:t>fg</a:t>
            </a:r>
            <a:r>
              <a:rPr lang="en-IN" sz="1800" kern="1200" dirty="0">
                <a:effectLst/>
                <a:latin typeface="Times New Roman" panose="02020603050405020304" pitchFamily="18" charset="0"/>
                <a:ea typeface="Times New Roman" panose="02020603050405020304" pitchFamily="18" charset="0"/>
              </a:rPr>
              <a:t>="black", </a:t>
            </a:r>
            <a:r>
              <a:rPr lang="en-IN" sz="1800" kern="1200" dirty="0" err="1">
                <a:effectLst/>
                <a:latin typeface="Times New Roman" panose="02020603050405020304" pitchFamily="18" charset="0"/>
                <a:ea typeface="Times New Roman" panose="02020603050405020304" pitchFamily="18" charset="0"/>
              </a:rPr>
              <a:t>bg</a:t>
            </a:r>
            <a:r>
              <a:rPr lang="en-IN" sz="1800" kern="1200" dirty="0">
                <a:effectLst/>
                <a:latin typeface="Times New Roman" panose="02020603050405020304" pitchFamily="18" charset="0"/>
                <a:ea typeface="Times New Roman" panose="02020603050405020304" pitchFamily="18" charset="0"/>
              </a:rPr>
              <a:t>="lawn green", width=9, height=1, </a:t>
            </a:r>
            <a:r>
              <a:rPr lang="en-IN" sz="1800" kern="1200" dirty="0" err="1">
                <a:effectLst/>
                <a:latin typeface="Times New Roman" panose="02020603050405020304" pitchFamily="18" charset="0"/>
                <a:ea typeface="Times New Roman" panose="02020603050405020304" pitchFamily="18" charset="0"/>
              </a:rPr>
              <a:t>activebackground</a:t>
            </a:r>
            <a:r>
              <a:rPr lang="en-IN" sz="1800" kern="1200" dirty="0">
                <a:effectLst/>
                <a:latin typeface="Times New Roman" panose="02020603050405020304" pitchFamily="18" charset="0"/>
                <a:ea typeface="Times New Roman" panose="02020603050405020304" pitchFamily="18" charset="0"/>
              </a:rPr>
              <a:t>="Red",</a:t>
            </a:r>
          </a:p>
          <a:p>
            <a:pPr>
              <a:lnSpc>
                <a:spcPct val="115000"/>
              </a:lnSpc>
            </a:pPr>
            <a:r>
              <a:rPr lang="en-IN" sz="1800" kern="1200" dirty="0">
                <a:effectLst/>
                <a:latin typeface="Times New Roman" panose="02020603050405020304" pitchFamily="18" charset="0"/>
                <a:ea typeface="Times New Roman" panose="02020603050405020304" pitchFamily="18" charset="0"/>
              </a:rPr>
              <a:t>               font=('times', 15, ' bold ')).place(x=90, y=50)</a:t>
            </a:r>
          </a:p>
          <a:p>
            <a:pPr>
              <a:lnSpc>
                <a:spcPct val="115000"/>
              </a:lnSpc>
            </a:pPr>
            <a:r>
              <a:rPr lang="en-IN" sz="1800" kern="1200" dirty="0">
                <a:effectLst/>
                <a:latin typeface="Times New Roman" panose="02020603050405020304" pitchFamily="18" charset="0"/>
                <a:ea typeface="Times New Roman" panose="02020603050405020304" pitchFamily="18" charset="0"/>
              </a:rPr>
              <a:t>    def </a:t>
            </a:r>
            <a:r>
              <a:rPr lang="en-IN" sz="1800" kern="1200" dirty="0" err="1">
                <a:effectLst/>
                <a:latin typeface="Times New Roman" panose="02020603050405020304" pitchFamily="18" charset="0"/>
                <a:ea typeface="Times New Roman" panose="02020603050405020304" pitchFamily="18" charset="0"/>
              </a:rPr>
              <a:t>fill_attendance</a:t>
            </a:r>
            <a:r>
              <a:rPr lang="en-IN" sz="1800" kern="1200" dirty="0">
                <a:effectLst/>
                <a:latin typeface="Times New Roman" panose="02020603050405020304" pitchFamily="18" charset="0"/>
                <a:ea typeface="Times New Roman" panose="02020603050405020304" pitchFamily="18" charset="0"/>
              </a:rPr>
              <a:t>():</a:t>
            </a:r>
          </a:p>
          <a:p>
            <a:pPr>
              <a:lnSpc>
                <a:spcPct val="115000"/>
              </a:lnSpc>
            </a:pPr>
            <a:r>
              <a:rPr lang="en-IN" sz="1800" kern="1200" dirty="0">
                <a:effectLst/>
                <a:latin typeface="Times New Roman" panose="02020603050405020304" pitchFamily="18" charset="0"/>
                <a:ea typeface="Times New Roman" panose="02020603050405020304" pitchFamily="18" charset="0"/>
              </a:rPr>
              <a:t>        </a:t>
            </a:r>
            <a:r>
              <a:rPr lang="en-IN" sz="1800" kern="1200" dirty="0" err="1">
                <a:effectLst/>
                <a:latin typeface="Times New Roman" panose="02020603050405020304" pitchFamily="18" charset="0"/>
                <a:ea typeface="Times New Roman" panose="02020603050405020304" pitchFamily="18" charset="0"/>
              </a:rPr>
              <a:t>ts</a:t>
            </a:r>
            <a:r>
              <a:rPr lang="en-IN" sz="1800" kern="1200" dirty="0">
                <a:effectLst/>
                <a:latin typeface="Times New Roman" panose="02020603050405020304" pitchFamily="18" charset="0"/>
                <a:ea typeface="Times New Roman" panose="02020603050405020304" pitchFamily="18" charset="0"/>
              </a:rPr>
              <a:t> = </a:t>
            </a:r>
            <a:r>
              <a:rPr lang="en-IN" sz="1800" kern="1200" dirty="0" err="1">
                <a:effectLst/>
                <a:latin typeface="Times New Roman" panose="02020603050405020304" pitchFamily="18" charset="0"/>
                <a:ea typeface="Times New Roman" panose="02020603050405020304" pitchFamily="18" charset="0"/>
              </a:rPr>
              <a:t>time.time</a:t>
            </a:r>
            <a:r>
              <a:rPr lang="en-IN" sz="1800" kern="1200" dirty="0">
                <a:effectLst/>
                <a:latin typeface="Times New Roman" panose="02020603050405020304" pitchFamily="18" charset="0"/>
                <a:ea typeface="Times New Roman" panose="02020603050405020304" pitchFamily="18" charset="0"/>
              </a:rPr>
              <a:t>()</a:t>
            </a:r>
          </a:p>
          <a:p>
            <a:pPr>
              <a:lnSpc>
                <a:spcPct val="115000"/>
              </a:lnSpc>
            </a:pPr>
            <a:r>
              <a:rPr lang="en-IN" sz="1800" kern="1200" dirty="0">
                <a:effectLst/>
                <a:latin typeface="Times New Roman" panose="02020603050405020304" pitchFamily="18" charset="0"/>
                <a:ea typeface="Times New Roman" panose="02020603050405020304" pitchFamily="18" charset="0"/>
              </a:rPr>
              <a:t>        Date = </a:t>
            </a:r>
            <a:r>
              <a:rPr lang="en-IN" sz="1800" kern="1200" dirty="0" err="1">
                <a:effectLst/>
                <a:latin typeface="Times New Roman" panose="02020603050405020304" pitchFamily="18" charset="0"/>
                <a:ea typeface="Times New Roman" panose="02020603050405020304" pitchFamily="18" charset="0"/>
              </a:rPr>
              <a:t>datetime.datetime.fromtimestamp</a:t>
            </a:r>
            <a:r>
              <a:rPr lang="en-IN" sz="1800" kern="1200" dirty="0">
                <a:effectLst/>
                <a:latin typeface="Times New Roman" panose="02020603050405020304" pitchFamily="18" charset="0"/>
                <a:ea typeface="Times New Roman" panose="02020603050405020304" pitchFamily="18" charset="0"/>
              </a:rPr>
              <a:t>(</a:t>
            </a:r>
            <a:r>
              <a:rPr lang="en-IN" sz="1800" kern="1200" dirty="0" err="1">
                <a:effectLst/>
                <a:latin typeface="Times New Roman" panose="02020603050405020304" pitchFamily="18" charset="0"/>
                <a:ea typeface="Times New Roman" panose="02020603050405020304" pitchFamily="18" charset="0"/>
              </a:rPr>
              <a:t>ts</a:t>
            </a:r>
            <a:r>
              <a:rPr lang="en-IN" sz="1800" kern="1200" dirty="0">
                <a:effectLst/>
                <a:latin typeface="Times New Roman" panose="02020603050405020304" pitchFamily="18" charset="0"/>
                <a:ea typeface="Times New Roman" panose="02020603050405020304" pitchFamily="18" charset="0"/>
              </a:rPr>
              <a:t>).</a:t>
            </a:r>
            <a:r>
              <a:rPr lang="en-IN" sz="1800" kern="1200" dirty="0" err="1">
                <a:effectLst/>
                <a:latin typeface="Times New Roman" panose="02020603050405020304" pitchFamily="18" charset="0"/>
                <a:ea typeface="Times New Roman" panose="02020603050405020304" pitchFamily="18" charset="0"/>
              </a:rPr>
              <a:t>strftime</a:t>
            </a:r>
            <a:r>
              <a:rPr lang="en-IN" sz="1800" kern="1200" dirty="0">
                <a:effectLst/>
                <a:latin typeface="Times New Roman" panose="02020603050405020304" pitchFamily="18" charset="0"/>
                <a:ea typeface="Times New Roman" panose="02020603050405020304" pitchFamily="18" charset="0"/>
              </a:rPr>
              <a:t>('%</a:t>
            </a:r>
            <a:r>
              <a:rPr lang="en-IN" sz="1800" kern="1200" dirty="0" err="1">
                <a:effectLst/>
                <a:latin typeface="Times New Roman" panose="02020603050405020304" pitchFamily="18" charset="0"/>
                <a:ea typeface="Times New Roman" panose="02020603050405020304" pitchFamily="18" charset="0"/>
              </a:rPr>
              <a:t>Y_%m_%d</a:t>
            </a:r>
            <a:r>
              <a:rPr lang="en-IN" sz="1800" kern="1200" dirty="0">
                <a:effectLst/>
                <a:latin typeface="Times New Roman" panose="02020603050405020304" pitchFamily="18" charset="0"/>
                <a:ea typeface="Times New Roman" panose="02020603050405020304" pitchFamily="18" charset="0"/>
              </a:rPr>
              <a:t>')</a:t>
            </a:r>
          </a:p>
          <a:p>
            <a:pPr>
              <a:lnSpc>
                <a:spcPct val="115000"/>
              </a:lnSpc>
            </a:pPr>
            <a:r>
              <a:rPr lang="en-IN" sz="1800" kern="1200" dirty="0">
                <a:effectLst/>
                <a:latin typeface="Times New Roman" panose="02020603050405020304" pitchFamily="18" charset="0"/>
                <a:ea typeface="Times New Roman" panose="02020603050405020304" pitchFamily="18" charset="0"/>
              </a:rPr>
              <a:t>        </a:t>
            </a:r>
            <a:r>
              <a:rPr lang="en-IN" sz="1800" kern="1200" dirty="0" err="1">
                <a:effectLst/>
                <a:latin typeface="Times New Roman" panose="02020603050405020304" pitchFamily="18" charset="0"/>
                <a:ea typeface="Times New Roman" panose="02020603050405020304" pitchFamily="18" charset="0"/>
              </a:rPr>
              <a:t>timeStamp</a:t>
            </a:r>
            <a:r>
              <a:rPr lang="en-IN" sz="1800" kern="1200" dirty="0">
                <a:effectLst/>
                <a:latin typeface="Times New Roman" panose="02020603050405020304" pitchFamily="18" charset="0"/>
                <a:ea typeface="Times New Roman" panose="02020603050405020304" pitchFamily="18" charset="0"/>
              </a:rPr>
              <a:t> = </a:t>
            </a:r>
            <a:r>
              <a:rPr lang="en-IN" sz="1800" kern="1200" dirty="0" err="1">
                <a:effectLst/>
                <a:latin typeface="Times New Roman" panose="02020603050405020304" pitchFamily="18" charset="0"/>
                <a:ea typeface="Times New Roman" panose="02020603050405020304" pitchFamily="18" charset="0"/>
              </a:rPr>
              <a:t>datetime.datetime.fromtimestamp</a:t>
            </a:r>
            <a:r>
              <a:rPr lang="en-IN" sz="1800" kern="1200" dirty="0">
                <a:effectLst/>
                <a:latin typeface="Times New Roman" panose="02020603050405020304" pitchFamily="18" charset="0"/>
                <a:ea typeface="Times New Roman" panose="02020603050405020304" pitchFamily="18" charset="0"/>
              </a:rPr>
              <a:t>(</a:t>
            </a:r>
            <a:r>
              <a:rPr lang="en-IN" sz="1800" kern="1200" dirty="0" err="1">
                <a:effectLst/>
                <a:latin typeface="Times New Roman" panose="02020603050405020304" pitchFamily="18" charset="0"/>
                <a:ea typeface="Times New Roman" panose="02020603050405020304" pitchFamily="18" charset="0"/>
              </a:rPr>
              <a:t>ts</a:t>
            </a:r>
            <a:r>
              <a:rPr lang="en-IN" sz="1800" kern="1200" dirty="0">
                <a:effectLst/>
                <a:latin typeface="Times New Roman" panose="02020603050405020304" pitchFamily="18" charset="0"/>
                <a:ea typeface="Times New Roman" panose="02020603050405020304" pitchFamily="18" charset="0"/>
              </a:rPr>
              <a:t>).</a:t>
            </a:r>
            <a:r>
              <a:rPr lang="en-IN" sz="1800" kern="1200" dirty="0" err="1">
                <a:effectLst/>
                <a:latin typeface="Times New Roman" panose="02020603050405020304" pitchFamily="18" charset="0"/>
                <a:ea typeface="Times New Roman" panose="02020603050405020304" pitchFamily="18" charset="0"/>
              </a:rPr>
              <a:t>strftime</a:t>
            </a:r>
            <a:r>
              <a:rPr lang="en-IN" sz="1800" kern="1200" dirty="0">
                <a:effectLst/>
                <a:latin typeface="Times New Roman" panose="02020603050405020304" pitchFamily="18" charset="0"/>
                <a:ea typeface="Times New Roman" panose="02020603050405020304" pitchFamily="18" charset="0"/>
              </a:rPr>
              <a:t>('%H:%M:%S')</a:t>
            </a:r>
          </a:p>
          <a:p>
            <a:pPr>
              <a:lnSpc>
                <a:spcPct val="115000"/>
              </a:lnSpc>
            </a:pPr>
            <a:r>
              <a:rPr lang="en-IN" sz="1800" kern="1200" dirty="0">
                <a:effectLst/>
                <a:latin typeface="Times New Roman" panose="02020603050405020304" pitchFamily="18" charset="0"/>
                <a:ea typeface="Times New Roman" panose="02020603050405020304" pitchFamily="18" charset="0"/>
              </a:rPr>
              <a:t>        Time = </a:t>
            </a:r>
            <a:r>
              <a:rPr lang="en-IN" sz="1800" kern="1200" dirty="0" err="1">
                <a:effectLst/>
                <a:latin typeface="Times New Roman" panose="02020603050405020304" pitchFamily="18" charset="0"/>
                <a:ea typeface="Times New Roman" panose="02020603050405020304" pitchFamily="18" charset="0"/>
              </a:rPr>
              <a:t>datetime.datetime.fromtimestamp</a:t>
            </a:r>
            <a:r>
              <a:rPr lang="en-IN" sz="1800" kern="1200" dirty="0">
                <a:effectLst/>
                <a:latin typeface="Times New Roman" panose="02020603050405020304" pitchFamily="18" charset="0"/>
                <a:ea typeface="Times New Roman" panose="02020603050405020304" pitchFamily="18" charset="0"/>
              </a:rPr>
              <a:t>(</a:t>
            </a:r>
            <a:r>
              <a:rPr lang="en-IN" sz="1800" kern="1200" dirty="0" err="1">
                <a:effectLst/>
                <a:latin typeface="Times New Roman" panose="02020603050405020304" pitchFamily="18" charset="0"/>
                <a:ea typeface="Times New Roman" panose="02020603050405020304" pitchFamily="18" charset="0"/>
              </a:rPr>
              <a:t>ts</a:t>
            </a:r>
            <a:r>
              <a:rPr lang="en-IN" sz="1800" kern="1200" dirty="0">
                <a:effectLst/>
                <a:latin typeface="Times New Roman" panose="02020603050405020304" pitchFamily="18" charset="0"/>
                <a:ea typeface="Times New Roman" panose="02020603050405020304" pitchFamily="18" charset="0"/>
              </a:rPr>
              <a:t>).</a:t>
            </a:r>
            <a:r>
              <a:rPr lang="en-IN" sz="1800" kern="1200" dirty="0" err="1">
                <a:effectLst/>
                <a:latin typeface="Times New Roman" panose="02020603050405020304" pitchFamily="18" charset="0"/>
                <a:ea typeface="Times New Roman" panose="02020603050405020304" pitchFamily="18" charset="0"/>
              </a:rPr>
              <a:t>strftime</a:t>
            </a:r>
            <a:r>
              <a:rPr lang="en-IN" sz="1800" kern="1200" dirty="0">
                <a:effectLst/>
                <a:latin typeface="Times New Roman" panose="02020603050405020304" pitchFamily="18" charset="0"/>
                <a:ea typeface="Times New Roman" panose="02020603050405020304" pitchFamily="18" charset="0"/>
              </a:rPr>
              <a:t>('%H:%M:%S')</a:t>
            </a:r>
          </a:p>
          <a:p>
            <a:pPr>
              <a:lnSpc>
                <a:spcPct val="115000"/>
              </a:lnSpc>
            </a:pPr>
            <a:r>
              <a:rPr lang="en-IN" sz="1800" kern="1200" dirty="0">
                <a:effectLst/>
                <a:latin typeface="Times New Roman" panose="02020603050405020304" pitchFamily="18" charset="0"/>
                <a:ea typeface="Times New Roman" panose="02020603050405020304" pitchFamily="18" charset="0"/>
              </a:rPr>
              <a:t>        Hour, Minute, Second = </a:t>
            </a:r>
            <a:r>
              <a:rPr lang="en-IN" sz="1800" kern="1200" dirty="0" err="1">
                <a:effectLst/>
                <a:latin typeface="Times New Roman" panose="02020603050405020304" pitchFamily="18" charset="0"/>
                <a:ea typeface="Times New Roman" panose="02020603050405020304" pitchFamily="18" charset="0"/>
              </a:rPr>
              <a:t>timeStamp.split</a:t>
            </a:r>
            <a:r>
              <a:rPr lang="en-IN" sz="1800" kern="1200" dirty="0">
                <a:effectLst/>
                <a:latin typeface="Times New Roman" panose="02020603050405020304" pitchFamily="18" charset="0"/>
                <a:ea typeface="Times New Roman" panose="02020603050405020304" pitchFamily="18" charset="0"/>
              </a:rPr>
              <a:t>(":")</a:t>
            </a:r>
          </a:p>
          <a:p>
            <a:pPr>
              <a:lnSpc>
                <a:spcPct val="115000"/>
              </a:lnSpc>
            </a:pPr>
            <a:r>
              <a:rPr lang="en-IN" sz="1800" kern="1200" dirty="0">
                <a:effectLst/>
                <a:latin typeface="Times New Roman" panose="02020603050405020304" pitchFamily="18" charset="0"/>
                <a:ea typeface="Times New Roman" panose="02020603050405020304" pitchFamily="18" charset="0"/>
              </a:rPr>
              <a:t>        # </a:t>
            </a:r>
            <a:r>
              <a:rPr lang="en-IN" sz="1800" kern="1200" dirty="0" err="1">
                <a:effectLst/>
                <a:latin typeface="Times New Roman" panose="02020603050405020304" pitchFamily="18" charset="0"/>
                <a:ea typeface="Times New Roman" panose="02020603050405020304" pitchFamily="18" charset="0"/>
              </a:rPr>
              <a:t>Creatting</a:t>
            </a:r>
            <a:r>
              <a:rPr lang="en-IN" sz="1800" kern="1200" dirty="0">
                <a:effectLst/>
                <a:latin typeface="Times New Roman" panose="02020603050405020304" pitchFamily="18" charset="0"/>
                <a:ea typeface="Times New Roman" panose="02020603050405020304" pitchFamily="18" charset="0"/>
              </a:rPr>
              <a:t> csv of attendance</a:t>
            </a:r>
          </a:p>
          <a:p>
            <a:pPr>
              <a:lnSpc>
                <a:spcPct val="115000"/>
              </a:lnSpc>
            </a:pPr>
            <a:r>
              <a:rPr lang="en-IN" sz="1800" kern="1200" dirty="0">
                <a:effectLst/>
                <a:latin typeface="Times New Roman" panose="02020603050405020304" pitchFamily="18" charset="0"/>
                <a:ea typeface="Times New Roman" panose="02020603050405020304" pitchFamily="18" charset="0"/>
              </a:rPr>
              <a:t>        # Create table for Attendance</a:t>
            </a:r>
          </a:p>
          <a:p>
            <a:pPr>
              <a:lnSpc>
                <a:spcPct val="115000"/>
              </a:lnSpc>
            </a:pPr>
            <a:r>
              <a:rPr lang="en-IN" sz="1800" kern="1200" dirty="0">
                <a:effectLst/>
                <a:latin typeface="Times New Roman" panose="02020603050405020304" pitchFamily="18" charset="0"/>
                <a:ea typeface="Times New Roman" panose="02020603050405020304" pitchFamily="18" charset="0"/>
              </a:rPr>
              <a:t>        </a:t>
            </a:r>
            <a:r>
              <a:rPr lang="en-IN" sz="1800" kern="1200" dirty="0" err="1">
                <a:effectLst/>
                <a:latin typeface="Times New Roman" panose="02020603050405020304" pitchFamily="18" charset="0"/>
                <a:ea typeface="Times New Roman" panose="02020603050405020304" pitchFamily="18" charset="0"/>
              </a:rPr>
              <a:t>date_for_DB</a:t>
            </a:r>
            <a:r>
              <a:rPr lang="en-IN" sz="1800" kern="1200" dirty="0">
                <a:effectLst/>
                <a:latin typeface="Times New Roman" panose="02020603050405020304" pitchFamily="18" charset="0"/>
                <a:ea typeface="Times New Roman" panose="02020603050405020304" pitchFamily="18" charset="0"/>
              </a:rPr>
              <a:t> = </a:t>
            </a:r>
            <a:r>
              <a:rPr lang="en-IN" sz="1800" kern="1200" dirty="0" err="1">
                <a:effectLst/>
                <a:latin typeface="Times New Roman" panose="02020603050405020304" pitchFamily="18" charset="0"/>
                <a:ea typeface="Times New Roman" panose="02020603050405020304" pitchFamily="18" charset="0"/>
              </a:rPr>
              <a:t>datetime.datetime.fromtimestamp</a:t>
            </a:r>
            <a:r>
              <a:rPr lang="en-IN" sz="1800" kern="1200" dirty="0">
                <a:effectLst/>
                <a:latin typeface="Times New Roman" panose="02020603050405020304" pitchFamily="18" charset="0"/>
                <a:ea typeface="Times New Roman" panose="02020603050405020304" pitchFamily="18" charset="0"/>
              </a:rPr>
              <a:t>(</a:t>
            </a:r>
            <a:r>
              <a:rPr lang="en-IN" sz="1800" kern="1200" dirty="0" err="1">
                <a:effectLst/>
                <a:latin typeface="Times New Roman" panose="02020603050405020304" pitchFamily="18" charset="0"/>
                <a:ea typeface="Times New Roman" panose="02020603050405020304" pitchFamily="18" charset="0"/>
              </a:rPr>
              <a:t>ts</a:t>
            </a:r>
            <a:r>
              <a:rPr lang="en-IN" sz="1800" kern="1200" dirty="0">
                <a:effectLst/>
                <a:latin typeface="Times New Roman" panose="02020603050405020304" pitchFamily="18" charset="0"/>
                <a:ea typeface="Times New Roman" panose="02020603050405020304" pitchFamily="18" charset="0"/>
              </a:rPr>
              <a:t>).</a:t>
            </a:r>
            <a:r>
              <a:rPr lang="en-IN" sz="1800" kern="1200" dirty="0" err="1">
                <a:effectLst/>
                <a:latin typeface="Times New Roman" panose="02020603050405020304" pitchFamily="18" charset="0"/>
                <a:ea typeface="Times New Roman" panose="02020603050405020304" pitchFamily="18" charset="0"/>
              </a:rPr>
              <a:t>strftime</a:t>
            </a:r>
            <a:r>
              <a:rPr lang="en-IN" sz="1800" kern="1200" dirty="0">
                <a:effectLst/>
                <a:latin typeface="Times New Roman" panose="02020603050405020304" pitchFamily="18" charset="0"/>
                <a:ea typeface="Times New Roman" panose="02020603050405020304" pitchFamily="18" charset="0"/>
              </a:rPr>
              <a:t>('%</a:t>
            </a:r>
            <a:r>
              <a:rPr lang="en-IN" sz="1800" kern="1200" dirty="0" err="1">
                <a:effectLst/>
                <a:latin typeface="Times New Roman" panose="02020603050405020304" pitchFamily="18" charset="0"/>
                <a:ea typeface="Times New Roman" panose="02020603050405020304" pitchFamily="18" charset="0"/>
              </a:rPr>
              <a:t>Y_%m_%d</a:t>
            </a:r>
            <a:r>
              <a:rPr lang="en-IN" sz="1800" kern="1200" dirty="0">
                <a:effectLst/>
                <a:latin typeface="Times New Roman" panose="02020603050405020304" pitchFamily="18" charset="0"/>
                <a:ea typeface="Times New Roman" panose="02020603050405020304" pitchFamily="18" charset="0"/>
              </a:rPr>
              <a:t>')</a:t>
            </a:r>
          </a:p>
          <a:p>
            <a:pPr>
              <a:lnSpc>
                <a:spcPct val="115000"/>
              </a:lnSpc>
            </a:pPr>
            <a:r>
              <a:rPr lang="en-IN" sz="1800" kern="1200" dirty="0">
                <a:effectLst/>
                <a:latin typeface="Times New Roman" panose="02020603050405020304" pitchFamily="18" charset="0"/>
                <a:ea typeface="Times New Roman" panose="02020603050405020304" pitchFamily="18" charset="0"/>
              </a:rPr>
              <a:t>        global </a:t>
            </a:r>
            <a:r>
              <a:rPr lang="en-IN" sz="1800" kern="1200" dirty="0" err="1">
                <a:effectLst/>
                <a:latin typeface="Times New Roman" panose="02020603050405020304" pitchFamily="18" charset="0"/>
                <a:ea typeface="Times New Roman" panose="02020603050405020304" pitchFamily="18" charset="0"/>
              </a:rPr>
              <a:t>subb</a:t>
            </a:r>
            <a:endParaRPr lang="en-IN" dirty="0"/>
          </a:p>
        </p:txBody>
      </p:sp>
    </p:spTree>
    <p:extLst>
      <p:ext uri="{BB962C8B-B14F-4D97-AF65-F5344CB8AC3E}">
        <p14:creationId xmlns:p14="http://schemas.microsoft.com/office/powerpoint/2010/main" val="27891225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69668-F8CF-1F03-1D88-8571E9BA7DF5}"/>
              </a:ext>
            </a:extLst>
          </p:cNvPr>
          <p:cNvSpPr>
            <a:spLocks noGrp="1"/>
          </p:cNvSpPr>
          <p:nvPr>
            <p:ph type="title"/>
          </p:nvPr>
        </p:nvSpPr>
        <p:spPr>
          <a:xfrm>
            <a:off x="3348110" y="1978243"/>
            <a:ext cx="10058400" cy="1450757"/>
          </a:xfrm>
        </p:spPr>
        <p:txBody>
          <a:bodyPr/>
          <a:lstStyle/>
          <a:p>
            <a:r>
              <a:rPr lang="en-IN" dirty="0"/>
              <a:t>Input Design</a:t>
            </a:r>
          </a:p>
        </p:txBody>
      </p:sp>
    </p:spTree>
    <p:extLst>
      <p:ext uri="{BB962C8B-B14F-4D97-AF65-F5344CB8AC3E}">
        <p14:creationId xmlns:p14="http://schemas.microsoft.com/office/powerpoint/2010/main" val="25699068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EB9EBC22-37D3-0EC2-1DD4-50DDE1C65797}"/>
              </a:ext>
            </a:extLst>
          </p:cNvPr>
          <p:cNvSpPr>
            <a:spLocks noChangeArrowheads="1"/>
          </p:cNvSpPr>
          <p:nvPr/>
        </p:nvSpPr>
        <p:spPr bwMode="auto">
          <a:xfrm>
            <a:off x="492367" y="-111369"/>
            <a:ext cx="22613435" cy="875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pic>
        <p:nvPicPr>
          <p:cNvPr id="4097" name="Picture 1">
            <a:extLst>
              <a:ext uri="{FF2B5EF4-FFF2-40B4-BE49-F238E27FC236}">
                <a16:creationId xmlns:a16="http://schemas.microsoft.com/office/drawing/2014/main" id="{5AC8235D-F0B4-A3C7-F837-271AC7D8C57F}"/>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2368" y="345831"/>
            <a:ext cx="11347940" cy="60784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90390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35385B8-447D-022C-A4A5-480F24751318}"/>
              </a:ext>
            </a:extLst>
          </p:cNvPr>
          <p:cNvPicPr>
            <a:picLocks/>
          </p:cNvPicPr>
          <p:nvPr/>
        </p:nvPicPr>
        <p:blipFill>
          <a:blip r:embed="rId2" cstate="print"/>
          <a:srcRect/>
          <a:stretch/>
        </p:blipFill>
        <p:spPr>
          <a:xfrm>
            <a:off x="275304" y="304800"/>
            <a:ext cx="11621728" cy="5860025"/>
          </a:xfrm>
          <a:prstGeom prst="rect">
            <a:avLst/>
          </a:prstGeom>
        </p:spPr>
      </p:pic>
    </p:spTree>
    <p:extLst>
      <p:ext uri="{BB962C8B-B14F-4D97-AF65-F5344CB8AC3E}">
        <p14:creationId xmlns:p14="http://schemas.microsoft.com/office/powerpoint/2010/main" val="8383509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E24E9-014C-B421-8AD1-0893FD06349A}"/>
              </a:ext>
            </a:extLst>
          </p:cNvPr>
          <p:cNvSpPr>
            <a:spLocks noGrp="1"/>
          </p:cNvSpPr>
          <p:nvPr>
            <p:ph type="title"/>
          </p:nvPr>
        </p:nvSpPr>
        <p:spPr>
          <a:xfrm>
            <a:off x="518546" y="185195"/>
            <a:ext cx="10058400" cy="692745"/>
          </a:xfrm>
        </p:spPr>
        <p:txBody>
          <a:bodyPr>
            <a:normAutofit/>
          </a:bodyPr>
          <a:lstStyle/>
          <a:p>
            <a:r>
              <a:rPr lang="en-IN" sz="3600" dirty="0"/>
              <a:t>Future  Enhancement </a:t>
            </a:r>
          </a:p>
        </p:txBody>
      </p:sp>
      <p:sp>
        <p:nvSpPr>
          <p:cNvPr id="3" name="Text Placeholder 2">
            <a:extLst>
              <a:ext uri="{FF2B5EF4-FFF2-40B4-BE49-F238E27FC236}">
                <a16:creationId xmlns:a16="http://schemas.microsoft.com/office/drawing/2014/main" id="{6BBA61DF-8871-AB0E-0278-73A31B81B833}"/>
              </a:ext>
            </a:extLst>
          </p:cNvPr>
          <p:cNvSpPr>
            <a:spLocks noGrp="1"/>
          </p:cNvSpPr>
          <p:nvPr>
            <p:ph type="body" idx="1"/>
          </p:nvPr>
        </p:nvSpPr>
        <p:spPr>
          <a:xfrm>
            <a:off x="1066800" y="1018572"/>
            <a:ext cx="10058400" cy="3275636"/>
          </a:xfrm>
        </p:spPr>
        <p:txBody>
          <a:bodyPr>
            <a:normAutofit fontScale="70000" lnSpcReduction="20000"/>
          </a:bodyPr>
          <a:lstStyle/>
          <a:p>
            <a:pPr algn="l">
              <a:buFont typeface="+mj-lt"/>
              <a:buAutoNum type="arabicPeriod"/>
            </a:pPr>
            <a:r>
              <a:rPr lang="en-US" b="0" i="0" dirty="0">
                <a:effectLst/>
                <a:latin typeface="Söhne"/>
              </a:rPr>
              <a:t>Multi-factor authentication: To make the attendance system more secure, you could add a second form of authentication in addition to facial recognition. For example, you could require users to enter a password or use a fingerprint scanner.</a:t>
            </a:r>
          </a:p>
          <a:p>
            <a:pPr algn="l">
              <a:buFont typeface="+mj-lt"/>
              <a:buAutoNum type="arabicPeriod"/>
            </a:pPr>
            <a:r>
              <a:rPr lang="en-US" b="0" i="0" dirty="0">
                <a:effectLst/>
                <a:latin typeface="Söhne"/>
              </a:rPr>
              <a:t>Real-time notifications: You could set up the system to send real-time notifications to administrators when employees check in or out. This would allow for more efficient tracking of attendance and could help to prevent fraudulent check-ins.</a:t>
            </a:r>
          </a:p>
          <a:p>
            <a:pPr algn="l">
              <a:buFont typeface="+mj-lt"/>
              <a:buAutoNum type="arabicPeriod"/>
            </a:pPr>
            <a:r>
              <a:rPr lang="en-US" b="0" i="0" dirty="0">
                <a:effectLst/>
                <a:latin typeface="Söhne"/>
              </a:rPr>
              <a:t>Automatic scheduling: You could use the attendance data to automatically generate employee schedules based on their attendance history and any rules or constraints that are in place.</a:t>
            </a:r>
          </a:p>
          <a:p>
            <a:endParaRPr lang="en-IN" dirty="0"/>
          </a:p>
        </p:txBody>
      </p:sp>
    </p:spTree>
    <p:extLst>
      <p:ext uri="{BB962C8B-B14F-4D97-AF65-F5344CB8AC3E}">
        <p14:creationId xmlns:p14="http://schemas.microsoft.com/office/powerpoint/2010/main" val="7807716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07DBAA-629D-CFD8-6EAA-95F8E6246C55}"/>
              </a:ext>
            </a:extLst>
          </p:cNvPr>
          <p:cNvSpPr>
            <a:spLocks noGrp="1"/>
          </p:cNvSpPr>
          <p:nvPr>
            <p:ph type="title"/>
          </p:nvPr>
        </p:nvSpPr>
        <p:spPr>
          <a:xfrm>
            <a:off x="3378364" y="1978243"/>
            <a:ext cx="10058400" cy="1450757"/>
          </a:xfrm>
        </p:spPr>
        <p:txBody>
          <a:bodyPr/>
          <a:lstStyle/>
          <a:p>
            <a:r>
              <a:rPr lang="en-IN" dirty="0"/>
              <a:t>Output Design</a:t>
            </a:r>
          </a:p>
        </p:txBody>
      </p:sp>
    </p:spTree>
    <p:extLst>
      <p:ext uri="{BB962C8B-B14F-4D97-AF65-F5344CB8AC3E}">
        <p14:creationId xmlns:p14="http://schemas.microsoft.com/office/powerpoint/2010/main" val="4027315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BB761-E0B1-6D28-38FF-75BECEB8EBEC}"/>
              </a:ext>
            </a:extLst>
          </p:cNvPr>
          <p:cNvSpPr>
            <a:spLocks noGrp="1"/>
          </p:cNvSpPr>
          <p:nvPr>
            <p:ph type="ctrTitle"/>
          </p:nvPr>
        </p:nvSpPr>
        <p:spPr/>
        <p:txBody>
          <a:bodyPr>
            <a:normAutofit fontScale="90000"/>
          </a:bodyPr>
          <a:lstStyle/>
          <a:p>
            <a:r>
              <a:rPr lang="en-IN" dirty="0"/>
              <a:t>FACE RECOGNITION ATTEDENCE MANAGEMENT SYSTEM</a:t>
            </a:r>
          </a:p>
        </p:txBody>
      </p:sp>
      <p:sp>
        <p:nvSpPr>
          <p:cNvPr id="3" name="Subtitle 2">
            <a:extLst>
              <a:ext uri="{FF2B5EF4-FFF2-40B4-BE49-F238E27FC236}">
                <a16:creationId xmlns:a16="http://schemas.microsoft.com/office/drawing/2014/main" id="{728FA727-E932-A049-54E9-CECA07C173C2}"/>
              </a:ext>
            </a:extLst>
          </p:cNvPr>
          <p:cNvSpPr>
            <a:spLocks noGrp="1"/>
          </p:cNvSpPr>
          <p:nvPr>
            <p:ph type="subTitle" idx="1"/>
          </p:nvPr>
        </p:nvSpPr>
        <p:spPr/>
        <p:txBody>
          <a:bodyPr/>
          <a:lstStyle/>
          <a:p>
            <a:r>
              <a:rPr lang="en-IN" dirty="0"/>
              <a:t>NAME: MOHAMMED ILIYAS A S</a:t>
            </a:r>
          </a:p>
          <a:p>
            <a:r>
              <a:rPr lang="en-IN" dirty="0"/>
              <a:t>GUIDE:MANIMEGALAI.R</a:t>
            </a:r>
          </a:p>
        </p:txBody>
      </p:sp>
    </p:spTree>
    <p:extLst>
      <p:ext uri="{BB962C8B-B14F-4D97-AF65-F5344CB8AC3E}">
        <p14:creationId xmlns:p14="http://schemas.microsoft.com/office/powerpoint/2010/main" val="41817130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AB4FD2D-E949-1C13-B01C-CEF0C605F811}"/>
              </a:ext>
            </a:extLst>
          </p:cNvPr>
          <p:cNvPicPr>
            <a:picLocks/>
          </p:cNvPicPr>
          <p:nvPr/>
        </p:nvPicPr>
        <p:blipFill>
          <a:blip r:embed="rId2" cstate="print"/>
          <a:srcRect/>
          <a:stretch/>
        </p:blipFill>
        <p:spPr>
          <a:xfrm>
            <a:off x="973394" y="186813"/>
            <a:ext cx="10087896" cy="6137787"/>
          </a:xfrm>
          <a:prstGeom prst="rect">
            <a:avLst/>
          </a:prstGeom>
        </p:spPr>
      </p:pic>
    </p:spTree>
    <p:extLst>
      <p:ext uri="{BB962C8B-B14F-4D97-AF65-F5344CB8AC3E}">
        <p14:creationId xmlns:p14="http://schemas.microsoft.com/office/powerpoint/2010/main" val="26319098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DC10D-961A-3751-C040-BEA5D2465EFD}"/>
              </a:ext>
            </a:extLst>
          </p:cNvPr>
          <p:cNvSpPr>
            <a:spLocks noGrp="1"/>
          </p:cNvSpPr>
          <p:nvPr>
            <p:ph type="title"/>
          </p:nvPr>
        </p:nvSpPr>
        <p:spPr>
          <a:xfrm>
            <a:off x="3921502" y="1814461"/>
            <a:ext cx="10058400" cy="1450757"/>
          </a:xfrm>
        </p:spPr>
        <p:txBody>
          <a:bodyPr/>
          <a:lstStyle/>
          <a:p>
            <a:r>
              <a:rPr lang="en-IN" dirty="0"/>
              <a:t>Conclusion </a:t>
            </a:r>
          </a:p>
        </p:txBody>
      </p:sp>
    </p:spTree>
    <p:extLst>
      <p:ext uri="{BB962C8B-B14F-4D97-AF65-F5344CB8AC3E}">
        <p14:creationId xmlns:p14="http://schemas.microsoft.com/office/powerpoint/2010/main" val="9708341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E97DDE7-296A-DFB6-58EA-634C320E45C1}"/>
              </a:ext>
            </a:extLst>
          </p:cNvPr>
          <p:cNvSpPr txBox="1"/>
          <p:nvPr/>
        </p:nvSpPr>
        <p:spPr>
          <a:xfrm>
            <a:off x="837235" y="981912"/>
            <a:ext cx="10741307" cy="4708981"/>
          </a:xfrm>
          <a:prstGeom prst="rect">
            <a:avLst/>
          </a:prstGeom>
          <a:noFill/>
        </p:spPr>
        <p:txBody>
          <a:bodyPr wrap="square">
            <a:spAutoFit/>
          </a:bodyPr>
          <a:lstStyle/>
          <a:p>
            <a:pPr algn="l"/>
            <a:r>
              <a:rPr lang="en-US" sz="2000" b="0" i="0" dirty="0">
                <a:effectLst/>
                <a:latin typeface="Söhne"/>
              </a:rPr>
              <a:t>A face recognition attendance management system using Python can be an effective solution for automating attendance tracking in various organizations. The system uses computer vision technology to capture and recognize the faces of individuals, thereby eliminating the need for manual attendance marking.</a:t>
            </a:r>
          </a:p>
          <a:p>
            <a:pPr algn="l"/>
            <a:r>
              <a:rPr lang="en-US" sz="2000" b="0" i="0" dirty="0">
                <a:effectLst/>
                <a:latin typeface="Söhne"/>
              </a:rPr>
              <a:t>The system can be implemented using various Python libraries such as OpenCV, </a:t>
            </a:r>
            <a:r>
              <a:rPr lang="en-US" sz="2000" b="0" i="0" dirty="0" err="1">
                <a:effectLst/>
                <a:latin typeface="Söhne"/>
              </a:rPr>
              <a:t>face_recognition</a:t>
            </a:r>
            <a:r>
              <a:rPr lang="en-US" sz="2000" b="0" i="0" dirty="0">
                <a:effectLst/>
                <a:latin typeface="Söhne"/>
              </a:rPr>
              <a:t>, and Pandas. It involves capturing images of individuals, detecting and recognizing faces, and then marking attendance based on the recognition results.</a:t>
            </a:r>
          </a:p>
          <a:p>
            <a:pPr algn="l"/>
            <a:r>
              <a:rPr lang="en-US" sz="2000" b="0" i="0" dirty="0">
                <a:effectLst/>
                <a:latin typeface="Söhne"/>
              </a:rPr>
              <a:t>Benefits of using a face recognition attendance management system include improved accuracy, efficiency, and security. It can also reduce the workload of administrative staff and provide real-time attendance data.</a:t>
            </a:r>
          </a:p>
          <a:p>
            <a:pPr algn="l"/>
            <a:r>
              <a:rPr lang="en-US" sz="2000" b="0" i="0" dirty="0">
                <a:effectLst/>
                <a:latin typeface="Söhne"/>
              </a:rPr>
              <a:t>However, it is important to consider privacy concerns when implementing such a system. Adequate measures should be taken to ensure that individuals' personal data is protected and used only for the intended purpose.</a:t>
            </a:r>
          </a:p>
          <a:p>
            <a:br>
              <a:rPr lang="en-US" sz="2000" dirty="0"/>
            </a:br>
            <a:endParaRPr lang="en-US" sz="2000" b="0" i="0" dirty="0">
              <a:effectLst/>
              <a:latin typeface="Söhne"/>
            </a:endParaRPr>
          </a:p>
        </p:txBody>
      </p:sp>
    </p:spTree>
    <p:extLst>
      <p:ext uri="{BB962C8B-B14F-4D97-AF65-F5344CB8AC3E}">
        <p14:creationId xmlns:p14="http://schemas.microsoft.com/office/powerpoint/2010/main" val="17708194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773BA-C67C-7D44-D946-19EA58DCFC3A}"/>
              </a:ext>
            </a:extLst>
          </p:cNvPr>
          <p:cNvSpPr>
            <a:spLocks noGrp="1"/>
          </p:cNvSpPr>
          <p:nvPr>
            <p:ph type="title"/>
          </p:nvPr>
        </p:nvSpPr>
        <p:spPr>
          <a:xfrm>
            <a:off x="1907508" y="2601540"/>
            <a:ext cx="10058400" cy="1450757"/>
          </a:xfrm>
        </p:spPr>
        <p:txBody>
          <a:bodyPr>
            <a:noAutofit/>
          </a:bodyPr>
          <a:lstStyle/>
          <a:p>
            <a:r>
              <a:rPr lang="en-IN" sz="9600" dirty="0"/>
              <a:t>THANK YOU!</a:t>
            </a:r>
          </a:p>
        </p:txBody>
      </p:sp>
    </p:spTree>
    <p:extLst>
      <p:ext uri="{BB962C8B-B14F-4D97-AF65-F5344CB8AC3E}">
        <p14:creationId xmlns:p14="http://schemas.microsoft.com/office/powerpoint/2010/main" val="16389009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63BA928-86C0-54E4-E266-9DDC65EAF518}"/>
              </a:ext>
            </a:extLst>
          </p:cNvPr>
          <p:cNvSpPr txBox="1"/>
          <p:nvPr/>
        </p:nvSpPr>
        <p:spPr>
          <a:xfrm>
            <a:off x="865239" y="510957"/>
            <a:ext cx="9694606" cy="3606244"/>
          </a:xfrm>
          <a:prstGeom prst="rect">
            <a:avLst/>
          </a:prstGeom>
          <a:noFill/>
        </p:spPr>
        <p:txBody>
          <a:bodyPr wrap="square">
            <a:spAutoFit/>
          </a:bodyPr>
          <a:lstStyle/>
          <a:p>
            <a:pPr>
              <a:lnSpc>
                <a:spcPct val="115000"/>
              </a:lnSpc>
              <a:tabLst>
                <a:tab pos="3752215" algn="l"/>
              </a:tabLst>
            </a:pPr>
            <a:r>
              <a:rPr lang="en-IN" sz="2000" b="1" kern="1200" dirty="0">
                <a:effectLst/>
                <a:latin typeface="Times New Roman" panose="02020603050405020304" pitchFamily="18" charset="0"/>
                <a:ea typeface="Times New Roman" panose="02020603050405020304" pitchFamily="18" charset="0"/>
              </a:rPr>
              <a:t>ABSTRACT</a:t>
            </a:r>
            <a:endParaRPr lang="en-IN" sz="1800" kern="1200" dirty="0">
              <a:effectLst/>
              <a:latin typeface="Times New Roman" panose="02020603050405020304" pitchFamily="18" charset="0"/>
              <a:ea typeface="Times New Roman" panose="02020603050405020304" pitchFamily="18" charset="0"/>
            </a:endParaRPr>
          </a:p>
          <a:p>
            <a:pPr>
              <a:lnSpc>
                <a:spcPct val="115000"/>
              </a:lnSpc>
            </a:pPr>
            <a:r>
              <a:rPr lang="en-IN" sz="1800" kern="1200" dirty="0">
                <a:effectLst/>
                <a:latin typeface="Times New Roman" panose="02020603050405020304" pitchFamily="18" charset="0"/>
                <a:ea typeface="Times New Roman" panose="02020603050405020304" pitchFamily="18" charset="0"/>
              </a:rPr>
              <a:t>Face recognition attendance management system using Python is an innovative approach to manage attendance records in various organizations, institutes, and companies. The system employs state-of-the-art facial recognition technology that uses computer algorithms to recognize and identify individuals based on their facial features. This technology has become increasingly popular due to its ease of use, accuracy, and speed. The proposed </a:t>
            </a:r>
            <a:r>
              <a:rPr lang="en-IN" dirty="0" err="1">
                <a:latin typeface="Times New Roman" panose="02020603050405020304" pitchFamily="18" charset="0"/>
                <a:ea typeface="Times New Roman" panose="02020603050405020304" pitchFamily="18" charset="0"/>
              </a:rPr>
              <a:t>systme</a:t>
            </a:r>
            <a:r>
              <a:rPr lang="en-IN" dirty="0">
                <a:latin typeface="Times New Roman" panose="02020603050405020304" pitchFamily="18" charset="0"/>
                <a:ea typeface="Times New Roman" panose="02020603050405020304" pitchFamily="18" charset="0"/>
              </a:rPr>
              <a:t> </a:t>
            </a:r>
            <a:r>
              <a:rPr lang="en-IN" sz="1800" kern="1200" dirty="0">
                <a:effectLst/>
                <a:latin typeface="Times New Roman" panose="02020603050405020304" pitchFamily="18" charset="0"/>
                <a:ea typeface="Times New Roman" panose="02020603050405020304" pitchFamily="18" charset="0"/>
              </a:rPr>
              <a:t>is implemented using Python and various libraries such as OpenCV, NumPy, and Face Recognition. The system can be accessed through a user-friendly graphical user interface (GUI), allowing authorized personnel to view attendance records and generate reports. Overall, the face recognition attendance management system using Python provides an efficient, accurate, and reliable method of managing attendance records. The system has the potential to save time and resources, improve accuracy, and enhance security in various organizations.</a:t>
            </a:r>
          </a:p>
        </p:txBody>
      </p:sp>
    </p:spTree>
    <p:extLst>
      <p:ext uri="{BB962C8B-B14F-4D97-AF65-F5344CB8AC3E}">
        <p14:creationId xmlns:p14="http://schemas.microsoft.com/office/powerpoint/2010/main" val="27214480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1573BE6-6373-2393-C92E-0B9D4BDEA901}"/>
              </a:ext>
            </a:extLst>
          </p:cNvPr>
          <p:cNvSpPr txBox="1"/>
          <p:nvPr/>
        </p:nvSpPr>
        <p:spPr>
          <a:xfrm>
            <a:off x="1032388" y="1004956"/>
            <a:ext cx="9792928" cy="4158318"/>
          </a:xfrm>
          <a:prstGeom prst="rect">
            <a:avLst/>
          </a:prstGeom>
          <a:noFill/>
        </p:spPr>
        <p:txBody>
          <a:bodyPr wrap="square">
            <a:spAutoFit/>
          </a:bodyPr>
          <a:lstStyle/>
          <a:p>
            <a:pPr marL="57785" marR="209550">
              <a:lnSpc>
                <a:spcPct val="115000"/>
              </a:lnSpc>
              <a:spcAft>
                <a:spcPts val="0"/>
              </a:spcAft>
            </a:pPr>
            <a:r>
              <a:rPr lang="en-IN" sz="3200" b="1" kern="1200" dirty="0">
                <a:effectLst/>
                <a:latin typeface="Times New Roman" panose="02020603050405020304" pitchFamily="18" charset="0"/>
                <a:ea typeface="Times New Roman" panose="02020603050405020304" pitchFamily="18" charset="0"/>
              </a:rPr>
              <a:t> Existing System:</a:t>
            </a:r>
            <a:endParaRPr lang="en-IN" sz="2800" kern="1200" dirty="0">
              <a:effectLst/>
              <a:latin typeface="Times New Roman" panose="02020603050405020304" pitchFamily="18" charset="0"/>
              <a:ea typeface="Times New Roman" panose="02020603050405020304" pitchFamily="18" charset="0"/>
            </a:endParaRPr>
          </a:p>
          <a:p>
            <a:pPr marL="57785" marR="209550">
              <a:lnSpc>
                <a:spcPct val="115000"/>
              </a:lnSpc>
              <a:spcAft>
                <a:spcPts val="0"/>
              </a:spcAft>
            </a:pPr>
            <a:r>
              <a:rPr lang="en-IN" sz="3200" b="1" kern="1200" dirty="0">
                <a:effectLst/>
                <a:latin typeface="Times New Roman" panose="02020603050405020304" pitchFamily="18" charset="0"/>
                <a:ea typeface="Times New Roman" panose="02020603050405020304" pitchFamily="18" charset="0"/>
              </a:rPr>
              <a:t> </a:t>
            </a:r>
            <a:endParaRPr lang="en-IN" sz="2800" kern="1200" dirty="0">
              <a:effectLst/>
              <a:latin typeface="Times New Roman" panose="02020603050405020304" pitchFamily="18" charset="0"/>
              <a:ea typeface="Times New Roman" panose="02020603050405020304" pitchFamily="18" charset="0"/>
            </a:endParaRPr>
          </a:p>
          <a:p>
            <a:pPr marL="57785" marR="209550">
              <a:lnSpc>
                <a:spcPct val="115000"/>
              </a:lnSpc>
              <a:spcAft>
                <a:spcPts val="0"/>
              </a:spcAft>
            </a:pPr>
            <a:r>
              <a:rPr lang="en-IN" sz="2800" kern="1200" dirty="0">
                <a:effectLst/>
                <a:latin typeface="Times New Roman" panose="02020603050405020304" pitchFamily="18" charset="0"/>
                <a:ea typeface="Times New Roman" panose="02020603050405020304" pitchFamily="18" charset="0"/>
              </a:rPr>
              <a:t>The traditional methods of attendance management, such as manual recording or biometric systems, have some limitations in terms of accuracy, speed, and convenience. These limitations have led to the development of more advanced systems such as software-based systems that use facial recognition technology to automate the process of tracking and recording attendance.</a:t>
            </a:r>
          </a:p>
        </p:txBody>
      </p:sp>
    </p:spTree>
    <p:extLst>
      <p:ext uri="{BB962C8B-B14F-4D97-AF65-F5344CB8AC3E}">
        <p14:creationId xmlns:p14="http://schemas.microsoft.com/office/powerpoint/2010/main" val="5056704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88C872D-1103-22D5-4C3B-E9D89E8C1026}"/>
              </a:ext>
            </a:extLst>
          </p:cNvPr>
          <p:cNvSpPr txBox="1"/>
          <p:nvPr/>
        </p:nvSpPr>
        <p:spPr>
          <a:xfrm>
            <a:off x="1351935" y="709970"/>
            <a:ext cx="8760542" cy="5143716"/>
          </a:xfrm>
          <a:prstGeom prst="rect">
            <a:avLst/>
          </a:prstGeom>
          <a:noFill/>
        </p:spPr>
        <p:txBody>
          <a:bodyPr wrap="square">
            <a:spAutoFit/>
          </a:bodyPr>
          <a:lstStyle/>
          <a:p>
            <a:pPr marL="57785" marR="209550">
              <a:lnSpc>
                <a:spcPct val="115000"/>
              </a:lnSpc>
              <a:spcAft>
                <a:spcPts val="0"/>
              </a:spcAft>
            </a:pPr>
            <a:r>
              <a:rPr lang="en-IN" sz="1800" b="1" kern="1200" dirty="0">
                <a:effectLst/>
                <a:latin typeface="Times New Roman" panose="02020603050405020304" pitchFamily="18" charset="0"/>
                <a:ea typeface="Times New Roman" panose="02020603050405020304" pitchFamily="18" charset="0"/>
              </a:rPr>
              <a:t> </a:t>
            </a:r>
            <a:r>
              <a:rPr lang="en-IN" sz="3200" b="1" kern="1200" dirty="0">
                <a:effectLst/>
                <a:latin typeface="Times New Roman" panose="02020603050405020304" pitchFamily="18" charset="0"/>
                <a:ea typeface="Times New Roman" panose="02020603050405020304" pitchFamily="18" charset="0"/>
              </a:rPr>
              <a:t>Proposed System:</a:t>
            </a:r>
            <a:endParaRPr lang="en-IN" sz="3200" kern="1200" dirty="0">
              <a:effectLst/>
              <a:latin typeface="Times New Roman" panose="02020603050405020304" pitchFamily="18" charset="0"/>
              <a:ea typeface="Times New Roman" panose="02020603050405020304" pitchFamily="18" charset="0"/>
            </a:endParaRPr>
          </a:p>
          <a:p>
            <a:pPr marL="57785" marR="209550">
              <a:lnSpc>
                <a:spcPct val="115000"/>
              </a:lnSpc>
              <a:spcAft>
                <a:spcPts val="0"/>
              </a:spcAft>
            </a:pPr>
            <a:r>
              <a:rPr lang="en-IN" sz="3200" kern="1200" dirty="0">
                <a:effectLst/>
                <a:latin typeface="Times New Roman" panose="02020603050405020304" pitchFamily="18" charset="0"/>
                <a:ea typeface="Times New Roman" panose="02020603050405020304" pitchFamily="18" charset="0"/>
              </a:rPr>
              <a:t> </a:t>
            </a:r>
          </a:p>
          <a:p>
            <a:pPr marL="57785" marR="209550">
              <a:lnSpc>
                <a:spcPct val="115000"/>
              </a:lnSpc>
              <a:spcAft>
                <a:spcPts val="0"/>
              </a:spcAft>
            </a:pPr>
            <a:r>
              <a:rPr lang="en-IN" sz="3200" kern="1200" dirty="0">
                <a:effectLst/>
                <a:latin typeface="Times New Roman" panose="02020603050405020304" pitchFamily="18" charset="0"/>
                <a:ea typeface="Times New Roman" panose="02020603050405020304" pitchFamily="18" charset="0"/>
              </a:rPr>
              <a:t>The proposed system is a Face Recognition Attendance Management System using Python that employs state-of-the-art facial recognition technology to manage attendance records. The system consists of three major components: face detection, face recognition, and attendance management.</a:t>
            </a:r>
          </a:p>
        </p:txBody>
      </p:sp>
    </p:spTree>
    <p:extLst>
      <p:ext uri="{BB962C8B-B14F-4D97-AF65-F5344CB8AC3E}">
        <p14:creationId xmlns:p14="http://schemas.microsoft.com/office/powerpoint/2010/main" val="39952713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23E1924-1D6C-A7DD-730B-8EF0737526E9}"/>
              </a:ext>
            </a:extLst>
          </p:cNvPr>
          <p:cNvSpPr txBox="1"/>
          <p:nvPr/>
        </p:nvSpPr>
        <p:spPr>
          <a:xfrm>
            <a:off x="2251588" y="789554"/>
            <a:ext cx="7256206" cy="4264116"/>
          </a:xfrm>
          <a:prstGeom prst="rect">
            <a:avLst/>
          </a:prstGeom>
          <a:noFill/>
        </p:spPr>
        <p:txBody>
          <a:bodyPr wrap="square">
            <a:spAutoFit/>
          </a:bodyPr>
          <a:lstStyle/>
          <a:p>
            <a:pPr algn="just">
              <a:lnSpc>
                <a:spcPct val="115000"/>
              </a:lnSpc>
            </a:pPr>
            <a:r>
              <a:rPr lang="en-IN" sz="1400" b="1" kern="1200" dirty="0">
                <a:effectLst/>
                <a:latin typeface="Times New Roman" panose="02020603050405020304" pitchFamily="18" charset="0"/>
                <a:ea typeface="Times New Roman" panose="02020603050405020304" pitchFamily="18" charset="0"/>
              </a:rPr>
              <a:t> </a:t>
            </a:r>
            <a:r>
              <a:rPr lang="en-IN" b="1" kern="1200" dirty="0">
                <a:effectLst/>
                <a:latin typeface="Times New Roman" panose="02020603050405020304" pitchFamily="18" charset="0"/>
                <a:ea typeface="Times New Roman" panose="02020603050405020304" pitchFamily="18" charset="0"/>
              </a:rPr>
              <a:t>Hardware Requirement	</a:t>
            </a:r>
            <a:endParaRPr lang="en-IN" sz="1600" kern="1200" dirty="0">
              <a:effectLst/>
              <a:latin typeface="Times New Roman" panose="02020603050405020304" pitchFamily="18" charset="0"/>
              <a:ea typeface="Times New Roman" panose="02020603050405020304" pitchFamily="18" charset="0"/>
            </a:endParaRPr>
          </a:p>
          <a:p>
            <a:pPr marL="342900" lvl="0" indent="-342900" algn="just">
              <a:lnSpc>
                <a:spcPct val="115000"/>
              </a:lnSpc>
              <a:spcAft>
                <a:spcPts val="600"/>
              </a:spcAft>
              <a:buFont typeface="Symbol" panose="05050102010706020507" pitchFamily="18" charset="2"/>
              <a:buChar char=""/>
            </a:pPr>
            <a:r>
              <a:rPr lang="en-IN" sz="1600" kern="1200" dirty="0">
                <a:solidFill>
                  <a:srgbClr val="000000"/>
                </a:solidFill>
                <a:effectLst/>
                <a:latin typeface="Times New Roman" panose="02020603050405020304" pitchFamily="18" charset="0"/>
                <a:ea typeface="Times New Roman" panose="02020603050405020304" pitchFamily="18" charset="0"/>
              </a:rPr>
              <a:t>Processor               :    Intel(R) Core(TM) i5-10300H CPU @ 2.50GHz   2.50 GHz</a:t>
            </a:r>
            <a:endParaRPr lang="en-IN" sz="1600" kern="1200" dirty="0">
              <a:effectLst/>
              <a:latin typeface="Times New Roman" panose="02020603050405020304" pitchFamily="18" charset="0"/>
              <a:ea typeface="Times New Roman" panose="02020603050405020304" pitchFamily="18" charset="0"/>
            </a:endParaRPr>
          </a:p>
          <a:p>
            <a:pPr marL="342900" lvl="0" indent="-342900" algn="just">
              <a:lnSpc>
                <a:spcPct val="115000"/>
              </a:lnSpc>
              <a:spcAft>
                <a:spcPts val="600"/>
              </a:spcAft>
              <a:buFont typeface="Symbol" panose="05050102010706020507" pitchFamily="18" charset="2"/>
              <a:buChar char=""/>
            </a:pPr>
            <a:r>
              <a:rPr lang="en-IN" sz="1600" kern="1200" dirty="0">
                <a:solidFill>
                  <a:srgbClr val="000000"/>
                </a:solidFill>
                <a:effectLst/>
                <a:latin typeface="Times New Roman" panose="02020603050405020304" pitchFamily="18" charset="0"/>
                <a:ea typeface="Times New Roman" panose="02020603050405020304" pitchFamily="18" charset="0"/>
              </a:rPr>
              <a:t>RAM                      :        8 GB</a:t>
            </a:r>
            <a:endParaRPr lang="en-IN" sz="1600" kern="1200" dirty="0">
              <a:effectLst/>
              <a:latin typeface="Times New Roman" panose="02020603050405020304" pitchFamily="18" charset="0"/>
              <a:ea typeface="Times New Roman" panose="02020603050405020304" pitchFamily="18" charset="0"/>
            </a:endParaRPr>
          </a:p>
          <a:p>
            <a:pPr marL="342900" lvl="0" indent="-342900" algn="just">
              <a:lnSpc>
                <a:spcPct val="115000"/>
              </a:lnSpc>
              <a:spcAft>
                <a:spcPts val="600"/>
              </a:spcAft>
              <a:buFont typeface="Symbol" panose="05050102010706020507" pitchFamily="18" charset="2"/>
              <a:buChar char=""/>
            </a:pPr>
            <a:r>
              <a:rPr lang="en-IN" sz="1600" kern="1200" dirty="0">
                <a:solidFill>
                  <a:srgbClr val="000000"/>
                </a:solidFill>
                <a:effectLst/>
                <a:latin typeface="Times New Roman" panose="02020603050405020304" pitchFamily="18" charset="0"/>
                <a:ea typeface="Times New Roman" panose="02020603050405020304" pitchFamily="18" charset="0"/>
              </a:rPr>
              <a:t>Hard Disk              :        512 GB</a:t>
            </a:r>
            <a:endParaRPr lang="en-IN" sz="1600" kern="1200" dirty="0">
              <a:effectLst/>
              <a:latin typeface="Times New Roman" panose="02020603050405020304" pitchFamily="18" charset="0"/>
              <a:ea typeface="Times New Roman" panose="02020603050405020304" pitchFamily="18" charset="0"/>
            </a:endParaRPr>
          </a:p>
          <a:p>
            <a:pPr marL="342900" lvl="0" indent="-342900" algn="just">
              <a:lnSpc>
                <a:spcPct val="115000"/>
              </a:lnSpc>
              <a:spcAft>
                <a:spcPts val="600"/>
              </a:spcAft>
              <a:buFont typeface="Symbol" panose="05050102010706020507" pitchFamily="18" charset="2"/>
              <a:buChar char=""/>
            </a:pPr>
            <a:r>
              <a:rPr lang="en-IN" sz="1600" kern="1200" dirty="0">
                <a:solidFill>
                  <a:srgbClr val="000000"/>
                </a:solidFill>
                <a:effectLst/>
                <a:latin typeface="Times New Roman" panose="02020603050405020304" pitchFamily="18" charset="0"/>
                <a:ea typeface="Times New Roman" panose="02020603050405020304" pitchFamily="18" charset="0"/>
              </a:rPr>
              <a:t>Printer                    :        HP Ink Jet</a:t>
            </a:r>
            <a:endParaRPr lang="en-IN" sz="1600" kern="1200" dirty="0">
              <a:effectLst/>
              <a:latin typeface="Times New Roman" panose="02020603050405020304" pitchFamily="18" charset="0"/>
              <a:ea typeface="Times New Roman" panose="02020603050405020304" pitchFamily="18" charset="0"/>
            </a:endParaRPr>
          </a:p>
          <a:p>
            <a:pPr marL="342900" lvl="0" indent="-342900" algn="just">
              <a:lnSpc>
                <a:spcPct val="115000"/>
              </a:lnSpc>
              <a:spcAft>
                <a:spcPts val="600"/>
              </a:spcAft>
              <a:buFont typeface="Symbol" panose="05050102010706020507" pitchFamily="18" charset="2"/>
              <a:buChar char=""/>
            </a:pPr>
            <a:r>
              <a:rPr lang="en-IN" sz="1600" kern="1200" dirty="0">
                <a:solidFill>
                  <a:srgbClr val="000000"/>
                </a:solidFill>
                <a:effectLst/>
                <a:latin typeface="Times New Roman" panose="02020603050405020304" pitchFamily="18" charset="0"/>
                <a:ea typeface="Times New Roman" panose="02020603050405020304" pitchFamily="18" charset="0"/>
              </a:rPr>
              <a:t>Keyboard               :       ASUS</a:t>
            </a:r>
            <a:endParaRPr lang="en-IN" sz="1600" kern="1200" dirty="0">
              <a:effectLst/>
              <a:latin typeface="Times New Roman" panose="02020603050405020304" pitchFamily="18" charset="0"/>
              <a:ea typeface="Times New Roman" panose="02020603050405020304" pitchFamily="18" charset="0"/>
            </a:endParaRPr>
          </a:p>
          <a:p>
            <a:pPr marL="342900" lvl="0" indent="-342900" algn="just">
              <a:lnSpc>
                <a:spcPct val="115000"/>
              </a:lnSpc>
              <a:spcAft>
                <a:spcPts val="600"/>
              </a:spcAft>
              <a:buFont typeface="Symbol" panose="05050102010706020507" pitchFamily="18" charset="2"/>
              <a:buChar char=""/>
            </a:pPr>
            <a:r>
              <a:rPr lang="en-IN" sz="1600" kern="1200" dirty="0">
                <a:solidFill>
                  <a:srgbClr val="000000"/>
                </a:solidFill>
                <a:effectLst/>
                <a:latin typeface="Times New Roman" panose="02020603050405020304" pitchFamily="18" charset="0"/>
                <a:ea typeface="Times New Roman" panose="02020603050405020304" pitchFamily="18" charset="0"/>
              </a:rPr>
              <a:t>Mouse                    :        ASUS TOUCH PAD </a:t>
            </a:r>
            <a:endParaRPr lang="en-IN" sz="1600" kern="1200" dirty="0">
              <a:effectLst/>
              <a:latin typeface="Times New Roman" panose="02020603050405020304" pitchFamily="18" charset="0"/>
              <a:ea typeface="Times New Roman" panose="02020603050405020304" pitchFamily="18" charset="0"/>
            </a:endParaRPr>
          </a:p>
          <a:p>
            <a:pPr>
              <a:lnSpc>
                <a:spcPct val="115000"/>
              </a:lnSpc>
            </a:pPr>
            <a:r>
              <a:rPr lang="en-IN" sz="1600" kern="1200" dirty="0">
                <a:effectLst/>
                <a:latin typeface="Times New Roman" panose="02020603050405020304" pitchFamily="18" charset="0"/>
                <a:ea typeface="Times New Roman" panose="02020603050405020304" pitchFamily="18" charset="0"/>
              </a:rPr>
              <a:t> </a:t>
            </a:r>
          </a:p>
          <a:p>
            <a:pPr algn="just">
              <a:lnSpc>
                <a:spcPct val="115000"/>
              </a:lnSpc>
            </a:pPr>
            <a:r>
              <a:rPr lang="en-IN" b="1" kern="1200" dirty="0">
                <a:effectLst/>
                <a:latin typeface="Times New Roman" panose="02020603050405020304" pitchFamily="18" charset="0"/>
                <a:ea typeface="Times New Roman" panose="02020603050405020304" pitchFamily="18" charset="0"/>
              </a:rPr>
              <a:t>Software Requirement</a:t>
            </a:r>
            <a:endParaRPr lang="en-IN" sz="1600" kern="1200" dirty="0">
              <a:effectLst/>
              <a:latin typeface="Times New Roman" panose="02020603050405020304" pitchFamily="18" charset="0"/>
              <a:ea typeface="Times New Roman" panose="02020603050405020304" pitchFamily="18" charset="0"/>
            </a:endParaRPr>
          </a:p>
          <a:p>
            <a:pPr marL="1143000" lvl="2" indent="-228600">
              <a:lnSpc>
                <a:spcPct val="115000"/>
              </a:lnSpc>
              <a:spcAft>
                <a:spcPts val="600"/>
              </a:spcAft>
              <a:buFont typeface="Wingdings" panose="05000000000000000000" pitchFamily="2" charset="2"/>
              <a:buChar char=""/>
            </a:pPr>
            <a:r>
              <a:rPr lang="en-IN" sz="1600" kern="1200" dirty="0">
                <a:solidFill>
                  <a:srgbClr val="000000"/>
                </a:solidFill>
                <a:effectLst/>
                <a:latin typeface="Times New Roman" panose="02020603050405020304" pitchFamily="18" charset="0"/>
                <a:ea typeface="Times New Roman" panose="02020603050405020304" pitchFamily="18" charset="0"/>
              </a:rPr>
              <a:t>Operating System                          :         windows 11</a:t>
            </a:r>
            <a:endParaRPr lang="en-IN" sz="1600" kern="1200" dirty="0">
              <a:effectLst/>
              <a:latin typeface="Times New Roman" panose="02020603050405020304" pitchFamily="18" charset="0"/>
              <a:ea typeface="Times New Roman" panose="02020603050405020304" pitchFamily="18" charset="0"/>
            </a:endParaRPr>
          </a:p>
          <a:p>
            <a:pPr marL="1143000" lvl="2" indent="-228600">
              <a:lnSpc>
                <a:spcPct val="115000"/>
              </a:lnSpc>
              <a:buFont typeface="Wingdings" panose="05000000000000000000" pitchFamily="2" charset="2"/>
              <a:buChar char=""/>
            </a:pPr>
            <a:r>
              <a:rPr lang="en-US" sz="1400" dirty="0">
                <a:effectLst/>
                <a:latin typeface="Calibri" panose="020F0502020204030204" pitchFamily="34" charset="0"/>
                <a:ea typeface="Times New Roman" panose="02020603050405020304" pitchFamily="18" charset="0"/>
                <a:cs typeface="Times New Roman" panose="02020603050405020304" pitchFamily="18" charset="0"/>
              </a:rPr>
              <a:t>Environment		        :         </a:t>
            </a:r>
            <a:r>
              <a:rPr lang="en-US" sz="1400" dirty="0" err="1">
                <a:effectLst/>
                <a:latin typeface="Calibri" panose="020F0502020204030204" pitchFamily="34" charset="0"/>
                <a:ea typeface="Times New Roman" panose="02020603050405020304" pitchFamily="18" charset="0"/>
                <a:cs typeface="Times New Roman" panose="02020603050405020304" pitchFamily="18" charset="0"/>
              </a:rPr>
              <a:t>Pycharm</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p>
            <a:pPr marL="1143000" lvl="2" indent="-228600">
              <a:lnSpc>
                <a:spcPct val="115000"/>
              </a:lnSpc>
              <a:buFont typeface="Wingdings" panose="05000000000000000000" pitchFamily="2" charset="2"/>
              <a:buChar char=""/>
            </a:pP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Front End	       </a:t>
            </a:r>
            <a:r>
              <a:rPr lang="en-US" sz="1400" dirty="0">
                <a:effectLst/>
                <a:latin typeface="Calibri" panose="020F0502020204030204" pitchFamily="34" charset="0"/>
                <a:ea typeface="Times New Roman" panose="02020603050405020304" pitchFamily="18" charset="0"/>
                <a:cs typeface="Times New Roman" panose="02020603050405020304" pitchFamily="18" charset="0"/>
              </a:rPr>
              <a:t>                       :         </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python</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p>
            <a:pPr marL="1143000" lvl="2" indent="-228600">
              <a:lnSpc>
                <a:spcPct val="115000"/>
              </a:lnSpc>
              <a:spcAft>
                <a:spcPts val="1000"/>
              </a:spcAft>
              <a:buFont typeface="Wingdings" panose="05000000000000000000" pitchFamily="2" charset="2"/>
              <a:buChar char=""/>
            </a:pPr>
            <a:r>
              <a:rPr lang="en-US" sz="1400" dirty="0">
                <a:effectLst/>
                <a:latin typeface="Calibri" panose="020F0502020204030204" pitchFamily="34" charset="0"/>
                <a:ea typeface="Times New Roman" panose="02020603050405020304" pitchFamily="18" charset="0"/>
                <a:cs typeface="Times New Roman" panose="02020603050405020304" pitchFamily="18" charset="0"/>
              </a:rPr>
              <a:t>Back End		                                :         </a:t>
            </a:r>
            <a:r>
              <a:rPr lang="en-US" sz="1400" dirty="0" err="1">
                <a:effectLst/>
                <a:latin typeface="Calibri" panose="020F0502020204030204" pitchFamily="34" charset="0"/>
                <a:ea typeface="Times New Roman" panose="02020603050405020304" pitchFamily="18" charset="0"/>
                <a:cs typeface="Times New Roman" panose="02020603050405020304" pitchFamily="18" charset="0"/>
              </a:rPr>
              <a:t>Mysql</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30435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05819-C904-5641-555C-A789A30EBE7A}"/>
              </a:ext>
            </a:extLst>
          </p:cNvPr>
          <p:cNvSpPr>
            <a:spLocks noGrp="1"/>
          </p:cNvSpPr>
          <p:nvPr>
            <p:ph type="title"/>
          </p:nvPr>
        </p:nvSpPr>
        <p:spPr>
          <a:xfrm>
            <a:off x="3997796" y="2095738"/>
            <a:ext cx="10058400" cy="1450757"/>
          </a:xfrm>
        </p:spPr>
        <p:txBody>
          <a:bodyPr/>
          <a:lstStyle/>
          <a:p>
            <a:r>
              <a:rPr lang="en-IN" dirty="0"/>
              <a:t>Flow Charts</a:t>
            </a:r>
          </a:p>
        </p:txBody>
      </p:sp>
    </p:spTree>
    <p:extLst>
      <p:ext uri="{BB962C8B-B14F-4D97-AF65-F5344CB8AC3E}">
        <p14:creationId xmlns:p14="http://schemas.microsoft.com/office/powerpoint/2010/main" val="5278793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87B05329-6AC8-2042-8B99-9203DC18FFB1}"/>
              </a:ext>
            </a:extLst>
          </p:cNvPr>
          <p:cNvSpPr>
            <a:spLocks noChangeArrowheads="1"/>
          </p:cNvSpPr>
          <p:nvPr/>
        </p:nvSpPr>
        <p:spPr bwMode="auto">
          <a:xfrm>
            <a:off x="1484671" y="226141"/>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1025" name="Picture 1092">
            <a:extLst>
              <a:ext uri="{FF2B5EF4-FFF2-40B4-BE49-F238E27FC236}">
                <a16:creationId xmlns:a16="http://schemas.microsoft.com/office/drawing/2014/main" id="{BAA1E1B3-6DD7-667B-37EC-BC588E2E793A}"/>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3200" y="454741"/>
            <a:ext cx="5380038" cy="54913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74572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518C9FF1-4E67-51DD-5FFE-D3DA363F35E3}"/>
              </a:ext>
            </a:extLst>
          </p:cNvPr>
          <p:cNvSpPr>
            <a:spLocks noChangeArrowheads="1"/>
          </p:cNvSpPr>
          <p:nvPr/>
        </p:nvSpPr>
        <p:spPr bwMode="auto">
          <a:xfrm>
            <a:off x="2664542" y="-501446"/>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2049" name="Picture 12" descr="Attendance Management System Using Face Recognition | SpringerLink">
            <a:extLst>
              <a:ext uri="{FF2B5EF4-FFF2-40B4-BE49-F238E27FC236}">
                <a16:creationId xmlns:a16="http://schemas.microsoft.com/office/drawing/2014/main" id="{D8924D62-B9D1-90DF-5865-2DD8A7B01D17}"/>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4542" y="334296"/>
            <a:ext cx="6118225" cy="5953995"/>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a:extLst>
              <a:ext uri="{FF2B5EF4-FFF2-40B4-BE49-F238E27FC236}">
                <a16:creationId xmlns:a16="http://schemas.microsoft.com/office/drawing/2014/main" id="{CD65A784-607C-62C5-34D0-F4997D802468}"/>
              </a:ext>
            </a:extLst>
          </p:cNvPr>
          <p:cNvSpPr>
            <a:spLocks noChangeArrowheads="1"/>
          </p:cNvSpPr>
          <p:nvPr/>
        </p:nvSpPr>
        <p:spPr bwMode="auto">
          <a:xfrm>
            <a:off x="2721692" y="6288292"/>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3549025587"/>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93932EF5-314F-409E-8020-FEE5FA0795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A3F7EDC-E5B4-4BBC-9D2A-CBE6D46C37AD}">
  <ds:schemaRefs>
    <ds:schemaRef ds:uri="http://schemas.microsoft.com/sharepoint/v3/contenttype/forms"/>
  </ds:schemaRefs>
</ds:datastoreItem>
</file>

<file path=customXml/itemProps3.xml><?xml version="1.0" encoding="utf-8"?>
<ds:datastoreItem xmlns:ds="http://schemas.openxmlformats.org/officeDocument/2006/customXml" ds:itemID="{A03EEFF0-FB57-4CB4-8BFC-DF397689E2ED}">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{A8A52BF8-A0B7-4B42-858C-0EEEA10E2C8F}tf22712842_win32</Template>
  <TotalTime>46</TotalTime>
  <Words>1032</Words>
  <Application>Microsoft Office PowerPoint</Application>
  <PresentationFormat>Widescreen</PresentationFormat>
  <Paragraphs>88</Paragraphs>
  <Slides>23</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23</vt:i4>
      </vt:variant>
    </vt:vector>
  </HeadingPairs>
  <TitlesOfParts>
    <vt:vector size="32" baseType="lpstr">
      <vt:lpstr>Arial</vt:lpstr>
      <vt:lpstr>Bookman Old Style</vt:lpstr>
      <vt:lpstr>Calibri</vt:lpstr>
      <vt:lpstr>Franklin Gothic Book</vt:lpstr>
      <vt:lpstr>Söhne</vt:lpstr>
      <vt:lpstr>Symbol</vt:lpstr>
      <vt:lpstr>Times New Roman</vt:lpstr>
      <vt:lpstr>Wingdings</vt:lpstr>
      <vt:lpstr>1_RetrospectVTI</vt:lpstr>
      <vt:lpstr>THIRD REVIEW</vt:lpstr>
      <vt:lpstr>FACE RECOGNITION ATTEDENCE MANAGEMENT SYSTEM</vt:lpstr>
      <vt:lpstr>PowerPoint Presentation</vt:lpstr>
      <vt:lpstr>PowerPoint Presentation</vt:lpstr>
      <vt:lpstr>PowerPoint Presentation</vt:lpstr>
      <vt:lpstr>PowerPoint Presentation</vt:lpstr>
      <vt:lpstr>Flow Charts</vt:lpstr>
      <vt:lpstr>PowerPoint Presentation</vt:lpstr>
      <vt:lpstr>PowerPoint Presentation</vt:lpstr>
      <vt:lpstr>PowerPoint Presentation</vt:lpstr>
      <vt:lpstr>Sample Code</vt:lpstr>
      <vt:lpstr>PowerPoint Presentation</vt:lpstr>
      <vt:lpstr>PowerPoint Presentation</vt:lpstr>
      <vt:lpstr>PowerPoint Presentation</vt:lpstr>
      <vt:lpstr>Input Design</vt:lpstr>
      <vt:lpstr>PowerPoint Presentation</vt:lpstr>
      <vt:lpstr>PowerPoint Presentation</vt:lpstr>
      <vt:lpstr>Future  Enhancement </vt:lpstr>
      <vt:lpstr>Output Design</vt:lpstr>
      <vt:lpstr>PowerPoint Presentation</vt:lpstr>
      <vt:lpstr>Conclusion </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THIRD REVIEW</dc:title>
  <dc:creator>kiruthika babu</dc:creator>
  <cp:lastModifiedBy>kiruthika babu</cp:lastModifiedBy>
  <cp:revision>2</cp:revision>
  <dcterms:created xsi:type="dcterms:W3CDTF">2023-04-27T03:56:06Z</dcterms:created>
  <dcterms:modified xsi:type="dcterms:W3CDTF">2023-04-27T08:53:07Z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