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5" r:id="rId4"/>
    <p:sldId id="278" r:id="rId5"/>
    <p:sldId id="269" r:id="rId6"/>
    <p:sldId id="276" r:id="rId7"/>
    <p:sldId id="279" r:id="rId8"/>
    <p:sldId id="280" r:id="rId9"/>
    <p:sldId id="282" r:id="rId10"/>
    <p:sldId id="281" r:id="rId11"/>
    <p:sldId id="283" r:id="rId12"/>
    <p:sldId id="284" r:id="rId13"/>
    <p:sldId id="277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AF76C-2CB9-111D-D5FF-94952E67F3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495D-EC3E-C0EF-D9B3-F78355684C68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91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6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F3ED4DF-2294-B0C5-F824-57C267693551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2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5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2" y="1844824"/>
            <a:ext cx="9001462" cy="23876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PROJECT REVIEW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365104"/>
            <a:ext cx="9001462" cy="892696"/>
          </a:xfrm>
        </p:spPr>
        <p:txBody>
          <a:bodyPr/>
          <a:lstStyle/>
          <a:p>
            <a:r>
              <a:rPr lang="en-IN" dirty="0"/>
              <a:t>20/02/2023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E543-9214-C46B-465E-0179D34E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46ED0-C2FF-FADF-ED5C-E99E3AC897B7}"/>
              </a:ext>
            </a:extLst>
          </p:cNvPr>
          <p:cNvSpPr txBox="1"/>
          <p:nvPr/>
        </p:nvSpPr>
        <p:spPr>
          <a:xfrm>
            <a:off x="767408" y="1885864"/>
            <a:ext cx="8230205" cy="3036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4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How do you Computerize the System?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Defining system requirements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Choosing the  appropriate technology stacks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Designing system architecture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Developing the system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Integrating the system components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Testing and deploying the system</a:t>
            </a:r>
          </a:p>
        </p:txBody>
      </p:sp>
    </p:spTree>
    <p:extLst>
      <p:ext uri="{BB962C8B-B14F-4D97-AF65-F5344CB8AC3E}">
        <p14:creationId xmlns:p14="http://schemas.microsoft.com/office/powerpoint/2010/main" val="24487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60D7-A8C2-1270-69DA-18B3794E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6075B-C89B-B309-6E96-6BA201EAA8B4}"/>
              </a:ext>
            </a:extLst>
          </p:cNvPr>
          <p:cNvSpPr txBox="1"/>
          <p:nvPr/>
        </p:nvSpPr>
        <p:spPr>
          <a:xfrm>
            <a:off x="959400" y="609600"/>
            <a:ext cx="8928992" cy="649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What are the Advantages?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Accurate attendance records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Time-saving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Improved security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Data management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User-friendly interface</a:t>
            </a:r>
          </a:p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How is it user friendly?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Simple and intuitive user interface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Clear feedback messages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Efficient and reliable performance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Clear and concise documentation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Robust security measures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FFFF"/>
              </a:solidFill>
              <a:latin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1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2F1C-7A65-5129-2E34-FE8FAFB1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DF676-D34A-EC9E-4DC3-B94F393C2126}"/>
              </a:ext>
            </a:extLst>
          </p:cNvPr>
          <p:cNvSpPr txBox="1"/>
          <p:nvPr/>
        </p:nvSpPr>
        <p:spPr>
          <a:xfrm>
            <a:off x="1271464" y="908720"/>
            <a:ext cx="6840760" cy="303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Other features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Mobile compatibility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Personalization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Notification system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Analyticxs</a:t>
            </a: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and reporting</a:t>
            </a:r>
          </a:p>
          <a:p>
            <a:pPr marL="1384300" lvl="2" indent="-34290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Integration with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10694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DB61-817A-8723-8F83-A66E9E35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MODULE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8A6B6-56F2-9541-F5D5-C51BACD1D594}"/>
              </a:ext>
            </a:extLst>
          </p:cNvPr>
          <p:cNvSpPr txBox="1"/>
          <p:nvPr/>
        </p:nvSpPr>
        <p:spPr>
          <a:xfrm>
            <a:off x="1197710" y="1935921"/>
            <a:ext cx="10050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chemeClr val="accent1"/>
                </a:solidFill>
              </a:rPr>
              <a:t>The Modules exist in the Project</a:t>
            </a:r>
          </a:p>
          <a:p>
            <a:pPr lvl="2">
              <a:buFont typeface="+mj-lt"/>
              <a:buAutoNum type="arabicPeriod"/>
              <a:defRPr/>
            </a:pPr>
            <a:r>
              <a:rPr lang="en-US" sz="2800" dirty="0">
                <a:latin typeface="Söhne"/>
              </a:rPr>
              <a:t>Face Detection Module </a:t>
            </a:r>
          </a:p>
          <a:p>
            <a:pPr lvl="2">
              <a:buFont typeface="+mj-lt"/>
              <a:buAutoNum type="arabicPeriod"/>
              <a:defRPr/>
            </a:pPr>
            <a:r>
              <a:rPr lang="en-US" sz="2800" dirty="0">
                <a:latin typeface="Söhne"/>
              </a:rPr>
              <a:t>Face Recognition Module</a:t>
            </a:r>
          </a:p>
          <a:p>
            <a:pPr lvl="2">
              <a:buFont typeface="+mj-lt"/>
              <a:buAutoNum type="arabicPeriod"/>
              <a:defRPr/>
            </a:pPr>
            <a:r>
              <a:rPr lang="en-US" sz="2800" dirty="0">
                <a:latin typeface="Söhne"/>
              </a:rPr>
              <a:t>Database Module</a:t>
            </a:r>
          </a:p>
          <a:p>
            <a:pPr lvl="2">
              <a:buFont typeface="+mj-lt"/>
              <a:buAutoNum type="arabicPeriod"/>
              <a:defRPr/>
            </a:pPr>
            <a:r>
              <a:rPr lang="en-US" sz="2800" dirty="0">
                <a:latin typeface="Söhne"/>
              </a:rPr>
              <a:t>User Interface Module</a:t>
            </a:r>
          </a:p>
          <a:p>
            <a:pPr lvl="2">
              <a:buFont typeface="+mj-lt"/>
              <a:buAutoNum type="arabicPeriod"/>
              <a:defRPr/>
            </a:pPr>
            <a:r>
              <a:rPr lang="en-US" sz="2800" dirty="0">
                <a:latin typeface="Söhne"/>
              </a:rPr>
              <a:t>Attendance 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171273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2760-15AF-1D68-1650-1E04D136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62951-C483-123A-202D-EC80574E9C07}"/>
              </a:ext>
            </a:extLst>
          </p:cNvPr>
          <p:cNvSpPr txBox="1"/>
          <p:nvPr/>
        </p:nvSpPr>
        <p:spPr>
          <a:xfrm>
            <a:off x="924917" y="908720"/>
            <a:ext cx="10353761" cy="4606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accent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How the Modules are Interrelated?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face detection module</a:t>
            </a: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captures the image or video stream and detects the face of the person.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face recognition module </a:t>
            </a: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takes the detected face as input and compares it with the pre-trained dataset to identify the person.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identification result is then stored in </a:t>
            </a:r>
            <a:r>
              <a:rPr lang="en-IN" sz="20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database module</a:t>
            </a: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, along with the date and time of the attendance.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attendance management module </a:t>
            </a: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retrieves the attendance data from the database module and processes it to calculate the working hours and generate attendance reports.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The user interface module </a:t>
            </a:r>
            <a:r>
              <a:rPr lang="en-IN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displays the attendance data and reports to the user, allowing them to view and manage the attendance of the employees or students.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2712" y="548680"/>
            <a:ext cx="6334333" cy="10992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PROJECT TITLE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8DF069-7B64-801A-A846-F815156F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04864"/>
            <a:ext cx="10341024" cy="3700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800" b="1" dirty="0"/>
              <a:t>FACE RECOGNITION ATTENDANCE MANAGEMENT SYSTEM</a:t>
            </a:r>
            <a:br>
              <a:rPr lang="en-US" altLang="en-US" sz="4800" b="1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4800" b="1" dirty="0">
                <a:solidFill>
                  <a:schemeClr val="accent1"/>
                </a:solidFill>
              </a:rPr>
              <a:t>NAME</a:t>
            </a:r>
            <a:r>
              <a:rPr lang="en-US" altLang="en-US" sz="4800" dirty="0">
                <a:solidFill>
                  <a:schemeClr val="accent1"/>
                </a:solidFill>
              </a:rPr>
              <a:t> :</a:t>
            </a:r>
            <a:r>
              <a:rPr lang="en-US" altLang="en-US" sz="4800" dirty="0"/>
              <a:t>MOHAMMED ILIYAS A.S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GUIDE NAME </a:t>
            </a:r>
            <a:r>
              <a:rPr lang="en-US" sz="4800" dirty="0">
                <a:solidFill>
                  <a:schemeClr val="accent1"/>
                </a:solidFill>
              </a:rPr>
              <a:t>: </a:t>
            </a:r>
            <a:r>
              <a:rPr lang="en-US" sz="4800" dirty="0"/>
              <a:t>R. MANIMEGALAI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086C-9B1E-60FC-58B7-6D90027C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74384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COMPANY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104F-6883-0868-7415-91DD2878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0848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RATHINAM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161410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SOFTWARE SPECIFICATION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5B11-A01E-7645-0CD0-0D64B96E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1446901" cy="36951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200" b="1" dirty="0" err="1">
                <a:solidFill>
                  <a:schemeClr val="accent1"/>
                </a:solidFill>
              </a:rPr>
              <a:t>FrontEnd</a:t>
            </a:r>
            <a:r>
              <a:rPr lang="en-US" altLang="en-US" sz="3200" b="1" dirty="0">
                <a:solidFill>
                  <a:schemeClr val="accent1"/>
                </a:solidFill>
              </a:rPr>
              <a:t>  </a:t>
            </a:r>
            <a:r>
              <a:rPr lang="en-US" altLang="en-US" sz="3200" dirty="0">
                <a:solidFill>
                  <a:schemeClr val="accent1"/>
                </a:solidFill>
              </a:rPr>
              <a:t>  </a:t>
            </a:r>
            <a:r>
              <a:rPr lang="en-US" altLang="en-US" sz="3200" dirty="0"/>
              <a:t>                    : HTML, CSS</a:t>
            </a:r>
          </a:p>
          <a:p>
            <a:pPr marL="0" indent="0" eaLnBrk="1" hangingPunct="1">
              <a:buNone/>
            </a:pPr>
            <a:r>
              <a:rPr lang="en-US" altLang="en-US" sz="3200" b="1" dirty="0" err="1">
                <a:solidFill>
                  <a:schemeClr val="accent1"/>
                </a:solidFill>
              </a:rPr>
              <a:t>BackEnd</a:t>
            </a:r>
            <a:r>
              <a:rPr lang="en-US" altLang="en-US" sz="3200" b="1" dirty="0">
                <a:solidFill>
                  <a:schemeClr val="accent1"/>
                </a:solidFill>
              </a:rPr>
              <a:t>   </a:t>
            </a:r>
            <a:r>
              <a:rPr lang="en-US" altLang="en-US" sz="3200" dirty="0">
                <a:solidFill>
                  <a:schemeClr val="accent1"/>
                </a:solidFill>
              </a:rPr>
              <a:t>      </a:t>
            </a:r>
            <a:r>
              <a:rPr lang="en-US" altLang="en-US" sz="3200" dirty="0"/>
              <a:t>                 : PYTHON, MYSQL</a:t>
            </a:r>
          </a:p>
          <a:p>
            <a:pPr marL="0" indent="0" eaLnBrk="1" hangingPunct="1">
              <a:buNone/>
            </a:pPr>
            <a:r>
              <a:rPr lang="en-US" altLang="en-US" sz="3200" b="1" dirty="0">
                <a:solidFill>
                  <a:schemeClr val="accent1"/>
                </a:solidFill>
              </a:rPr>
              <a:t>Operating System        </a:t>
            </a:r>
            <a:r>
              <a:rPr lang="en-US" altLang="en-US" sz="3200" dirty="0"/>
              <a:t>: WINDOWS</a:t>
            </a:r>
          </a:p>
          <a:p>
            <a:pPr marL="0" indent="0" eaLnBrk="1" hangingPunct="1">
              <a:buNone/>
            </a:pPr>
            <a:r>
              <a:rPr lang="en-US" altLang="en-US" sz="3200" b="1" dirty="0">
                <a:solidFill>
                  <a:schemeClr val="accent1"/>
                </a:solidFill>
              </a:rPr>
              <a:t>Supporting software   </a:t>
            </a:r>
            <a:r>
              <a:rPr lang="en-US" altLang="en-US" sz="3200" dirty="0"/>
              <a:t>: ANACONDA, MICROSOFT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                          VISUAL STUDIO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A36-7693-945B-1A0E-D74D1EBD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HARDWARE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8FFED-B590-B55A-8819-593C81FC6A91}"/>
              </a:ext>
            </a:extLst>
          </p:cNvPr>
          <p:cNvSpPr txBox="1"/>
          <p:nvPr/>
        </p:nvSpPr>
        <p:spPr>
          <a:xfrm>
            <a:off x="1055440" y="2060848"/>
            <a:ext cx="99371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solidFill>
                  <a:schemeClr val="accent1"/>
                </a:solidFill>
              </a:rPr>
              <a:t>ROM</a:t>
            </a:r>
            <a:r>
              <a:rPr lang="en-US" altLang="en-US" sz="3200" dirty="0"/>
              <a:t>         :512 GB</a:t>
            </a:r>
          </a:p>
          <a:p>
            <a:pPr eaLnBrk="1" hangingPunct="1"/>
            <a:r>
              <a:rPr lang="en-US" altLang="en-US" sz="3200" dirty="0">
                <a:solidFill>
                  <a:schemeClr val="accent1"/>
                </a:solidFill>
              </a:rPr>
              <a:t>RAM         </a:t>
            </a:r>
            <a:r>
              <a:rPr lang="en-US" altLang="en-US" sz="3200" dirty="0"/>
              <a:t>:8.00 GB</a:t>
            </a:r>
          </a:p>
          <a:p>
            <a:pPr eaLnBrk="1" hangingPunct="1"/>
            <a:r>
              <a:rPr lang="en-US" altLang="en-US" sz="3200" dirty="0">
                <a:solidFill>
                  <a:schemeClr val="accent1"/>
                </a:solidFill>
              </a:rPr>
              <a:t>PROCESSOR </a:t>
            </a:r>
            <a:r>
              <a:rPr lang="en-US" altLang="en-US" sz="3200" dirty="0"/>
              <a:t>:</a:t>
            </a:r>
            <a:r>
              <a:rPr lang="pt-BR" altLang="en-US" sz="3200" dirty="0"/>
              <a:t> Intel(R) Core(TM) i5-10300H CPU @ 2.50GHz   2.50 GHz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885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768-C152-E8D2-2947-8FD7D41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60648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Existing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6D362-1B26-21DF-47AD-CD85CFD4EBF9}"/>
              </a:ext>
            </a:extLst>
          </p:cNvPr>
          <p:cNvSpPr txBox="1"/>
          <p:nvPr/>
        </p:nvSpPr>
        <p:spPr>
          <a:xfrm>
            <a:off x="892564" y="1484784"/>
            <a:ext cx="8230205" cy="451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Nature of  System</a:t>
            </a:r>
          </a:p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       software-based system uses facial recognition technology to automate the process of tracking and recording attendance</a:t>
            </a:r>
          </a:p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What are the Disadvantages?</a:t>
            </a:r>
          </a:p>
          <a:p>
            <a:pPr marL="1784350" lvl="3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limited </a:t>
            </a:r>
            <a:r>
              <a:rPr lang="en-US" altLang="en-US" sz="2800" dirty="0" err="1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scalablity</a:t>
            </a:r>
            <a:endParaRPr lang="en-US" altLang="en-US" sz="2800" dirty="0">
              <a:solidFill>
                <a:srgbClr val="FFFFFF"/>
              </a:solidFill>
              <a:latin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marL="1784350" lvl="3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security concerns</a:t>
            </a:r>
          </a:p>
          <a:p>
            <a:pPr marL="1784350" lvl="3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 technical complexity</a:t>
            </a:r>
          </a:p>
          <a:p>
            <a:pPr marL="1784350" lvl="3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 cost</a:t>
            </a:r>
          </a:p>
        </p:txBody>
      </p:sp>
    </p:spTree>
    <p:extLst>
      <p:ext uri="{BB962C8B-B14F-4D97-AF65-F5344CB8AC3E}">
        <p14:creationId xmlns:p14="http://schemas.microsoft.com/office/powerpoint/2010/main" val="42932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E0A-36B7-483A-E991-D62B5FF3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3D081-6D78-970F-CFB6-BAE185EE3483}"/>
              </a:ext>
            </a:extLst>
          </p:cNvPr>
          <p:cNvSpPr txBox="1"/>
          <p:nvPr/>
        </p:nvSpPr>
        <p:spPr>
          <a:xfrm flipH="1">
            <a:off x="1127448" y="836712"/>
            <a:ext cx="9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are the needs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 A computer with required </a:t>
            </a:r>
            <a:r>
              <a:rPr lang="en-IN" sz="2800" dirty="0" err="1"/>
              <a:t>softwares</a:t>
            </a:r>
            <a:r>
              <a:rPr lang="en-IN" sz="2800" dirty="0"/>
              <a:t> such as, Visual studio for HTML &amp; CSS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Face recognition </a:t>
            </a:r>
            <a:r>
              <a:rPr lang="en-IN" sz="2800" dirty="0" err="1"/>
              <a:t>librarires</a:t>
            </a:r>
            <a:r>
              <a:rPr lang="en-IN" sz="2800" dirty="0"/>
              <a:t> such as </a:t>
            </a:r>
            <a:r>
              <a:rPr lang="en-IN" sz="2800" dirty="0" err="1"/>
              <a:t>OpenCV,etc</a:t>
            </a:r>
            <a:endParaRPr lang="en-IN" sz="2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Camera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APIs and libraries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User interface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Proper hardware setup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800" dirty="0"/>
              <a:t>Testing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20624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7F0-DEC2-4815-5AF3-F36335EC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C9D42-3CA6-0D52-E0C6-54E7AFD17CCB}"/>
              </a:ext>
            </a:extLst>
          </p:cNvPr>
          <p:cNvSpPr txBox="1"/>
          <p:nvPr/>
        </p:nvSpPr>
        <p:spPr>
          <a:xfrm>
            <a:off x="1055440" y="609600"/>
            <a:ext cx="7272808" cy="402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15000"/>
              </a:lnSpc>
              <a:buClr>
                <a:srgbClr val="FFFFFF"/>
              </a:buClr>
              <a:buSzPts val="1600"/>
            </a:pPr>
            <a:r>
              <a:rPr lang="en-US" altLang="en-US" sz="28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Customer Requirement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Accuracy and reliability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Customizability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User friendliness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Security and privacy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Integartion</a:t>
            </a: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 with existing system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Affordability</a:t>
            </a:r>
          </a:p>
          <a:p>
            <a:pPr marL="1327150" lvl="2" indent="-285750">
              <a:lnSpc>
                <a:spcPct val="115000"/>
              </a:lnSpc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FF"/>
                </a:solidFill>
                <a:latin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Support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23055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173</TotalTime>
  <Words>406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Candara</vt:lpstr>
      <vt:lpstr>Roboto</vt:lpstr>
      <vt:lpstr>Rockwell</vt:lpstr>
      <vt:lpstr>Segoe UI</vt:lpstr>
      <vt:lpstr>Söhne</vt:lpstr>
      <vt:lpstr>Damask</vt:lpstr>
      <vt:lpstr>PROJECT REVIEW</vt:lpstr>
      <vt:lpstr>PROJECT TITLE</vt:lpstr>
      <vt:lpstr>PowerPoint Presentation</vt:lpstr>
      <vt:lpstr>COMPANY NAME</vt:lpstr>
      <vt:lpstr>SOFTWARE SPECIFICATION</vt:lpstr>
      <vt:lpstr>HARDWARE SPECIFICATION</vt:lpstr>
      <vt:lpstr>Existing system</vt:lpstr>
      <vt:lpstr>PowerPoint Presentation</vt:lpstr>
      <vt:lpstr>PowerPoint Presentation</vt:lpstr>
      <vt:lpstr>PROPOSED SYSTEM</vt:lpstr>
      <vt:lpstr>PowerPoint Presentation</vt:lpstr>
      <vt:lpstr>PowerPoint Presentation</vt:lpstr>
      <vt:lpstr>MODULE SPECIFICATION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kiruthika babu</dc:creator>
  <cp:lastModifiedBy>kiruthika babu</cp:lastModifiedBy>
  <cp:revision>2</cp:revision>
  <dcterms:created xsi:type="dcterms:W3CDTF">2023-02-18T05:49:46Z</dcterms:created>
  <dcterms:modified xsi:type="dcterms:W3CDTF">2023-02-19T12:23:54Z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