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9"/>
  </p:notesMasterIdLst>
  <p:handoutMasterIdLst>
    <p:handoutMasterId r:id="rId10"/>
  </p:handoutMasterIdLst>
  <p:sldIdLst>
    <p:sldId id="460" r:id="rId2"/>
    <p:sldId id="463" r:id="rId3"/>
    <p:sldId id="461" r:id="rId4"/>
    <p:sldId id="464" r:id="rId5"/>
    <p:sldId id="466" r:id="rId6"/>
    <p:sldId id="467" r:id="rId7"/>
    <p:sldId id="465" r:id="rId8"/>
  </p:sldIdLst>
  <p:sldSz cx="12192000" cy="6858000"/>
  <p:notesSz cx="7102475" cy="102314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7"/>
    <a:srgbClr val="343434"/>
    <a:srgbClr val="003255"/>
    <a:srgbClr val="01395C"/>
    <a:srgbClr val="B8B8B8"/>
    <a:srgbClr val="686868"/>
    <a:srgbClr val="BFBFBF"/>
    <a:srgbClr val="BD544B"/>
    <a:srgbClr val="EE7721"/>
    <a:srgbClr val="A9D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798" autoAdjust="0"/>
  </p:normalViewPr>
  <p:slideViewPr>
    <p:cSldViewPr>
      <p:cViewPr varScale="1">
        <p:scale>
          <a:sx n="115" d="100"/>
          <a:sy n="115" d="100"/>
        </p:scale>
        <p:origin x="39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31C613ED-B9B7-4503-9833-BC1939D23BA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7750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6763"/>
            <a:ext cx="6819900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A4EAAF06-8879-4151-A644-CA940909379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13834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C11-8969-431D-8429-5E6590D55DBD}" type="datetime1">
              <a:rPr lang="de-DE" smtClean="0"/>
              <a:t>14.03.2025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Bild 7" descr="HSFL_Logo mC_88mm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30613"/>
            <a:ext cx="1371600" cy="100724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58E08CA-43E7-4555-8C10-729189B8F5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59" y="5661248"/>
            <a:ext cx="7197482" cy="6158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C74885C-4FA7-448A-BBE6-B780B71BEF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28097"/>
            <a:ext cx="2457618" cy="6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6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94949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d 7" descr="HSFL_Logo mC_88mm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0EB8EB2-EED1-44F4-8271-1B4D9A269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370BB2A-6958-408F-8BAC-EC6C574DD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4795ED5-1DCB-463C-8FEE-8122FD3BD1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5D63-CC46-4863-BD29-881B2F0926A6}" type="datetime1">
              <a:rPr lang="de-DE" smtClean="0"/>
              <a:t>14.03.2025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20" name="Bild 7" descr="HSFL_Logo mC_88mm.jpg">
            <a:extLst>
              <a:ext uri="{FF2B5EF4-FFF2-40B4-BE49-F238E27FC236}">
                <a16:creationId xmlns:a16="http://schemas.microsoft.com/office/drawing/2014/main" id="{007B2EE0-18F9-40E6-AFBD-089F003BE9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EC5512E-94E8-4647-8BC3-6E439487A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09A3586-0AF6-4998-AFA6-69AA6A2D9E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9B425A7-73F9-4C97-9351-B4AEEFF8ACA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B1EA-AD2B-454F-9B4E-9437FFBA17FD}" type="datetime1">
              <a:rPr lang="de-DE" smtClean="0"/>
              <a:t>14.03.2025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1" name="Bild 7" descr="HSFL_Logo mC_88mm.jpg">
            <a:extLst>
              <a:ext uri="{FF2B5EF4-FFF2-40B4-BE49-F238E27FC236}">
                <a16:creationId xmlns:a16="http://schemas.microsoft.com/office/drawing/2014/main" id="{DBBC135C-A63C-45AE-9E5C-23CAC9890E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3126ED5-7140-444C-A7C8-B07F96594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427B883-9DA0-4150-A6B1-FDEC65D0AC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FF13B3E-5077-4F81-B019-F87A235D69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3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7CED-1AA2-4CE0-AC4F-634A42864607}" type="datetime1">
              <a:rPr lang="de-DE" smtClean="0"/>
              <a:t>14.03.2025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83857B-06D1-4E2D-8F5C-AB044ACE9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DC34F6-728D-454A-B290-A77769B6E0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1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99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88642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149D238-1443-407A-A08A-E4F975BC1C20}" type="datetime1">
              <a:rPr lang="de-DE" smtClean="0"/>
              <a:t>14.03.2025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58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5" r:id="rId4"/>
    <p:sldLayoutId id="2147483736" r:id="rId5"/>
    <p:sldLayoutId id="214748373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94949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9494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9494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9494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9494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>
            <a:extLst>
              <a:ext uri="{FF2B5EF4-FFF2-40B4-BE49-F238E27FC236}">
                <a16:creationId xmlns:a16="http://schemas.microsoft.com/office/drawing/2014/main" id="{DD06D044-1434-4144-8F93-1708029C3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19" name="Untertitel 18">
            <a:extLst>
              <a:ext uri="{FF2B5EF4-FFF2-40B4-BE49-F238E27FC236}">
                <a16:creationId xmlns:a16="http://schemas.microsoft.com/office/drawing/2014/main" id="{EA048319-4C7D-41B8-A160-EA0905FB8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Master Course</a:t>
            </a:r>
          </a:p>
          <a:p>
            <a:r>
              <a:rPr lang="de-DE" dirty="0"/>
              <a:t>2025-03-24</a:t>
            </a:r>
          </a:p>
        </p:txBody>
      </p:sp>
      <p:pic>
        <p:nvPicPr>
          <p:cNvPr id="20" name="Inhaltsplatzhalter 6">
            <a:extLst>
              <a:ext uri="{FF2B5EF4-FFF2-40B4-BE49-F238E27FC236}">
                <a16:creationId xmlns:a16="http://schemas.microsoft.com/office/drawing/2014/main" id="{78B0C618-05B2-4CF5-94EB-71065DD87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8128" y="3645024"/>
            <a:ext cx="3035743" cy="6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A5055-84D5-428C-9FD2-E7DDFEA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603A5-FF80-45C1-BE8A-F9C03401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working</a:t>
            </a:r>
          </a:p>
          <a:p>
            <a:r>
              <a:rPr lang="en-US" dirty="0"/>
              <a:t>Repeat basics of thermodynamic properties</a:t>
            </a:r>
          </a:p>
          <a:p>
            <a:r>
              <a:rPr lang="en-US" dirty="0"/>
              <a:t>Use python to calculate properties</a:t>
            </a:r>
          </a:p>
          <a:p>
            <a:r>
              <a:rPr lang="en-US" dirty="0"/>
              <a:t>Automate calculation and prepare higher level code</a:t>
            </a:r>
          </a:p>
          <a:p>
            <a:r>
              <a:rPr lang="en-US" dirty="0"/>
              <a:t>Use python library to calculate properties</a:t>
            </a:r>
          </a:p>
          <a:p>
            <a:r>
              <a:rPr lang="en-US" dirty="0"/>
              <a:t>Analyze and visualize </a:t>
            </a:r>
            <a:r>
              <a:rPr lang="en-US"/>
              <a:t>fluid behavior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4E7B95-3BAA-4215-9B0D-AF9C4B07D7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64616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A5055-84D5-428C-9FD2-E7DDFEA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Properties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2584D93-FD9B-4224-8F7B-7F87460883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 shows water/steam </a:t>
            </a:r>
            <a:br>
              <a:rPr lang="en-US" dirty="0"/>
            </a:br>
            <a:r>
              <a:rPr lang="en-US" dirty="0"/>
              <a:t>(in small: ammonia)</a:t>
            </a:r>
          </a:p>
          <a:p>
            <a:r>
              <a:rPr lang="en-US" dirty="0"/>
              <a:t>Volume, pressure and Temperature are related properties</a:t>
            </a:r>
          </a:p>
          <a:p>
            <a:r>
              <a:rPr lang="en-US" dirty="0"/>
              <a:t>Similar structure of property surfaces with different zones for condensable fluids</a:t>
            </a:r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4E7B95-3BAA-4215-9B0D-AF9C4B07D7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Thermal properties of real fluids</a:t>
            </a:r>
          </a:p>
        </p:txBody>
      </p:sp>
      <p:pic>
        <p:nvPicPr>
          <p:cNvPr id="6" name="Inhaltsplatzhalter 9">
            <a:extLst>
              <a:ext uri="{FF2B5EF4-FFF2-40B4-BE49-F238E27FC236}">
                <a16:creationId xmlns:a16="http://schemas.microsoft.com/office/drawing/2014/main" id="{7AA9B0D2-9E7F-4BE4-84E0-DE821D438E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4926" y="1825625"/>
            <a:ext cx="4448147" cy="4351338"/>
          </a:xfr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1570291-0CD9-4299-A4DA-B84BF28463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1904" y="5170623"/>
            <a:ext cx="1028729" cy="10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4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A5055-84D5-428C-9FD2-E7DDFEA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603A5-FF80-45C1-BE8A-F9C03401A5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Calculate the density of the air in this room</a:t>
            </a:r>
          </a:p>
          <a:p>
            <a:r>
              <a:rPr lang="en-US" dirty="0"/>
              <a:t>You may treat the air as ideal gas</a:t>
            </a:r>
          </a:p>
          <a:p>
            <a:r>
              <a:rPr lang="en-US" dirty="0"/>
              <a:t>Use plain python to calculate it</a:t>
            </a:r>
          </a:p>
          <a:p>
            <a:pPr lvl="1"/>
            <a:r>
              <a:rPr lang="en-US" dirty="0"/>
              <a:t>Once</a:t>
            </a:r>
          </a:p>
          <a:p>
            <a:pPr lvl="1"/>
            <a:r>
              <a:rPr lang="en-US" dirty="0"/>
              <a:t>Twice</a:t>
            </a:r>
          </a:p>
          <a:p>
            <a:pPr lvl="1"/>
            <a:r>
              <a:rPr lang="en-US" dirty="0"/>
              <a:t>A number of times</a:t>
            </a:r>
          </a:p>
          <a:p>
            <a:pPr lvl="1"/>
            <a:r>
              <a:rPr lang="en-US" dirty="0"/>
              <a:t>As a part of something bigger…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655025B-1041-4E7C-B0DE-30921265A5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9393" y="1825625"/>
            <a:ext cx="5167213" cy="4351338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4E7B95-3BAA-4215-9B0D-AF9C4B07D7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Density of air as an ideal gas for given T, 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094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A5055-84D5-428C-9FD2-E7DDFEA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603A5-FF80-45C1-BE8A-F9C03401A5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Plotting can done using matplotlib</a:t>
            </a:r>
          </a:p>
          <a:p>
            <a:r>
              <a:rPr lang="en-US" dirty="0"/>
              <a:t>Processing of data can be handled using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Import these libraries and use them to create a plot as seen on the right hand side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4E7B95-3BAA-4215-9B0D-AF9C4B07D7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a </a:t>
            </a:r>
            <a:r>
              <a:rPr lang="en-US" dirty="0" err="1"/>
              <a:t>p,v</a:t>
            </a:r>
            <a:r>
              <a:rPr lang="en-US" dirty="0"/>
              <a:t> diagram of air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545B57D-4969-4377-94CF-D56B3F7318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65375"/>
            <a:ext cx="5181600" cy="38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1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A5055-84D5-428C-9FD2-E7DDFEA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603A5-FF80-45C1-BE8A-F9C03401A5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CoolProp</a:t>
            </a:r>
            <a:r>
              <a:rPr lang="en-US" dirty="0"/>
              <a:t> is a powerful library for property calculation in all fluid phase regions</a:t>
            </a:r>
          </a:p>
          <a:p>
            <a:r>
              <a:rPr lang="en-US" dirty="0"/>
              <a:t>Using a simple syntax all relevant properties for a vast amount of substances can be calculated</a:t>
            </a:r>
          </a:p>
          <a:p>
            <a:r>
              <a:rPr lang="en-US" dirty="0"/>
              <a:t>Compare the ideal gas equation of state with real gas calculations using </a:t>
            </a:r>
            <a:r>
              <a:rPr lang="en-US" dirty="0" err="1"/>
              <a:t>CoolProp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4E7B95-3BAA-4215-9B0D-AF9C4B07D7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CoolProp.Coolprop</a:t>
            </a:r>
            <a:r>
              <a:rPr lang="en-US" dirty="0"/>
              <a:t> and </a:t>
            </a:r>
            <a:r>
              <a:rPr lang="en-US" dirty="0" err="1"/>
              <a:t>PropsSI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9D546F6-D955-44A3-B666-93D3A11080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1737" y="1825625"/>
            <a:ext cx="50425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9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A5055-84D5-428C-9FD2-E7DDFEA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Time: Simple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DD603A5-FF80-45C1-BE8A-F9C03401A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Reactivate your knowledge on how to calculate steady state power and rate of heat transfer in control volumes</a:t>
                </a:r>
              </a:p>
              <a:p>
                <a:r>
                  <a:rPr lang="en-US" dirty="0"/>
                  <a:t>We will deal with balancing and calculating of</a:t>
                </a:r>
              </a:p>
              <a:p>
                <a:pPr lvl="1"/>
                <a:r>
                  <a:rPr lang="en-US" dirty="0"/>
                  <a:t>Simple heat exchangers (w/o mechanisms of heat transfer)</a:t>
                </a:r>
              </a:p>
              <a:p>
                <a:pPr lvl="1"/>
                <a:r>
                  <a:rPr lang="en-US" dirty="0"/>
                  <a:t>Turbomachinery, such as compressors or turbines</a:t>
                </a:r>
              </a:p>
              <a:p>
                <a:r>
                  <a:rPr lang="en-US" dirty="0"/>
                  <a:t>For those, who still can’t get enough:</a:t>
                </a:r>
              </a:p>
              <a:p>
                <a:pPr lvl="1"/>
                <a:r>
                  <a:rPr lang="en-US" dirty="0"/>
                  <a:t>Consider other fluid properties analogously (perfect gas vs. </a:t>
                </a:r>
                <a:r>
                  <a:rPr lang="en-US" dirty="0" err="1"/>
                  <a:t>coolprop</a:t>
                </a:r>
                <a:r>
                  <a:rPr lang="en-US" dirty="0"/>
                  <a:t>): </a:t>
                </a:r>
                <a:br>
                  <a:rPr lang="de-DE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d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en-US" dirty="0"/>
                  <a:t>Play around with matplotlib: You can plot almost anything…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DD603A5-FF80-45C1-BE8A-F9C03401A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4E7B95-3BAA-4215-9B0D-AF9C4B07D7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Things to prepare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2647795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304</Words>
  <Application>Microsoft Office PowerPoint</Application>
  <PresentationFormat>Breitbild</PresentationFormat>
  <Paragraphs>46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Cambria Math</vt:lpstr>
      <vt:lpstr>3_Office Theme</vt:lpstr>
      <vt:lpstr>Properties</vt:lpstr>
      <vt:lpstr>Properties</vt:lpstr>
      <vt:lpstr>Properties</vt:lpstr>
      <vt:lpstr>Properties</vt:lpstr>
      <vt:lpstr>Properties</vt:lpstr>
      <vt:lpstr>Properties</vt:lpstr>
      <vt:lpstr>Next Time: Simple Components</vt:lpstr>
    </vt:vector>
  </TitlesOfParts>
  <Company>FH Flensburg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Hauptsatz der Thermodynamik</dc:title>
  <dc:creator>Ilja Tuschy</dc:creator>
  <cp:lastModifiedBy>tuschy</cp:lastModifiedBy>
  <cp:revision>179</cp:revision>
  <dcterms:created xsi:type="dcterms:W3CDTF">2007-09-27T10:41:59Z</dcterms:created>
  <dcterms:modified xsi:type="dcterms:W3CDTF">2025-03-14T17:16:28Z</dcterms:modified>
</cp:coreProperties>
</file>