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8"/>
  </p:notesMasterIdLst>
  <p:handoutMasterIdLst>
    <p:handoutMasterId r:id="rId9"/>
  </p:handoutMasterIdLst>
  <p:sldIdLst>
    <p:sldId id="460" r:id="rId2"/>
    <p:sldId id="463" r:id="rId3"/>
    <p:sldId id="461" r:id="rId4"/>
    <p:sldId id="465" r:id="rId5"/>
    <p:sldId id="466" r:id="rId6"/>
    <p:sldId id="467" r:id="rId7"/>
  </p:sldIdLst>
  <p:sldSz cx="12192000" cy="6858000"/>
  <p:notesSz cx="7102475" cy="102314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07"/>
    <a:srgbClr val="343434"/>
    <a:srgbClr val="003255"/>
    <a:srgbClr val="01395C"/>
    <a:srgbClr val="B8B8B8"/>
    <a:srgbClr val="686868"/>
    <a:srgbClr val="BFBFBF"/>
    <a:srgbClr val="BD544B"/>
    <a:srgbClr val="EE7721"/>
    <a:srgbClr val="A9D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798" autoAdjust="0"/>
  </p:normalViewPr>
  <p:slideViewPr>
    <p:cSldViewPr>
      <p:cViewPr varScale="1">
        <p:scale>
          <a:sx n="115" d="100"/>
          <a:sy n="115" d="100"/>
        </p:scale>
        <p:origin x="39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31C613ED-B9B7-4503-9833-BC1939D23BA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7750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6763"/>
            <a:ext cx="6819900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A4EAAF06-8879-4151-A644-CA940909379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13834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C11-8969-431D-8429-5E6590D55DBD}" type="datetime1">
              <a:rPr lang="de-DE" smtClean="0"/>
              <a:t>14.03.2025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Bild 7" descr="HSFL_Logo mC_88mm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30613"/>
            <a:ext cx="1371600" cy="100724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58E08CA-43E7-4555-8C10-729189B8F5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59" y="5661248"/>
            <a:ext cx="7197482" cy="6158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C74885C-4FA7-448A-BBE6-B780B71BEF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28097"/>
            <a:ext cx="2457618" cy="60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6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94949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d 7" descr="HSFL_Logo mC_88mm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0EB8EB2-EED1-44F4-8271-1B4D9A269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370BB2A-6958-408F-8BAC-EC6C574DD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4795ED5-1DCB-463C-8FEE-8122FD3BD1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5D63-CC46-4863-BD29-881B2F0926A6}" type="datetime1">
              <a:rPr lang="de-DE" smtClean="0"/>
              <a:t>14.03.2025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20" name="Bild 7" descr="HSFL_Logo mC_88mm.jpg">
            <a:extLst>
              <a:ext uri="{FF2B5EF4-FFF2-40B4-BE49-F238E27FC236}">
                <a16:creationId xmlns:a16="http://schemas.microsoft.com/office/drawing/2014/main" id="{007B2EE0-18F9-40E6-AFBD-089F003BE9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EC5512E-94E8-4647-8BC3-6E439487A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09A3586-0AF6-4998-AFA6-69AA6A2D9E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9B425A7-73F9-4C97-9351-B4AEEFF8ACA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2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B1EA-AD2B-454F-9B4E-9437FFBA17FD}" type="datetime1">
              <a:rPr lang="de-DE" smtClean="0"/>
              <a:t>14.03.2025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1" name="Bild 7" descr="HSFL_Logo mC_88mm.jpg">
            <a:extLst>
              <a:ext uri="{FF2B5EF4-FFF2-40B4-BE49-F238E27FC236}">
                <a16:creationId xmlns:a16="http://schemas.microsoft.com/office/drawing/2014/main" id="{DBBC135C-A63C-45AE-9E5C-23CAC9890E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3126ED5-7140-444C-A7C8-B07F965942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427B883-9DA0-4150-A6B1-FDEC65D0AC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FF13B3E-5077-4F81-B019-F87A235D698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3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7CED-1AA2-4CE0-AC4F-634A42864607}" type="datetime1">
              <a:rPr lang="de-DE" smtClean="0"/>
              <a:t>14.03.2025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83857B-06D1-4E2D-8F5C-AB044ACE9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DC34F6-728D-454A-B290-A77769B6E0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1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99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88642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149D238-1443-407A-A08A-E4F975BC1C20}" type="datetime1">
              <a:rPr lang="de-DE" smtClean="0"/>
              <a:t>14.03.2025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58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3" r:id="rId3"/>
    <p:sldLayoutId id="2147483735" r:id="rId4"/>
    <p:sldLayoutId id="2147483736" r:id="rId5"/>
    <p:sldLayoutId id="214748373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94949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9494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9494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9494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9494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>
            <a:extLst>
              <a:ext uri="{FF2B5EF4-FFF2-40B4-BE49-F238E27FC236}">
                <a16:creationId xmlns:a16="http://schemas.microsoft.com/office/drawing/2014/main" id="{DD06D044-1434-4144-8F93-1708029C3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Single Components</a:t>
            </a:r>
            <a:endParaRPr lang="en-US" dirty="0"/>
          </a:p>
        </p:txBody>
      </p:sp>
      <p:sp>
        <p:nvSpPr>
          <p:cNvPr id="19" name="Untertitel 18">
            <a:extLst>
              <a:ext uri="{FF2B5EF4-FFF2-40B4-BE49-F238E27FC236}">
                <a16:creationId xmlns:a16="http://schemas.microsoft.com/office/drawing/2014/main" id="{EA048319-4C7D-41B8-A160-EA0905FB8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Master Course</a:t>
            </a:r>
          </a:p>
          <a:p>
            <a:r>
              <a:rPr lang="de-DE" dirty="0"/>
              <a:t>2025-03-31</a:t>
            </a:r>
          </a:p>
        </p:txBody>
      </p:sp>
      <p:pic>
        <p:nvPicPr>
          <p:cNvPr id="20" name="Inhaltsplatzhalter 6">
            <a:extLst>
              <a:ext uri="{FF2B5EF4-FFF2-40B4-BE49-F238E27FC236}">
                <a16:creationId xmlns:a16="http://schemas.microsoft.com/office/drawing/2014/main" id="{78B0C618-05B2-4CF5-94EB-71065DD87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8128" y="3645024"/>
            <a:ext cx="3035743" cy="6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3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05A39-0D01-40C6-9DBD-25F00E28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Components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3C03D-94C0-4810-99EB-DC7EF12FB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python to perform simple component calculations</a:t>
            </a:r>
          </a:p>
          <a:p>
            <a:r>
              <a:rPr lang="en-US" dirty="0"/>
              <a:t>Wrap up what typical components in thermal engineering do</a:t>
            </a:r>
          </a:p>
          <a:p>
            <a:pPr lvl="1"/>
            <a:r>
              <a:rPr lang="en-US" dirty="0"/>
              <a:t>Heat exchanger</a:t>
            </a:r>
          </a:p>
          <a:p>
            <a:pPr lvl="1"/>
            <a:r>
              <a:rPr lang="en-US" dirty="0"/>
              <a:t>Compressor</a:t>
            </a:r>
          </a:p>
          <a:p>
            <a:r>
              <a:rPr lang="en-US" dirty="0"/>
              <a:t>Transfer analytic calculation to code</a:t>
            </a:r>
          </a:p>
          <a:p>
            <a:r>
              <a:rPr lang="en-US" dirty="0"/>
              <a:t>Visualize component behavior</a:t>
            </a:r>
          </a:p>
          <a:p>
            <a:r>
              <a:rPr lang="en-US" dirty="0"/>
              <a:t>Understand challenges and options related to numerical calculations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AC8E40-E5FA-47E4-AD10-DE9685806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326367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05A39-0D01-40C6-9DBD-25F00E28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Components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3C03D-94C0-4810-99EB-DC7EF12FB6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Let’s keep it simple:</a:t>
            </a:r>
          </a:p>
          <a:p>
            <a:pPr lvl="1"/>
            <a:r>
              <a:rPr lang="en-US" dirty="0"/>
              <a:t>Consider only one side of the HX</a:t>
            </a:r>
          </a:p>
          <a:p>
            <a:pPr lvl="1"/>
            <a:r>
              <a:rPr lang="en-US" dirty="0"/>
              <a:t>Treat fluid as ideal gas</a:t>
            </a:r>
          </a:p>
          <a:p>
            <a:pPr lvl="1"/>
            <a:r>
              <a:rPr lang="en-US" dirty="0"/>
              <a:t>No detailed modelling of transport</a:t>
            </a:r>
          </a:p>
          <a:p>
            <a:pPr lvl="1"/>
            <a:r>
              <a:rPr lang="en-US" dirty="0"/>
              <a:t>Neglect velocity and height</a:t>
            </a:r>
          </a:p>
          <a:p>
            <a:r>
              <a:rPr lang="en-US" dirty="0"/>
              <a:t>Collect equations and information needed to calculate the component</a:t>
            </a:r>
          </a:p>
          <a:p>
            <a:r>
              <a:rPr lang="en-US" dirty="0"/>
              <a:t>Code a script to calculate</a:t>
            </a:r>
          </a:p>
          <a:p>
            <a:pPr lvl="1"/>
            <a:r>
              <a:rPr lang="en-US" dirty="0"/>
              <a:t>Duty </a:t>
            </a:r>
          </a:p>
          <a:p>
            <a:pPr lvl="1"/>
            <a:r>
              <a:rPr lang="en-US" dirty="0"/>
              <a:t>Mass flow</a:t>
            </a:r>
          </a:p>
          <a:p>
            <a:pPr lvl="1"/>
            <a:r>
              <a:rPr lang="en-US" dirty="0"/>
              <a:t>Outlet temperature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643D15D8-D621-47B8-B33E-662127025D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55021"/>
            <a:ext cx="5181600" cy="4092546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AC8E40-E5FA-47E4-AD10-DE9685806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Heat </a:t>
            </a:r>
            <a:r>
              <a:rPr lang="de-DE" dirty="0" err="1"/>
              <a:t>Exchanger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962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05A39-0D01-40C6-9DBD-25F00E28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Components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3C03D-94C0-4810-99EB-DC7EF12FB6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Switch the medium to </a:t>
            </a:r>
            <a:r>
              <a:rPr lang="en-US" dirty="0" err="1"/>
              <a:t>pressureless</a:t>
            </a:r>
            <a:r>
              <a:rPr lang="en-US" dirty="0"/>
              <a:t> but real gas air:</a:t>
            </a:r>
          </a:p>
          <a:p>
            <a:pPr lvl="1"/>
            <a:r>
              <a:rPr lang="en-US" dirty="0"/>
              <a:t>Revise your set of equations</a:t>
            </a:r>
          </a:p>
          <a:p>
            <a:pPr lvl="1"/>
            <a:r>
              <a:rPr lang="en-US" dirty="0"/>
              <a:t>Code new scripts for duty and outlet temperature</a:t>
            </a:r>
          </a:p>
          <a:p>
            <a:r>
              <a:rPr lang="en-US" dirty="0"/>
              <a:t>Steam condenser</a:t>
            </a:r>
          </a:p>
          <a:p>
            <a:pPr lvl="1"/>
            <a:r>
              <a:rPr lang="en-US" dirty="0"/>
              <a:t>Define a flow of wet steam</a:t>
            </a:r>
          </a:p>
          <a:p>
            <a:pPr lvl="1"/>
            <a:r>
              <a:rPr lang="en-US" dirty="0"/>
              <a:t>Revise your set of equations</a:t>
            </a:r>
          </a:p>
          <a:p>
            <a:pPr lvl="1"/>
            <a:r>
              <a:rPr lang="en-US" dirty="0"/>
              <a:t>Code a script to calculate duty to condense that wet steam flow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AC8E40-E5FA-47E4-AD10-DE9685806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Heat </a:t>
            </a:r>
            <a:r>
              <a:rPr lang="de-DE" dirty="0" err="1"/>
              <a:t>Exchangers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real </a:t>
            </a:r>
            <a:r>
              <a:rPr lang="de-DE" dirty="0" err="1"/>
              <a:t>media</a:t>
            </a:r>
            <a:r>
              <a:rPr lang="de-DE" dirty="0"/>
              <a:t> 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51C1C8D7-B982-4423-9040-71C5BBD8B2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300" y="2132856"/>
            <a:ext cx="4885252" cy="3532838"/>
          </a:xfrm>
        </p:spPr>
      </p:pic>
    </p:spTree>
    <p:extLst>
      <p:ext uri="{BB962C8B-B14F-4D97-AF65-F5344CB8AC3E}">
        <p14:creationId xmlns:p14="http://schemas.microsoft.com/office/powerpoint/2010/main" val="254977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05A39-0D01-40C6-9DBD-25F00E28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Single Components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3C03D-94C0-4810-99EB-DC7EF12FB6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Identify a suitable set of equations</a:t>
            </a:r>
          </a:p>
          <a:p>
            <a:r>
              <a:rPr lang="en-US" dirty="0"/>
              <a:t>Tell component data from fluid conditions</a:t>
            </a:r>
          </a:p>
          <a:p>
            <a:r>
              <a:rPr lang="en-US" dirty="0"/>
              <a:t>Code a script each to calculate:</a:t>
            </a:r>
          </a:p>
          <a:p>
            <a:pPr lvl="1"/>
            <a:r>
              <a:rPr lang="en-US" dirty="0"/>
              <a:t>Compressor duty </a:t>
            </a:r>
          </a:p>
          <a:p>
            <a:pPr lvl="1"/>
            <a:r>
              <a:rPr lang="en-US" dirty="0"/>
              <a:t>Air mass flow</a:t>
            </a:r>
          </a:p>
          <a:p>
            <a:r>
              <a:rPr lang="en-US" dirty="0"/>
              <a:t>Plot outlet temperatures for different component data</a:t>
            </a:r>
          </a:p>
          <a:p>
            <a:r>
              <a:rPr lang="en-US" dirty="0"/>
              <a:t>Determine compressor pressure ratio that leads to a temperature of 300°C at the compressed air outlet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AC8E40-E5FA-47E4-AD10-DE9685806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Air </a:t>
            </a:r>
            <a:r>
              <a:rPr lang="de-DE" dirty="0" err="1"/>
              <a:t>Compressor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B9F41A47-CAFB-473F-B911-DF1FD3C999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825625"/>
            <a:ext cx="3504182" cy="2887524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165DDC34-A8F4-44DE-A4B7-2D89E703B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1344" y="4747045"/>
            <a:ext cx="3504182" cy="142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A5055-84D5-428C-9FD2-E7DDFEAC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Time: </a:t>
            </a:r>
            <a:r>
              <a:rPr lang="de-DE" dirty="0" err="1"/>
              <a:t>Solving</a:t>
            </a:r>
            <a:r>
              <a:rPr lang="de-DE" dirty="0"/>
              <a:t> </a:t>
            </a:r>
            <a:r>
              <a:rPr lang="de-DE" dirty="0" err="1"/>
              <a:t>Strategies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603A5-FF80-45C1-BE8A-F9C03401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to generalize the types of equations that need to be solved</a:t>
            </a:r>
          </a:p>
          <a:p>
            <a:r>
              <a:rPr lang="en-US" dirty="0"/>
              <a:t>Wrap up numerical methods</a:t>
            </a:r>
          </a:p>
          <a:p>
            <a:pPr lvl="1"/>
            <a:r>
              <a:rPr lang="en-US" dirty="0"/>
              <a:t>Algorithms for zero search</a:t>
            </a:r>
          </a:p>
          <a:p>
            <a:pPr lvl="1"/>
            <a:r>
              <a:rPr lang="en-US" dirty="0"/>
              <a:t>Ways to solve sets of equations</a:t>
            </a:r>
          </a:p>
          <a:p>
            <a:r>
              <a:rPr lang="en-US" dirty="0"/>
              <a:t>For those, who still can’t get enough:</a:t>
            </a:r>
          </a:p>
          <a:p>
            <a:pPr lvl="1"/>
            <a:r>
              <a:rPr lang="en-US" dirty="0"/>
              <a:t>Consider throttles</a:t>
            </a:r>
          </a:p>
          <a:p>
            <a:pPr lvl="1"/>
            <a:r>
              <a:rPr lang="en-US" dirty="0"/>
              <a:t>Consider steam turbines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4E7B95-3BAA-4215-9B0D-AF9C4B07D7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Things to prepare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2647795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248</Words>
  <Application>Microsoft Office PowerPoint</Application>
  <PresentationFormat>Breitbild</PresentationFormat>
  <Paragraphs>56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3_Office Theme</vt:lpstr>
      <vt:lpstr>Single Components</vt:lpstr>
      <vt:lpstr>Single Components</vt:lpstr>
      <vt:lpstr>Single Components</vt:lpstr>
      <vt:lpstr>Single Components</vt:lpstr>
      <vt:lpstr>Single Components</vt:lpstr>
      <vt:lpstr>Next Time: Solving Strategies</vt:lpstr>
    </vt:vector>
  </TitlesOfParts>
  <Company>FH Flensburg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Hauptsatz der Thermodynamik</dc:title>
  <dc:creator>Ilja Tuschy</dc:creator>
  <cp:lastModifiedBy>tuschy</cp:lastModifiedBy>
  <cp:revision>169</cp:revision>
  <dcterms:created xsi:type="dcterms:W3CDTF">2007-09-27T10:41:59Z</dcterms:created>
  <dcterms:modified xsi:type="dcterms:W3CDTF">2025-03-14T15:23:18Z</dcterms:modified>
</cp:coreProperties>
</file>