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9"/>
  </p:notesMasterIdLst>
  <p:handoutMasterIdLst>
    <p:handoutMasterId r:id="rId10"/>
  </p:handoutMasterIdLst>
  <p:sldIdLst>
    <p:sldId id="460" r:id="rId2"/>
    <p:sldId id="463" r:id="rId3"/>
    <p:sldId id="461" r:id="rId4"/>
    <p:sldId id="468" r:id="rId5"/>
    <p:sldId id="467" r:id="rId6"/>
    <p:sldId id="471" r:id="rId7"/>
    <p:sldId id="470" r:id="rId8"/>
  </p:sldIdLst>
  <p:sldSz cx="12192000" cy="6858000"/>
  <p:notesSz cx="7102475" cy="102314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66"/>
        </a:solidFill>
        <a:latin typeface="Arial Black" panose="020B0A040201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707"/>
    <a:srgbClr val="343434"/>
    <a:srgbClr val="003255"/>
    <a:srgbClr val="01395C"/>
    <a:srgbClr val="B8B8B8"/>
    <a:srgbClr val="686868"/>
    <a:srgbClr val="BFBFBF"/>
    <a:srgbClr val="BD544B"/>
    <a:srgbClr val="EE7721"/>
    <a:srgbClr val="A9D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8798" autoAdjust="0"/>
  </p:normalViewPr>
  <p:slideViewPr>
    <p:cSldViewPr>
      <p:cViewPr>
        <p:scale>
          <a:sx n="72" d="100"/>
          <a:sy n="72" d="100"/>
        </p:scale>
        <p:origin x="998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368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2785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31C613ED-B9B7-4503-9833-BC1939D23BA8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977509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1288" y="766763"/>
            <a:ext cx="6819900" cy="38369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59338"/>
            <a:ext cx="5683250" cy="4605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Textmasterformate durch Klicken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endParaRPr lang="de-DE" alt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18675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A4EAAF06-8879-4151-A644-CA940909379C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913834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n-lt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3C11-8969-431D-8429-5E6590D55DBD}" type="datetime1">
              <a:rPr lang="de-DE" smtClean="0"/>
              <a:t>06.04.2025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Bild 7" descr="HSFL_Logo mC_88mm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330613"/>
            <a:ext cx="1371600" cy="1007248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058E08CA-43E7-4555-8C10-729189B8F56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259" y="5661248"/>
            <a:ext cx="7197482" cy="615807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2C74885C-4FA7-448A-BBE6-B780B71BEF0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416" y="428097"/>
            <a:ext cx="2457618" cy="60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6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94949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0" name="Gerader Verbinder 9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Bild 7" descr="HSFL_Logo mC_88mm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50EB8EB2-EED1-44F4-8271-1B4D9A269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C370BB2A-6958-408F-8BAC-EC6C574DDC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4795ED5-1DCB-463C-8FEE-8122FD3BD1C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buClr>
                <a:srgbClr val="EC6707"/>
              </a:buClr>
              <a:defRPr/>
            </a:lvl1pPr>
            <a:lvl2pPr>
              <a:buClr>
                <a:srgbClr val="EC6707"/>
              </a:buClr>
              <a:defRPr/>
            </a:lvl2pPr>
            <a:lvl3pPr>
              <a:buClr>
                <a:srgbClr val="EC6707"/>
              </a:buClr>
              <a:defRPr/>
            </a:lvl3pPr>
            <a:lvl4pPr>
              <a:buClr>
                <a:srgbClr val="EC6707"/>
              </a:buClr>
              <a:defRPr/>
            </a:lvl4pPr>
            <a:lvl5pPr>
              <a:buClr>
                <a:srgbClr val="EC6707"/>
              </a:buClr>
              <a:defRPr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5D63-CC46-4863-BD29-881B2F0926A6}" type="datetime1">
              <a:rPr lang="de-DE" smtClean="0"/>
              <a:t>06.04.2025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16" name="Gerader Verbinder 15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20" name="Bild 7" descr="HSFL_Logo mC_88mm.jpg">
            <a:extLst>
              <a:ext uri="{FF2B5EF4-FFF2-40B4-BE49-F238E27FC236}">
                <a16:creationId xmlns:a16="http://schemas.microsoft.com/office/drawing/2014/main" id="{007B2EE0-18F9-40E6-AFBD-089F003BE9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FEC5512E-94E8-4647-8BC3-6E439487A5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509A3586-0AF6-4998-AFA6-69AA6A2D9E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9B425A7-73F9-4C97-9351-B4AEEFF8ACA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0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8B1EA-AD2B-454F-9B4E-9437FFBA17FD}" type="datetime1">
              <a:rPr lang="de-DE" smtClean="0"/>
              <a:t>06.04.2025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7" name="Gerader Verbinder 6"/>
          <p:cNvCxnSpPr/>
          <p:nvPr userDrawn="1"/>
        </p:nvCxnSpPr>
        <p:spPr>
          <a:xfrm>
            <a:off x="834189" y="1108076"/>
            <a:ext cx="10569408" cy="0"/>
          </a:xfrm>
          <a:prstGeom prst="line">
            <a:avLst/>
          </a:prstGeom>
          <a:ln w="19050">
            <a:solidFill>
              <a:srgbClr val="EC6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833438" y="1108076"/>
            <a:ext cx="10520362" cy="54451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400" b="1">
                <a:solidFill>
                  <a:srgbClr val="494949"/>
                </a:solidFill>
              </a:defRPr>
            </a:lvl1pPr>
          </a:lstStyle>
          <a:p>
            <a:pPr lvl="0"/>
            <a:r>
              <a:rPr lang="de-DE" dirty="0"/>
              <a:t>Untertitel durch Klicken bearbeiten</a:t>
            </a:r>
          </a:p>
        </p:txBody>
      </p:sp>
      <p:pic>
        <p:nvPicPr>
          <p:cNvPr id="11" name="Bild 7" descr="HSFL_Logo mC_88mm.jpg">
            <a:extLst>
              <a:ext uri="{FF2B5EF4-FFF2-40B4-BE49-F238E27FC236}">
                <a16:creationId xmlns:a16="http://schemas.microsoft.com/office/drawing/2014/main" id="{DBBC135C-A63C-45AE-9E5C-23CAC9890E0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480"/>
          <a:stretch/>
        </p:blipFill>
        <p:spPr>
          <a:xfrm>
            <a:off x="11011506" y="284644"/>
            <a:ext cx="342294" cy="72817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3126ED5-7140-444C-A7C8-B07F965942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03"/>
          <a:stretch/>
        </p:blipFill>
        <p:spPr>
          <a:xfrm>
            <a:off x="10377125" y="365124"/>
            <a:ext cx="561110" cy="563559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E427B883-9DA0-4150-A6B1-FDEC65D0AC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FF13B3E-5077-4F81-B019-F87A235D698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34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07CED-1AA2-4CE0-AC4F-634A42864607}" type="datetime1">
              <a:rPr lang="de-DE" smtClean="0"/>
              <a:t>06.04.2025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283857B-06D1-4E2D-8F5C-AB044ACE9B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951" r="48546" b="-1"/>
          <a:stretch/>
        </p:blipFill>
        <p:spPr>
          <a:xfrm>
            <a:off x="833438" y="6347435"/>
            <a:ext cx="630846" cy="393602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DDC34F6-728D-454A-B290-A77769B6E0E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50571" y="6356350"/>
            <a:ext cx="1153026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81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anz 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99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9388642" cy="742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149D238-1443-407A-A08A-E4F975BC1C20}" type="datetime1">
              <a:rPr lang="de-DE" smtClean="0"/>
              <a:t>06.04.2025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9586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3" r:id="rId3"/>
    <p:sldLayoutId id="2147483735" r:id="rId4"/>
    <p:sldLayoutId id="2147483736" r:id="rId5"/>
    <p:sldLayoutId id="214748373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494949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494949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494949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494949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94949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494949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7">
            <a:extLst>
              <a:ext uri="{FF2B5EF4-FFF2-40B4-BE49-F238E27FC236}">
                <a16:creationId xmlns:a16="http://schemas.microsoft.com/office/drawing/2014/main" id="{DD06D044-1434-4144-8F93-1708029C31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Numerical Problem Solving</a:t>
            </a:r>
          </a:p>
        </p:txBody>
      </p:sp>
      <p:sp>
        <p:nvSpPr>
          <p:cNvPr id="19" name="Untertitel 18">
            <a:extLst>
              <a:ext uri="{FF2B5EF4-FFF2-40B4-BE49-F238E27FC236}">
                <a16:creationId xmlns:a16="http://schemas.microsoft.com/office/drawing/2014/main" id="{EA048319-4C7D-41B8-A160-EA0905FB83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de-DE" dirty="0"/>
          </a:p>
          <a:p>
            <a:endParaRPr lang="de-DE" dirty="0"/>
          </a:p>
          <a:p>
            <a:r>
              <a:rPr lang="de-DE" dirty="0"/>
              <a:t>Master Course</a:t>
            </a:r>
          </a:p>
          <a:p>
            <a:r>
              <a:rPr lang="de-DE" dirty="0"/>
              <a:t>2025-04-07</a:t>
            </a:r>
          </a:p>
        </p:txBody>
      </p:sp>
      <p:pic>
        <p:nvPicPr>
          <p:cNvPr id="20" name="Inhaltsplatzhalter 6">
            <a:extLst>
              <a:ext uri="{FF2B5EF4-FFF2-40B4-BE49-F238E27FC236}">
                <a16:creationId xmlns:a16="http://schemas.microsoft.com/office/drawing/2014/main" id="{78B0C618-05B2-4CF5-94EB-71065DD87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8128" y="3645024"/>
            <a:ext cx="3035743" cy="6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532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A39-0D01-40C6-9DBD-25F00E2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Numerical</a:t>
            </a:r>
            <a:r>
              <a:rPr lang="de-DE" dirty="0"/>
              <a:t> Problem </a:t>
            </a:r>
            <a:r>
              <a:rPr lang="de-DE" dirty="0" err="1"/>
              <a:t>Solving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3C03D-94C0-4810-99EB-DC7EF12FB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different approaches to model the compressor problem</a:t>
            </a:r>
          </a:p>
          <a:p>
            <a:r>
              <a:rPr lang="en-US" dirty="0"/>
              <a:t>Implement and make use of different numerical root finding algorithms</a:t>
            </a:r>
          </a:p>
          <a:p>
            <a:pPr lvl="1"/>
            <a:r>
              <a:rPr lang="en-US" dirty="0"/>
              <a:t>Bisectional search and Newton’s Method</a:t>
            </a:r>
          </a:p>
          <a:p>
            <a:pPr lvl="1"/>
            <a:r>
              <a:rPr lang="en-US" dirty="0"/>
              <a:t>Using a third party library</a:t>
            </a:r>
          </a:p>
          <a:p>
            <a:r>
              <a:rPr lang="en-US" dirty="0"/>
              <a:t>Transfer the single dimension root finding to multi-dimensional problems</a:t>
            </a:r>
          </a:p>
          <a:p>
            <a:r>
              <a:rPr lang="en-US" dirty="0"/>
              <a:t>Understand challenges and options related to numerical calculations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C8E40-E5FA-47E4-AD10-DE968580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Tasks</a:t>
            </a:r>
          </a:p>
        </p:txBody>
      </p:sp>
    </p:spTree>
    <p:extLst>
      <p:ext uri="{BB962C8B-B14F-4D97-AF65-F5344CB8AC3E}">
        <p14:creationId xmlns:p14="http://schemas.microsoft.com/office/powerpoint/2010/main" val="3263679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A39-0D01-40C6-9DBD-25F00E2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Numerical</a:t>
            </a:r>
            <a:r>
              <a:rPr lang="de-DE" dirty="0"/>
              <a:t> Problem </a:t>
            </a:r>
            <a:r>
              <a:rPr lang="de-DE" dirty="0" err="1"/>
              <a:t>Solving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3C03D-94C0-4810-99EB-DC7EF12FB6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Determine compressor pressure ratio that leads to a temperature of 300°C at the compressed air outlet numerically</a:t>
            </a:r>
          </a:p>
          <a:p>
            <a:r>
              <a:rPr lang="en-US" dirty="0"/>
              <a:t>Code a script, which</a:t>
            </a:r>
          </a:p>
          <a:p>
            <a:pPr lvl="1"/>
            <a:r>
              <a:rPr lang="en-US" dirty="0"/>
              <a:t>implement Newton’s method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scipy</a:t>
            </a:r>
            <a:r>
              <a:rPr lang="en-US" dirty="0"/>
              <a:t> to solve the same problem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C8E40-E5FA-47E4-AD10-DE968580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Compressor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855B63-032C-4804-B436-0250EE2A5C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DCA2C83-1C7B-4067-BDFB-1BBAF5391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825625"/>
            <a:ext cx="3504182" cy="2887524"/>
          </a:xfrm>
          <a:prstGeom prst="rect">
            <a:avLst/>
          </a:prstGeo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2543E1D-158F-4B35-BCF9-08C4D3474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1344" y="4747045"/>
            <a:ext cx="3504182" cy="142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62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805A39-0D01-40C6-9DBD-25F00E28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Numerical</a:t>
            </a:r>
            <a:r>
              <a:rPr lang="de-DE" dirty="0"/>
              <a:t> Problem </a:t>
            </a:r>
            <a:r>
              <a:rPr lang="de-DE" dirty="0" err="1"/>
              <a:t>Solving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23C03D-94C0-4810-99EB-DC7EF12FB6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you reuse the same script for the following problem:</a:t>
            </a:r>
          </a:p>
          <a:p>
            <a:pPr lvl="1"/>
            <a:r>
              <a:rPr lang="en-US" dirty="0"/>
              <a:t>What would the value of isentropic efficiency be if the actual pressure ratio was 8?</a:t>
            </a:r>
          </a:p>
          <a:p>
            <a:r>
              <a:rPr lang="en-US" dirty="0"/>
              <a:t>When does reusing the same structure become challenging?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5AC8E40-E5FA-47E4-AD10-DE96858064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Compressor</a:t>
            </a:r>
            <a:r>
              <a:rPr lang="de-DE" dirty="0"/>
              <a:t> </a:t>
            </a:r>
            <a:r>
              <a:rPr lang="de-DE" dirty="0" err="1"/>
              <a:t>example</a:t>
            </a:r>
            <a:endParaRPr lang="de-DE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855B63-032C-4804-B436-0250EE2A5C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7DCA2C83-1C7B-4067-BDFB-1BBAF53918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825625"/>
            <a:ext cx="3504182" cy="2887524"/>
          </a:xfrm>
          <a:prstGeom prst="rect">
            <a:avLst/>
          </a:prstGeom>
        </p:spPr>
      </p:pic>
      <p:pic>
        <p:nvPicPr>
          <p:cNvPr id="10" name="Inhaltsplatzhalter 9">
            <a:extLst>
              <a:ext uri="{FF2B5EF4-FFF2-40B4-BE49-F238E27FC236}">
                <a16:creationId xmlns:a16="http://schemas.microsoft.com/office/drawing/2014/main" id="{52543E1D-158F-4B35-BCF9-08C4D3474B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91344" y="4747045"/>
            <a:ext cx="3504182" cy="142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03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A5055-84D5-428C-9FD2-E7DDFEA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Numerical</a:t>
            </a:r>
            <a:r>
              <a:rPr lang="de-DE" dirty="0"/>
              <a:t> Problem </a:t>
            </a:r>
            <a:r>
              <a:rPr lang="de-DE" dirty="0" err="1"/>
              <a:t>Solving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603A5-FF80-45C1-BE8A-F9C03401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generalize our problem formulation to make it more flexible by solving for all equations at the same time and just swapping out the respective equations</a:t>
            </a:r>
          </a:p>
          <a:p>
            <a:r>
              <a:rPr lang="en-US" dirty="0"/>
              <a:t>Implement one iteration of Newton’s method for multi-dimensional problems</a:t>
            </a:r>
          </a:p>
          <a:p>
            <a:pPr lvl="1"/>
            <a:r>
              <a:rPr lang="en-US" dirty="0"/>
              <a:t>Write down all relevant equations of our first problem</a:t>
            </a:r>
          </a:p>
          <a:p>
            <a:pPr lvl="1"/>
            <a:r>
              <a:rPr lang="en-US" dirty="0"/>
              <a:t>Define the set of variables that we want to solve for</a:t>
            </a:r>
          </a:p>
          <a:p>
            <a:pPr lvl="1"/>
            <a:r>
              <a:rPr lang="en-US" dirty="0"/>
              <a:t>Note down the partial derivatives of all equations</a:t>
            </a:r>
          </a:p>
          <a:p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4E7B95-3BAA-4215-9B0D-AF9C4B07D7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Compressor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Generalization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2647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A5055-84D5-428C-9FD2-E7DDFEA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Numerical</a:t>
            </a:r>
            <a:r>
              <a:rPr lang="de-DE" dirty="0"/>
              <a:t> Problem </a:t>
            </a:r>
            <a:r>
              <a:rPr lang="de-DE" dirty="0" err="1"/>
              <a:t>Solving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603A5-FF80-45C1-BE8A-F9C03401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the iteration in a loop</a:t>
            </a:r>
          </a:p>
          <a:p>
            <a:pPr lvl="1"/>
            <a:r>
              <a:rPr lang="en-US" dirty="0"/>
              <a:t>What is the convergence criterion?</a:t>
            </a:r>
          </a:p>
          <a:p>
            <a:pPr lvl="1"/>
            <a:r>
              <a:rPr lang="en-US" dirty="0"/>
              <a:t>What issues do we encounter regarding starting value selection?</a:t>
            </a:r>
          </a:p>
          <a:p>
            <a:r>
              <a:rPr lang="en-US" dirty="0"/>
              <a:t>Try to swap out equations to specify</a:t>
            </a:r>
          </a:p>
          <a:p>
            <a:pPr lvl="1"/>
            <a:r>
              <a:rPr lang="en-US" dirty="0"/>
              <a:t>pressure ratio instead of isentropic efficiency</a:t>
            </a:r>
          </a:p>
          <a:p>
            <a:pPr lvl="1"/>
            <a:r>
              <a:rPr lang="en-US" dirty="0"/>
              <a:t>duty and pressure ratio instead of temperature values</a:t>
            </a:r>
          </a:p>
          <a:p>
            <a:pPr lvl="1"/>
            <a:r>
              <a:rPr lang="en-US" dirty="0"/>
              <a:t>volumetric flow instead of mass flow</a:t>
            </a:r>
          </a:p>
          <a:p>
            <a:pPr lvl="1"/>
            <a:endParaRPr lang="en-US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4E7B95-3BAA-4215-9B0D-AF9C4B07D7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/>
              <a:t>Compressor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Generalization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503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A5055-84D5-428C-9FD2-E7DDFEA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Time: </a:t>
            </a:r>
            <a:r>
              <a:rPr lang="de-DE" dirty="0" err="1"/>
              <a:t>TESPy</a:t>
            </a:r>
            <a:r>
              <a:rPr lang="de-DE" dirty="0"/>
              <a:t> </a:t>
            </a:r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603A5-FF80-45C1-BE8A-F9C03401A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yourself comfortable with the </a:t>
            </a:r>
            <a:r>
              <a:rPr lang="en-US" dirty="0" err="1"/>
              <a:t>tespy</a:t>
            </a:r>
            <a:r>
              <a:rPr lang="en-US" dirty="0"/>
              <a:t> syntax</a:t>
            </a:r>
          </a:p>
          <a:p>
            <a:r>
              <a:rPr lang="en-US" dirty="0"/>
              <a:t>Reimplement the different problems we have been working on as </a:t>
            </a:r>
            <a:r>
              <a:rPr lang="en-US" dirty="0" err="1"/>
              <a:t>tespy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Simple Heat Exchanger</a:t>
            </a:r>
          </a:p>
          <a:p>
            <a:pPr lvl="1"/>
            <a:r>
              <a:rPr lang="en-US" dirty="0"/>
              <a:t>Compressor</a:t>
            </a:r>
          </a:p>
          <a:p>
            <a:pPr lvl="1"/>
            <a:r>
              <a:rPr lang="en-US" dirty="0"/>
              <a:t>Two-sided Heat Exchanger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Have a good Easter break!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4E7B95-3BAA-4215-9B0D-AF9C4B07D7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Things to prepare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967276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303</Words>
  <Application>Microsoft Office PowerPoint</Application>
  <PresentationFormat>Breitbild</PresentationFormat>
  <Paragraphs>50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3_Office Theme</vt:lpstr>
      <vt:lpstr>Numerical Problem Solving</vt:lpstr>
      <vt:lpstr>Numerical Problem Solving</vt:lpstr>
      <vt:lpstr>Numerical Problem Solving</vt:lpstr>
      <vt:lpstr>Numerical Problem Solving</vt:lpstr>
      <vt:lpstr>Numerical Problem Solving</vt:lpstr>
      <vt:lpstr>Numerical Problem Solving</vt:lpstr>
      <vt:lpstr>Next Time: TESPy introduction</vt:lpstr>
    </vt:vector>
  </TitlesOfParts>
  <Company>FH Flensburg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Hauptsatz der Thermodynamik</dc:title>
  <dc:creator>Ilja Tuschy</dc:creator>
  <cp:lastModifiedBy>Witte, Francesco</cp:lastModifiedBy>
  <cp:revision>177</cp:revision>
  <dcterms:created xsi:type="dcterms:W3CDTF">2007-09-27T10:41:59Z</dcterms:created>
  <dcterms:modified xsi:type="dcterms:W3CDTF">2025-04-06T15:37:29Z</dcterms:modified>
</cp:coreProperties>
</file>