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0"/>
  </p:notesMasterIdLst>
  <p:handoutMasterIdLst>
    <p:handoutMasterId r:id="rId11"/>
  </p:handoutMasterIdLst>
  <p:sldIdLst>
    <p:sldId id="460" r:id="rId2"/>
    <p:sldId id="461" r:id="rId3"/>
    <p:sldId id="476" r:id="rId4"/>
    <p:sldId id="472" r:id="rId5"/>
    <p:sldId id="473" r:id="rId6"/>
    <p:sldId id="474" r:id="rId7"/>
    <p:sldId id="475" r:id="rId8"/>
    <p:sldId id="470" r:id="rId9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 varScale="1">
        <p:scale>
          <a:sx n="72" d="100"/>
          <a:sy n="72" d="100"/>
        </p:scale>
        <p:origin x="9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0864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92198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EAAF06-8879-4151-A644-CA940909379C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377859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28.04.2025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28.04.2025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28.04.2025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28.04.2025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28.04.2025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tespy</a:t>
            </a:r>
            <a:endParaRPr lang="en-US" dirty="0"/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/>
              <a:t>2025-04-28</a:t>
            </a:r>
            <a:endParaRPr lang="de-DE" dirty="0"/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tespy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Basics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Components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How to build, parametrize and run models?</a:t>
            </a:r>
          </a:p>
          <a:p>
            <a:r>
              <a:rPr lang="en-US" dirty="0"/>
              <a:t>Advanced</a:t>
            </a:r>
          </a:p>
          <a:p>
            <a:pPr lvl="1"/>
            <a:r>
              <a:rPr lang="en-US" dirty="0"/>
              <a:t>Buses</a:t>
            </a:r>
          </a:p>
          <a:p>
            <a:pPr lvl="1"/>
            <a:r>
              <a:rPr lang="en-US" dirty="0" err="1"/>
              <a:t>UserDefinedEquations</a:t>
            </a:r>
            <a:endParaRPr lang="en-US" dirty="0"/>
          </a:p>
          <a:p>
            <a:pPr lvl="1"/>
            <a:r>
              <a:rPr lang="en-US" dirty="0"/>
              <a:t>Plotting of cycle and heat exchanger diagrams</a:t>
            </a:r>
          </a:p>
          <a:p>
            <a:pPr lvl="1"/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855B63-032C-4804-B436-0250EE2A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To</a:t>
            </a:r>
            <a:r>
              <a:rPr lang="de-DE" dirty="0"/>
              <a:t> warm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keyboards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Update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(</a:t>
            </a:r>
            <a:r>
              <a:rPr lang="de-DE" dirty="0" err="1"/>
              <a:t>tespy</a:t>
            </a:r>
            <a:r>
              <a:rPr lang="de-DE" dirty="0"/>
              <a:t> and </a:t>
            </a:r>
            <a:r>
              <a:rPr lang="de-DE" dirty="0" err="1"/>
              <a:t>CoolProp</a:t>
            </a:r>
            <a:r>
              <a:rPr lang="de-DE" dirty="0"/>
              <a:t> </a:t>
            </a:r>
            <a:r>
              <a:rPr lang="de-DE" dirty="0" err="1"/>
              <a:t>updates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published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pip</a:t>
            </a:r>
            <a:r>
              <a:rPr lang="de-DE" dirty="0"/>
              <a:t>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tespy</a:t>
            </a:r>
            <a:r>
              <a:rPr lang="de-DE" dirty="0"/>
              <a:t> --upgrade</a:t>
            </a:r>
          </a:p>
        </p:txBody>
      </p:sp>
    </p:spTree>
    <p:extLst>
      <p:ext uri="{BB962C8B-B14F-4D97-AF65-F5344CB8AC3E}">
        <p14:creationId xmlns:p14="http://schemas.microsoft.com/office/powerpoint/2010/main" val="272962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Hands-on: Simple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Build up a heat pump model with the following specifications</a:t>
            </a:r>
          </a:p>
          <a:p>
            <a:pPr lvl="1"/>
            <a:r>
              <a:rPr lang="en-US" dirty="0"/>
              <a:t>Evaporation temperature: 15 °C</a:t>
            </a:r>
          </a:p>
          <a:p>
            <a:pPr lvl="1"/>
            <a:r>
              <a:rPr lang="en-US" dirty="0"/>
              <a:t>Condensation temperature: 60 °C</a:t>
            </a:r>
          </a:p>
          <a:p>
            <a:pPr lvl="1"/>
            <a:r>
              <a:rPr lang="en-US" dirty="0"/>
              <a:t>Working fluid: R290</a:t>
            </a:r>
          </a:p>
          <a:p>
            <a:pPr lvl="1"/>
            <a:r>
              <a:rPr lang="en-US" dirty="0"/>
              <a:t>Compressor efficiency: 85 %</a:t>
            </a:r>
          </a:p>
          <a:p>
            <a:pPr lvl="1"/>
            <a:r>
              <a:rPr lang="en-US" dirty="0"/>
              <a:t>Disregard pressure drops in heat exchangers</a:t>
            </a:r>
          </a:p>
          <a:p>
            <a:r>
              <a:rPr lang="en-US" dirty="0"/>
              <a:t>What is the role of the cycle closer?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729ED6-6C44-49D8-9C25-2D3C2FA84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1287" y="2396331"/>
            <a:ext cx="4543425" cy="3209925"/>
          </a:xfrm>
        </p:spPr>
      </p:pic>
    </p:spTree>
    <p:extLst>
      <p:ext uri="{BB962C8B-B14F-4D97-AF65-F5344CB8AC3E}">
        <p14:creationId xmlns:p14="http://schemas.microsoft.com/office/powerpoint/2010/main" val="355522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Hands-on: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processing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What is the COP of the heat pump?</a:t>
            </a:r>
          </a:p>
          <a:p>
            <a:r>
              <a:rPr lang="en-US" dirty="0"/>
              <a:t>Plot the </a:t>
            </a:r>
            <a:r>
              <a:rPr lang="en-US" dirty="0" err="1"/>
              <a:t>logp</a:t>
            </a:r>
            <a:r>
              <a:rPr lang="en-US" dirty="0"/>
              <a:t>-h diagram of the </a:t>
            </a:r>
            <a:br>
              <a:rPr lang="en-US" dirty="0"/>
            </a:br>
            <a:r>
              <a:rPr lang="en-US" dirty="0"/>
              <a:t>cycle</a:t>
            </a:r>
          </a:p>
          <a:p>
            <a:pPr lvl="1"/>
            <a:r>
              <a:rPr lang="en-US" dirty="0"/>
              <a:t>Show the state points</a:t>
            </a:r>
          </a:p>
          <a:p>
            <a:pPr lvl="1"/>
            <a:r>
              <a:rPr lang="en-US" dirty="0"/>
              <a:t>Connect them with the respective process lines</a:t>
            </a:r>
          </a:p>
          <a:p>
            <a:pPr lvl="1"/>
            <a:r>
              <a:rPr lang="en-US" dirty="0"/>
              <a:t>Remember thermodynamics 101: What should be noted when drawing process lines?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8319807-EE35-4C8E-ADFA-CA6EC4B7E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8882"/>
            <a:ext cx="5181600" cy="3424824"/>
          </a:xfrm>
        </p:spPr>
      </p:pic>
    </p:spTree>
    <p:extLst>
      <p:ext uri="{BB962C8B-B14F-4D97-AF65-F5344CB8AC3E}">
        <p14:creationId xmlns:p14="http://schemas.microsoft.com/office/powerpoint/2010/main" val="234025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Hands-on: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Extend the model by integrating material flow for the heat source and the heat sink</a:t>
            </a:r>
          </a:p>
          <a:p>
            <a:pPr lvl="1"/>
            <a:r>
              <a:rPr lang="en-US" dirty="0"/>
              <a:t>Air on heat source side</a:t>
            </a:r>
          </a:p>
          <a:p>
            <a:pPr lvl="1"/>
            <a:r>
              <a:rPr lang="en-US" dirty="0"/>
              <a:t>Water on heat sink side</a:t>
            </a:r>
          </a:p>
          <a:p>
            <a:pPr lvl="1"/>
            <a:r>
              <a:rPr lang="en-US" dirty="0"/>
              <a:t>What are reasonable assumptions for the heat exchangers?</a:t>
            </a:r>
          </a:p>
          <a:p>
            <a:r>
              <a:rPr lang="en-US" dirty="0"/>
              <a:t>Plot the TQ-diagram of the condenser and discuss, what issues might arise?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038DEE4-1300-4807-8BA5-1BE1DC08F2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976" y="908720"/>
            <a:ext cx="4543425" cy="320992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00DCC4-E685-4BF0-8780-47A77B505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0216" y="3717032"/>
            <a:ext cx="3848467" cy="30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Hands-on: Heat pump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Run a sensitivity analysis on the COP:</a:t>
            </a:r>
          </a:p>
          <a:p>
            <a:pPr lvl="1"/>
            <a:r>
              <a:rPr lang="en-US" dirty="0"/>
              <a:t>As a function of ambient temperature</a:t>
            </a:r>
          </a:p>
          <a:p>
            <a:pPr lvl="1"/>
            <a:r>
              <a:rPr lang="en-US" dirty="0"/>
              <a:t>As function of heat sink temperature</a:t>
            </a:r>
          </a:p>
          <a:p>
            <a:pPr lvl="1"/>
            <a:r>
              <a:rPr lang="en-US" dirty="0"/>
              <a:t>For a variety of working fluids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4FED255B-9D15-4C41-8BD4-9999348DDE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7968" y="2060848"/>
            <a:ext cx="6270748" cy="3135374"/>
          </a:xfrm>
        </p:spPr>
      </p:pic>
    </p:spTree>
    <p:extLst>
      <p:ext uri="{BB962C8B-B14F-4D97-AF65-F5344CB8AC3E}">
        <p14:creationId xmlns:p14="http://schemas.microsoft.com/office/powerpoint/2010/main" val="2861378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Hands-on: Heat pump </a:t>
            </a:r>
            <a:r>
              <a:rPr lang="de-DE" dirty="0" err="1"/>
              <a:t>model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833611"/>
            <a:ext cx="9866312" cy="4351338"/>
          </a:xfrm>
        </p:spPr>
        <p:txBody>
          <a:bodyPr>
            <a:normAutofit/>
          </a:bodyPr>
          <a:lstStyle/>
          <a:p>
            <a:r>
              <a:rPr lang="en-US" dirty="0"/>
              <a:t>At what heat sink temperature is the COP of the heat pump exactly</a:t>
            </a:r>
          </a:p>
          <a:p>
            <a:pPr lvl="1"/>
            <a:r>
              <a:rPr lang="en-US" dirty="0"/>
              <a:t>4</a:t>
            </a:r>
          </a:p>
          <a:p>
            <a:pPr lvl="1"/>
            <a:r>
              <a:rPr lang="en-US" dirty="0"/>
              <a:t>5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methods other than trying manually do you recall to implement this?</a:t>
            </a:r>
          </a:p>
          <a:p>
            <a:pPr lvl="1"/>
            <a:r>
              <a:rPr lang="en-US" dirty="0"/>
              <a:t>Remember: This is an equation based solver!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173172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Next Time: Gas </a:t>
            </a:r>
            <a:r>
              <a:rPr lang="de-DE" dirty="0" err="1"/>
              <a:t>turbine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the concepts and syntax of </a:t>
            </a:r>
            <a:r>
              <a:rPr lang="en-US" dirty="0" err="1"/>
              <a:t>tespy</a:t>
            </a:r>
            <a:endParaRPr lang="en-US" dirty="0"/>
          </a:p>
          <a:p>
            <a:r>
              <a:rPr lang="en-US" dirty="0"/>
              <a:t>What can we do, if the solver returns a linear dependency?</a:t>
            </a:r>
          </a:p>
          <a:p>
            <a:r>
              <a:rPr lang="en-US" dirty="0"/>
              <a:t>In what (numerical) issues did we run and how did we solve them?</a:t>
            </a:r>
          </a:p>
          <a:p>
            <a:r>
              <a:rPr lang="en-US" dirty="0"/>
              <a:t>How can we make use of component error messages?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337</Words>
  <Application>Microsoft Office PowerPoint</Application>
  <PresentationFormat>Breitbild</PresentationFormat>
  <Paragraphs>65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Calibri</vt:lpstr>
      <vt:lpstr>3_Office Theme</vt:lpstr>
      <vt:lpstr>Introduction to tespy</vt:lpstr>
      <vt:lpstr>tespy architecture</vt:lpstr>
      <vt:lpstr>Hands-on: Simple heat pump model</vt:lpstr>
      <vt:lpstr>Hands-on: Results processing</vt:lpstr>
      <vt:lpstr>Hands-on: </vt:lpstr>
      <vt:lpstr>Hands-on: Heat pump model</vt:lpstr>
      <vt:lpstr>Hands-on: Heat pump model</vt:lpstr>
      <vt:lpstr>Next Time: Gas turbine 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Witte, Francesco</cp:lastModifiedBy>
  <cp:revision>202</cp:revision>
  <dcterms:created xsi:type="dcterms:W3CDTF">2007-09-27T10:41:59Z</dcterms:created>
  <dcterms:modified xsi:type="dcterms:W3CDTF">2025-04-28T09:49:36Z</dcterms:modified>
</cp:coreProperties>
</file>