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</p:sldMasterIdLst>
  <p:notesMasterIdLst>
    <p:notesMasterId r:id="rId11"/>
  </p:notesMasterIdLst>
  <p:handoutMasterIdLst>
    <p:handoutMasterId r:id="rId12"/>
  </p:handoutMasterIdLst>
  <p:sldIdLst>
    <p:sldId id="460" r:id="rId2"/>
    <p:sldId id="461" r:id="rId3"/>
    <p:sldId id="476" r:id="rId4"/>
    <p:sldId id="480" r:id="rId5"/>
    <p:sldId id="478" r:id="rId6"/>
    <p:sldId id="481" r:id="rId7"/>
    <p:sldId id="472" r:id="rId8"/>
    <p:sldId id="479" r:id="rId9"/>
    <p:sldId id="470" r:id="rId10"/>
  </p:sldIdLst>
  <p:sldSz cx="12192000" cy="6858000"/>
  <p:notesSz cx="7102475" cy="102314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707"/>
    <a:srgbClr val="343434"/>
    <a:srgbClr val="003255"/>
    <a:srgbClr val="01395C"/>
    <a:srgbClr val="B8B8B8"/>
    <a:srgbClr val="686868"/>
    <a:srgbClr val="BFBFBF"/>
    <a:srgbClr val="BD544B"/>
    <a:srgbClr val="EE7721"/>
    <a:srgbClr val="A9D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8798" autoAdjust="0"/>
  </p:normalViewPr>
  <p:slideViewPr>
    <p:cSldViewPr>
      <p:cViewPr varScale="1">
        <p:scale>
          <a:sx n="72" d="100"/>
          <a:sy n="72" d="100"/>
        </p:scale>
        <p:origin x="998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6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78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78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31C613ED-B9B7-4503-9833-BC1939D23BA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97750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6763"/>
            <a:ext cx="6819900" cy="3836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A4EAAF06-8879-4151-A644-CA940909379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13834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AAF06-8879-4151-A644-CA940909379C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8649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AAF06-8879-4151-A644-CA940909379C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21983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AAF06-8879-4151-A644-CA940909379C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44181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3C11-8969-431D-8429-5E6590D55DBD}" type="datetime1">
              <a:rPr lang="de-DE" smtClean="0"/>
              <a:t>09.05.2025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Bild 7" descr="HSFL_Logo mC_88mm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330613"/>
            <a:ext cx="1371600" cy="100724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58E08CA-43E7-4555-8C10-729189B8F56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59" y="5661248"/>
            <a:ext cx="7197482" cy="61580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C74885C-4FA7-448A-BBE6-B780B71BEF0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428097"/>
            <a:ext cx="2457618" cy="60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6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94949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EC6707"/>
              </a:buClr>
              <a:defRPr/>
            </a:lvl1pPr>
            <a:lvl2pPr>
              <a:buClr>
                <a:srgbClr val="EC6707"/>
              </a:buClr>
              <a:defRPr/>
            </a:lvl2pPr>
            <a:lvl3pPr>
              <a:buClr>
                <a:srgbClr val="EC6707"/>
              </a:buClr>
              <a:defRPr/>
            </a:lvl3pPr>
            <a:lvl4pPr>
              <a:buClr>
                <a:srgbClr val="EC6707"/>
              </a:buClr>
              <a:defRPr/>
            </a:lvl4pPr>
            <a:lvl5pPr>
              <a:buClr>
                <a:srgbClr val="EC6707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834189" y="1108076"/>
            <a:ext cx="10569408" cy="0"/>
          </a:xfrm>
          <a:prstGeom prst="line">
            <a:avLst/>
          </a:prstGeom>
          <a:ln w="19050">
            <a:solidFill>
              <a:srgbClr val="EC67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Bild 7" descr="HSFL_Logo mC_88mm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80"/>
          <a:stretch/>
        </p:blipFill>
        <p:spPr>
          <a:xfrm>
            <a:off x="11011506" y="284644"/>
            <a:ext cx="342294" cy="728178"/>
          </a:xfrm>
          <a:prstGeom prst="rect">
            <a:avLst/>
          </a:prstGeom>
        </p:spPr>
      </p:pic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33438" y="1108076"/>
            <a:ext cx="10520362" cy="5445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1">
                <a:solidFill>
                  <a:srgbClr val="494949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0EB8EB2-EED1-44F4-8271-1B4D9A269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51" r="48546" b="-1"/>
          <a:stretch/>
        </p:blipFill>
        <p:spPr>
          <a:xfrm>
            <a:off x="833438" y="6347435"/>
            <a:ext cx="630846" cy="39360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370BB2A-6958-408F-8BAC-EC6C574DDC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03"/>
          <a:stretch/>
        </p:blipFill>
        <p:spPr>
          <a:xfrm>
            <a:off x="10377125" y="365124"/>
            <a:ext cx="561110" cy="56355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54795ED5-1DCB-463C-8FEE-8122FD3BD1C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50571" y="6356350"/>
            <a:ext cx="115302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buClr>
                <a:srgbClr val="EC6707"/>
              </a:buClr>
              <a:defRPr/>
            </a:lvl1pPr>
            <a:lvl2pPr>
              <a:buClr>
                <a:srgbClr val="EC6707"/>
              </a:buClr>
              <a:defRPr/>
            </a:lvl2pPr>
            <a:lvl3pPr>
              <a:buClr>
                <a:srgbClr val="EC6707"/>
              </a:buClr>
              <a:defRPr/>
            </a:lvl3pPr>
            <a:lvl4pPr>
              <a:buClr>
                <a:srgbClr val="EC6707"/>
              </a:buClr>
              <a:defRPr/>
            </a:lvl4pPr>
            <a:lvl5pPr>
              <a:buClr>
                <a:srgbClr val="EC6707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buClr>
                <a:srgbClr val="EC6707"/>
              </a:buClr>
              <a:defRPr/>
            </a:lvl1pPr>
            <a:lvl2pPr>
              <a:buClr>
                <a:srgbClr val="EC6707"/>
              </a:buClr>
              <a:defRPr/>
            </a:lvl2pPr>
            <a:lvl3pPr>
              <a:buClr>
                <a:srgbClr val="EC6707"/>
              </a:buClr>
              <a:defRPr/>
            </a:lvl3pPr>
            <a:lvl4pPr>
              <a:buClr>
                <a:srgbClr val="EC6707"/>
              </a:buClr>
              <a:defRPr/>
            </a:lvl4pPr>
            <a:lvl5pPr>
              <a:buClr>
                <a:srgbClr val="EC6707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5D63-CC46-4863-BD29-881B2F0926A6}" type="datetime1">
              <a:rPr lang="de-DE" smtClean="0"/>
              <a:t>09.05.2025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16" name="Gerader Verbinder 15"/>
          <p:cNvCxnSpPr/>
          <p:nvPr userDrawn="1"/>
        </p:nvCxnSpPr>
        <p:spPr>
          <a:xfrm>
            <a:off x="834189" y="1108076"/>
            <a:ext cx="10569408" cy="0"/>
          </a:xfrm>
          <a:prstGeom prst="line">
            <a:avLst/>
          </a:prstGeom>
          <a:ln w="19050">
            <a:solidFill>
              <a:srgbClr val="EC67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33438" y="1108076"/>
            <a:ext cx="10520362" cy="5445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1">
                <a:solidFill>
                  <a:srgbClr val="494949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pic>
        <p:nvPicPr>
          <p:cNvPr id="20" name="Bild 7" descr="HSFL_Logo mC_88mm.jpg">
            <a:extLst>
              <a:ext uri="{FF2B5EF4-FFF2-40B4-BE49-F238E27FC236}">
                <a16:creationId xmlns:a16="http://schemas.microsoft.com/office/drawing/2014/main" id="{007B2EE0-18F9-40E6-AFBD-089F003BE9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80"/>
          <a:stretch/>
        </p:blipFill>
        <p:spPr>
          <a:xfrm>
            <a:off x="11011506" y="284644"/>
            <a:ext cx="342294" cy="72817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FEC5512E-94E8-4647-8BC3-6E439487A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03"/>
          <a:stretch/>
        </p:blipFill>
        <p:spPr>
          <a:xfrm>
            <a:off x="10377125" y="365124"/>
            <a:ext cx="561110" cy="56355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509A3586-0AF6-4998-AFA6-69AA6A2D9E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51" r="48546" b="-1"/>
          <a:stretch/>
        </p:blipFill>
        <p:spPr>
          <a:xfrm>
            <a:off x="833438" y="6347435"/>
            <a:ext cx="630846" cy="393602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C9B425A7-73F9-4C97-9351-B4AEEFF8ACA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50571" y="6356350"/>
            <a:ext cx="115302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2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B1EA-AD2B-454F-9B4E-9437FFBA17FD}" type="datetime1">
              <a:rPr lang="de-DE" smtClean="0"/>
              <a:t>09.05.2025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7" name="Gerader Verbinder 6"/>
          <p:cNvCxnSpPr/>
          <p:nvPr userDrawn="1"/>
        </p:nvCxnSpPr>
        <p:spPr>
          <a:xfrm>
            <a:off x="834189" y="1108076"/>
            <a:ext cx="10569408" cy="0"/>
          </a:xfrm>
          <a:prstGeom prst="line">
            <a:avLst/>
          </a:prstGeom>
          <a:ln w="19050">
            <a:solidFill>
              <a:srgbClr val="EC67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33438" y="1108076"/>
            <a:ext cx="10520362" cy="5445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1">
                <a:solidFill>
                  <a:srgbClr val="494949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pic>
        <p:nvPicPr>
          <p:cNvPr id="11" name="Bild 7" descr="HSFL_Logo mC_88mm.jpg">
            <a:extLst>
              <a:ext uri="{FF2B5EF4-FFF2-40B4-BE49-F238E27FC236}">
                <a16:creationId xmlns:a16="http://schemas.microsoft.com/office/drawing/2014/main" id="{DBBC135C-A63C-45AE-9E5C-23CAC9890E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80"/>
          <a:stretch/>
        </p:blipFill>
        <p:spPr>
          <a:xfrm>
            <a:off x="11011506" y="284644"/>
            <a:ext cx="342294" cy="72817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3126ED5-7140-444C-A7C8-B07F965942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03"/>
          <a:stretch/>
        </p:blipFill>
        <p:spPr>
          <a:xfrm>
            <a:off x="10377125" y="365124"/>
            <a:ext cx="561110" cy="56355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427B883-9DA0-4150-A6B1-FDEC65D0AC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51" r="48546" b="-1"/>
          <a:stretch/>
        </p:blipFill>
        <p:spPr>
          <a:xfrm>
            <a:off x="833438" y="6347435"/>
            <a:ext cx="630846" cy="39360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1FF13B3E-5077-4F81-B019-F87A235D698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50571" y="6356350"/>
            <a:ext cx="115302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3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7CED-1AA2-4CE0-AC4F-634A42864607}" type="datetime1">
              <a:rPr lang="de-DE" smtClean="0"/>
              <a:t>09.05.2025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283857B-06D1-4E2D-8F5C-AB044ACE9B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51" r="48546" b="-1"/>
          <a:stretch/>
        </p:blipFill>
        <p:spPr>
          <a:xfrm>
            <a:off x="833438" y="6347435"/>
            <a:ext cx="630846" cy="39360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DDC34F6-728D-454A-B290-A77769B6E0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50571" y="6356350"/>
            <a:ext cx="115302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1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anz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199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88642" cy="742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149D238-1443-407A-A08A-E4F975BC1C20}" type="datetime1">
              <a:rPr lang="de-DE" smtClean="0"/>
              <a:t>09.05.2025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958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3" r:id="rId3"/>
    <p:sldLayoutId id="2147483735" r:id="rId4"/>
    <p:sldLayoutId id="2147483736" r:id="rId5"/>
    <p:sldLayoutId id="214748373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94949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94949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9494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9494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9494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>
            <a:extLst>
              <a:ext uri="{FF2B5EF4-FFF2-40B4-BE49-F238E27FC236}">
                <a16:creationId xmlns:a16="http://schemas.microsoft.com/office/drawing/2014/main" id="{DD06D044-1434-4144-8F93-1708029C3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Thermodynamic cycles II: Organic Rankine Cycle</a:t>
            </a:r>
          </a:p>
        </p:txBody>
      </p:sp>
      <p:sp>
        <p:nvSpPr>
          <p:cNvPr id="19" name="Untertitel 18">
            <a:extLst>
              <a:ext uri="{FF2B5EF4-FFF2-40B4-BE49-F238E27FC236}">
                <a16:creationId xmlns:a16="http://schemas.microsoft.com/office/drawing/2014/main" id="{EA048319-4C7D-41B8-A160-EA0905FB83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Master Course</a:t>
            </a:r>
          </a:p>
          <a:p>
            <a:r>
              <a:rPr lang="de-DE" dirty="0"/>
              <a:t>2025-05-12</a:t>
            </a:r>
          </a:p>
        </p:txBody>
      </p:sp>
      <p:pic>
        <p:nvPicPr>
          <p:cNvPr id="20" name="Inhaltsplatzhalter 6">
            <a:extLst>
              <a:ext uri="{FF2B5EF4-FFF2-40B4-BE49-F238E27FC236}">
                <a16:creationId xmlns:a16="http://schemas.microsoft.com/office/drawing/2014/main" id="{78B0C618-05B2-4CF5-94EB-71065DD878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8128" y="3645024"/>
            <a:ext cx="3035743" cy="6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3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05A39-0D01-40C6-9DBD-25F00E28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Low </a:t>
            </a:r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 err="1"/>
              <a:t>utilization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23C03D-94C0-4810-99EB-DC7EF12FB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Simple Cycle</a:t>
            </a:r>
          </a:p>
          <a:p>
            <a:pPr lvl="1"/>
            <a:r>
              <a:rPr lang="de-DE" dirty="0"/>
              <a:t>Building a </a:t>
            </a:r>
            <a:r>
              <a:rPr lang="de-DE" dirty="0" err="1"/>
              <a:t>model</a:t>
            </a:r>
            <a:endParaRPr lang="de-DE" dirty="0"/>
          </a:p>
          <a:p>
            <a:pPr lvl="1"/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fluids</a:t>
            </a:r>
            <a:endParaRPr lang="de-DE" dirty="0"/>
          </a:p>
          <a:p>
            <a:pPr lvl="1"/>
            <a:r>
              <a:rPr lang="de-DE" dirty="0"/>
              <a:t>Processing </a:t>
            </a:r>
            <a:r>
              <a:rPr lang="de-DE" dirty="0" err="1"/>
              <a:t>results</a:t>
            </a:r>
            <a:endParaRPr lang="de-DE" dirty="0"/>
          </a:p>
          <a:p>
            <a:r>
              <a:rPr lang="en-US" dirty="0"/>
              <a:t>Typical working fluids</a:t>
            </a:r>
          </a:p>
          <a:p>
            <a:pPr lvl="1"/>
            <a:r>
              <a:rPr lang="en-US" dirty="0"/>
              <a:t>Characteristics</a:t>
            </a:r>
          </a:p>
          <a:p>
            <a:pPr lvl="1"/>
            <a:r>
              <a:rPr lang="en-US" dirty="0"/>
              <a:t>Plotting of fluid properties</a:t>
            </a:r>
          </a:p>
          <a:p>
            <a:r>
              <a:rPr lang="en-US" dirty="0"/>
              <a:t>Advanced cycle</a:t>
            </a:r>
          </a:p>
          <a:p>
            <a:pPr lvl="1"/>
            <a:r>
              <a:rPr lang="en-US" dirty="0"/>
              <a:t>Recuperated cycle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AC8E40-E5FA-47E4-AD10-DE96858064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7855B63-032C-4804-B436-0250EE2A5C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Parametric study</a:t>
            </a:r>
          </a:p>
          <a:p>
            <a:pPr lvl="1"/>
            <a:r>
              <a:rPr lang="en-US" dirty="0" err="1"/>
              <a:t>Recuperator</a:t>
            </a:r>
            <a:r>
              <a:rPr lang="en-US" dirty="0"/>
              <a:t> sizing</a:t>
            </a:r>
          </a:p>
          <a:p>
            <a:pPr lvl="1"/>
            <a:r>
              <a:rPr lang="en-US" dirty="0"/>
              <a:t>Turbine inlet temperature</a:t>
            </a:r>
          </a:p>
        </p:txBody>
      </p:sp>
    </p:spTree>
    <p:extLst>
      <p:ext uri="{BB962C8B-B14F-4D97-AF65-F5344CB8AC3E}">
        <p14:creationId xmlns:p14="http://schemas.microsoft.com/office/powerpoint/2010/main" val="272962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05A39-0D01-40C6-9DBD-25F00E28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ORC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23C03D-94C0-4810-99EB-DC7EF12FB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55000" lnSpcReduction="20000"/>
          </a:bodyPr>
          <a:lstStyle/>
          <a:p>
            <a:r>
              <a:rPr lang="en-US" sz="2700" dirty="0"/>
              <a:t>Heat source</a:t>
            </a:r>
          </a:p>
          <a:p>
            <a:pPr lvl="1"/>
            <a:r>
              <a:rPr lang="en-US" sz="2300" dirty="0"/>
              <a:t>100 kg/s of air</a:t>
            </a:r>
          </a:p>
          <a:p>
            <a:pPr lvl="1"/>
            <a:r>
              <a:rPr lang="en-US" sz="2300" dirty="0"/>
              <a:t>Temperature: 160 °C</a:t>
            </a:r>
          </a:p>
          <a:p>
            <a:pPr lvl="1"/>
            <a:r>
              <a:rPr lang="en-US" sz="2300" dirty="0"/>
              <a:t>Pressure: 1 bar</a:t>
            </a:r>
          </a:p>
          <a:p>
            <a:r>
              <a:rPr lang="en-US" sz="2700" dirty="0"/>
              <a:t>Heat sink</a:t>
            </a:r>
          </a:p>
          <a:p>
            <a:pPr lvl="1"/>
            <a:r>
              <a:rPr lang="en-US" sz="2300" dirty="0"/>
              <a:t>Fluid: air</a:t>
            </a:r>
          </a:p>
          <a:p>
            <a:pPr lvl="1"/>
            <a:r>
              <a:rPr lang="en-US" sz="2300" dirty="0"/>
              <a:t>Temperature: 20 °C, air temperature increase: 15 K</a:t>
            </a:r>
          </a:p>
          <a:p>
            <a:pPr lvl="1"/>
            <a:r>
              <a:rPr lang="en-US" sz="2300" dirty="0"/>
              <a:t>Pressure: 1 bar</a:t>
            </a:r>
          </a:p>
          <a:p>
            <a:r>
              <a:rPr lang="en-US" sz="2700" dirty="0"/>
              <a:t>Cycle</a:t>
            </a:r>
          </a:p>
          <a:p>
            <a:pPr lvl="1"/>
            <a:r>
              <a:rPr lang="en-US" sz="2300" dirty="0"/>
              <a:t>Working fluid: water</a:t>
            </a:r>
          </a:p>
          <a:p>
            <a:pPr lvl="1"/>
            <a:r>
              <a:rPr lang="en-US" sz="2300" dirty="0"/>
              <a:t>Condenser outlet: saturated liquid</a:t>
            </a:r>
          </a:p>
          <a:p>
            <a:pPr lvl="1"/>
            <a:r>
              <a:rPr lang="en-US" sz="2300" dirty="0"/>
              <a:t>Evaporator inlet: saturated liquid</a:t>
            </a:r>
          </a:p>
          <a:p>
            <a:pPr lvl="1"/>
            <a:r>
              <a:rPr lang="en-US" sz="2300" dirty="0"/>
              <a:t>Evaporator outlet: saturated gas, 140 °C</a:t>
            </a:r>
          </a:p>
          <a:p>
            <a:r>
              <a:rPr lang="en-US" sz="2700" dirty="0"/>
              <a:t>Components</a:t>
            </a:r>
          </a:p>
          <a:p>
            <a:pPr lvl="1"/>
            <a:r>
              <a:rPr lang="en-US" sz="2300" dirty="0"/>
              <a:t>Pump efficiency: 75 %</a:t>
            </a:r>
          </a:p>
          <a:p>
            <a:pPr lvl="1"/>
            <a:r>
              <a:rPr lang="en-US" sz="2300" dirty="0"/>
              <a:t>Turbine efficiency: 85 %</a:t>
            </a:r>
          </a:p>
          <a:p>
            <a:pPr lvl="1"/>
            <a:r>
              <a:rPr lang="en-US" sz="2300" dirty="0"/>
              <a:t>Evaporator lower terminal temperature diff: 5 K</a:t>
            </a:r>
          </a:p>
          <a:p>
            <a:pPr lvl="1"/>
            <a:r>
              <a:rPr lang="en-US" sz="2300" dirty="0"/>
              <a:t>Condenser lower terminal temperature diff: 15 K</a:t>
            </a:r>
          </a:p>
          <a:p>
            <a:pPr lvl="1"/>
            <a:r>
              <a:rPr lang="en-US" sz="2300" dirty="0"/>
              <a:t>Disregard pressure drops in heat exchangers</a:t>
            </a:r>
          </a:p>
          <a:p>
            <a:endParaRPr lang="en-US" sz="27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AC8E40-E5FA-47E4-AD10-DE96858064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Build an ORC model with the following specifications</a:t>
            </a:r>
          </a:p>
          <a:p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E84FB1D2-2702-4963-95F8-8FD58542D702}"/>
              </a:ext>
            </a:extLst>
          </p:cNvPr>
          <p:cNvSpPr txBox="1">
            <a:spLocks/>
          </p:cNvSpPr>
          <p:nvPr/>
        </p:nvSpPr>
        <p:spPr>
          <a:xfrm>
            <a:off x="60198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C6707"/>
              </a:buClr>
              <a:buFont typeface="Arial" panose="020B0604020202020204" pitchFamily="34" charset="0"/>
              <a:buChar char="•"/>
              <a:defRPr sz="2800" kern="1200">
                <a:solidFill>
                  <a:srgbClr val="49494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C6707"/>
              </a:buClr>
              <a:buFont typeface="Arial" panose="020B0604020202020204" pitchFamily="34" charset="0"/>
              <a:buChar char="•"/>
              <a:defRPr sz="2400" kern="1200">
                <a:solidFill>
                  <a:srgbClr val="49494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C6707"/>
              </a:buClr>
              <a:buFont typeface="Arial" panose="020B0604020202020204" pitchFamily="34" charset="0"/>
              <a:buChar char="•"/>
              <a:defRPr sz="2000" kern="1200">
                <a:solidFill>
                  <a:srgbClr val="49494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C6707"/>
              </a:buClr>
              <a:buFont typeface="Arial" panose="020B0604020202020204" pitchFamily="34" charset="0"/>
              <a:buChar char="•"/>
              <a:defRPr sz="1800" kern="1200">
                <a:solidFill>
                  <a:srgbClr val="49494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C6707"/>
              </a:buClr>
              <a:buFont typeface="Arial" panose="020B0604020202020204" pitchFamily="34" charset="0"/>
              <a:buChar char="•"/>
              <a:defRPr sz="1800" kern="1200">
                <a:solidFill>
                  <a:srgbClr val="49494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endParaRPr lang="en-US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A77FD70A-E98C-406C-9F9D-D010797C37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8988" y="1825625"/>
            <a:ext cx="3688024" cy="4351338"/>
          </a:xfrm>
        </p:spPr>
      </p:pic>
    </p:spTree>
    <p:extLst>
      <p:ext uri="{BB962C8B-B14F-4D97-AF65-F5344CB8AC3E}">
        <p14:creationId xmlns:p14="http://schemas.microsoft.com/office/powerpoint/2010/main" val="355522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05A39-0D01-40C6-9DBD-25F00E28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ORC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23C03D-94C0-4810-99EB-DC7EF12FB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Analyse</a:t>
            </a:r>
            <a:r>
              <a:rPr lang="en-US" dirty="0"/>
              <a:t> the plant’s performance</a:t>
            </a:r>
          </a:p>
          <a:p>
            <a:pPr lvl="1"/>
            <a:r>
              <a:rPr lang="en-US" dirty="0"/>
              <a:t>Calculate the power generation</a:t>
            </a:r>
          </a:p>
          <a:p>
            <a:pPr lvl="1"/>
            <a:r>
              <a:rPr lang="en-US" dirty="0"/>
              <a:t>Calculate the thermal efficiency</a:t>
            </a:r>
          </a:p>
          <a:p>
            <a:pPr lvl="1"/>
            <a:r>
              <a:rPr lang="en-US" dirty="0"/>
              <a:t>Plot the cycle’s T-s diagram and include a plot of the saturation lines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the fluids</a:t>
            </a:r>
          </a:p>
          <a:p>
            <a:pPr lvl="1"/>
            <a:r>
              <a:rPr lang="en-US" dirty="0"/>
              <a:t>Use isopentane as working fluid</a:t>
            </a:r>
          </a:p>
          <a:p>
            <a:pPr lvl="1"/>
            <a:r>
              <a:rPr lang="en-US" dirty="0"/>
              <a:t>Why does the power output change in comparison with water as working fluid?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AC8E40-E5FA-47E4-AD10-DE96858064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  <a:p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BFB758-4162-478E-8462-C61923A29C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err="1"/>
              <a:t>Analyse</a:t>
            </a:r>
            <a:r>
              <a:rPr lang="en-US" dirty="0"/>
              <a:t> the performance</a:t>
            </a:r>
          </a:p>
          <a:p>
            <a:pPr lvl="1"/>
            <a:r>
              <a:rPr lang="en-US" dirty="0"/>
              <a:t>Plot the cycle’s T-s diagram</a:t>
            </a:r>
          </a:p>
          <a:p>
            <a:pPr lvl="1"/>
            <a:r>
              <a:rPr lang="en-US" dirty="0"/>
              <a:t>Plot the condenser’s Q-T diagram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Replace the condenser by with the </a:t>
            </a:r>
            <a:r>
              <a:rPr lang="en-US" sz="2000" i="1" dirty="0" err="1"/>
              <a:t>MovingBoundaryHeatExchanger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Impose a minimum pinch temperature difference of 5 K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Replace the heat source fluid with water at 10 bar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413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6C1140-F852-4FC5-9449-9B29420B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fluids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F2E669-E858-47AB-9A09-04B7145801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fluids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, e.g.:</a:t>
            </a:r>
          </a:p>
          <a:p>
            <a:pPr lvl="1"/>
            <a:r>
              <a:rPr lang="de-DE" dirty="0" err="1"/>
              <a:t>Isopentane</a:t>
            </a:r>
            <a:endParaRPr lang="de-DE" dirty="0"/>
          </a:p>
          <a:p>
            <a:pPr lvl="1"/>
            <a:r>
              <a:rPr lang="de-DE" dirty="0" err="1"/>
              <a:t>cyclopentane</a:t>
            </a:r>
            <a:endParaRPr lang="de-DE" dirty="0"/>
          </a:p>
          <a:p>
            <a:r>
              <a:rPr lang="de-DE" dirty="0"/>
              <a:t>Plot </a:t>
            </a:r>
            <a:r>
              <a:rPr lang="de-DE" dirty="0" err="1"/>
              <a:t>the</a:t>
            </a:r>
            <a:r>
              <a:rPr lang="de-DE" dirty="0"/>
              <a:t> T-s </a:t>
            </a:r>
            <a:r>
              <a:rPr lang="de-DE" dirty="0" err="1"/>
              <a:t>diagrams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fluids</a:t>
            </a:r>
            <a:r>
              <a:rPr lang="de-DE" dirty="0"/>
              <a:t> and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water</a:t>
            </a:r>
            <a:endParaRPr lang="de-DE" dirty="0"/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reasons</a:t>
            </a:r>
            <a:r>
              <a:rPr lang="de-DE" dirty="0"/>
              <a:t>, </a:t>
            </a:r>
            <a:r>
              <a:rPr lang="de-DE" dirty="0" err="1"/>
              <a:t>water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typically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low-temperature</a:t>
            </a:r>
            <a:r>
              <a:rPr lang="de-DE" dirty="0"/>
              <a:t> </a:t>
            </a:r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 err="1"/>
              <a:t>regimes</a:t>
            </a:r>
            <a:r>
              <a:rPr lang="de-DE" dirty="0"/>
              <a:t>?</a:t>
            </a:r>
          </a:p>
          <a:p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14563A3-CAD6-4E4A-8267-AF607234ED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2200" y="2056084"/>
            <a:ext cx="5181600" cy="3890419"/>
          </a:xfr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8BD884-51C7-4F02-AEB9-254A9F878D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48375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6C1140-F852-4FC5-9449-9B29420B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fluids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F2E669-E858-47AB-9A09-04B7145801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fluprodia</a:t>
            </a:r>
            <a:r>
              <a:rPr lang="de-DE" dirty="0"/>
              <a:t> </a:t>
            </a:r>
            <a:r>
              <a:rPr lang="de-DE" dirty="0" err="1"/>
              <a:t>library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T-s </a:t>
            </a:r>
            <a:r>
              <a:rPr lang="de-DE" dirty="0" err="1"/>
              <a:t>diagrams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isopentane</a:t>
            </a:r>
            <a:endParaRPr lang="de-DE" dirty="0"/>
          </a:p>
          <a:p>
            <a:r>
              <a:rPr lang="de-DE" dirty="0" err="1"/>
              <a:t>Include</a:t>
            </a:r>
            <a:r>
              <a:rPr lang="de-DE" dirty="0"/>
              <a:t> a </a:t>
            </a:r>
            <a:r>
              <a:rPr lang="de-DE" dirty="0" err="1"/>
              <a:t>plot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in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fluprodia‘s</a:t>
            </a:r>
            <a:r>
              <a:rPr lang="de-DE" dirty="0"/>
              <a:t> interface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lines</a:t>
            </a:r>
            <a:endParaRPr lang="de-DE" dirty="0"/>
          </a:p>
          <a:p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7CE5BB2-F270-4546-BBD3-5C379123F3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2200" y="2056084"/>
            <a:ext cx="5181600" cy="3890419"/>
          </a:xfr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8BD884-51C7-4F02-AEB9-254A9F878D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337614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05A39-0D01-40C6-9DBD-25F00E28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cycles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23C03D-94C0-4810-99EB-DC7EF12FB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Add an internal </a:t>
            </a:r>
            <a:r>
              <a:rPr lang="en-US" dirty="0" err="1"/>
              <a:t>recuperator</a:t>
            </a:r>
            <a:r>
              <a:rPr lang="en-US" dirty="0"/>
              <a:t> to your model and find a feasible solution for the problem</a:t>
            </a:r>
          </a:p>
          <a:p>
            <a:pPr lvl="1"/>
            <a:r>
              <a:rPr lang="en-US" dirty="0"/>
              <a:t>Impose a value of 0.5 for the heat exchanger hot side effectiveness</a:t>
            </a:r>
          </a:p>
          <a:p>
            <a:r>
              <a:rPr lang="en-US" dirty="0"/>
              <a:t>What does the internal heat exchanger change?</a:t>
            </a:r>
          </a:p>
          <a:p>
            <a:pPr lvl="1"/>
            <a:r>
              <a:rPr lang="en-US" dirty="0"/>
              <a:t>Power output?</a:t>
            </a:r>
          </a:p>
          <a:p>
            <a:pPr lvl="1"/>
            <a:r>
              <a:rPr lang="en-US" dirty="0"/>
              <a:t>Thermal efficiency?</a:t>
            </a:r>
          </a:p>
          <a:p>
            <a:pPr lvl="1"/>
            <a:r>
              <a:rPr lang="en-US" dirty="0"/>
              <a:t>…?</a:t>
            </a:r>
          </a:p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AC8E40-E5FA-47E4-AD10-DE96858064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F5D92DA-95EF-4DB8-869A-B37CBC9D13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18988" y="1825625"/>
            <a:ext cx="3688024" cy="4351338"/>
          </a:xfrm>
        </p:spPr>
      </p:pic>
    </p:spTree>
    <p:extLst>
      <p:ext uri="{BB962C8B-B14F-4D97-AF65-F5344CB8AC3E}">
        <p14:creationId xmlns:p14="http://schemas.microsoft.com/office/powerpoint/2010/main" val="234025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05A39-0D01-40C6-9DBD-25F00E28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Parametric</a:t>
            </a:r>
            <a:r>
              <a:rPr lang="de-DE" dirty="0"/>
              <a:t> </a:t>
            </a:r>
            <a:r>
              <a:rPr lang="de-DE" dirty="0" err="1"/>
              <a:t>analyses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23C03D-94C0-4810-99EB-DC7EF12FB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does the performance of the cycle change for different sizes of the heat exchanger?</a:t>
            </a:r>
          </a:p>
          <a:p>
            <a:pPr lvl="1"/>
            <a:r>
              <a:rPr lang="en-US" dirty="0"/>
              <a:t>Change the size of heat exchanger by modifying the effectiveness between 0.05 and 0.95</a:t>
            </a:r>
          </a:p>
          <a:p>
            <a:r>
              <a:rPr lang="en-US" dirty="0"/>
              <a:t>How does the turbine inlet temperature affect the power output?</a:t>
            </a:r>
          </a:p>
          <a:p>
            <a:pPr lvl="1"/>
            <a:r>
              <a:rPr lang="en-US" dirty="0"/>
              <a:t>Calculate the power output for a temperature range from</a:t>
            </a:r>
            <a:br>
              <a:rPr lang="en-US" dirty="0"/>
            </a:br>
            <a:r>
              <a:rPr lang="en-US" dirty="0"/>
              <a:t>80 to 150 °C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AC8E40-E5FA-47E4-AD10-DE96858064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Recuperated</a:t>
            </a:r>
            <a:r>
              <a:rPr lang="de-DE" dirty="0"/>
              <a:t> </a:t>
            </a:r>
            <a:r>
              <a:rPr lang="de-DE" dirty="0" err="1"/>
              <a:t>cycle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analysis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4C33F22-AB84-4237-947D-91C0442C78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recuperator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conditions</a:t>
            </a:r>
            <a:endParaRPr lang="de-DE" dirty="0"/>
          </a:p>
          <a:p>
            <a:pPr lvl="1"/>
            <a:r>
              <a:rPr lang="de-DE" dirty="0"/>
              <a:t>Turbine </a:t>
            </a:r>
            <a:r>
              <a:rPr lang="de-DE" dirty="0" err="1"/>
              <a:t>inlet</a:t>
            </a:r>
            <a:r>
              <a:rPr lang="de-DE" dirty="0"/>
              <a:t> </a:t>
            </a:r>
            <a:r>
              <a:rPr lang="de-DE" dirty="0" err="1"/>
              <a:t>temperature</a:t>
            </a:r>
            <a:r>
              <a:rPr lang="de-DE" dirty="0"/>
              <a:t>: 100 °C</a:t>
            </a:r>
          </a:p>
          <a:p>
            <a:pPr lvl="1"/>
            <a:r>
              <a:rPr lang="de-DE" dirty="0"/>
              <a:t>Heat source </a:t>
            </a:r>
            <a:r>
              <a:rPr lang="de-DE" dirty="0" err="1"/>
              <a:t>outlet</a:t>
            </a:r>
            <a:r>
              <a:rPr lang="de-DE" dirty="0"/>
              <a:t> </a:t>
            </a:r>
            <a:r>
              <a:rPr lang="de-DE" dirty="0" err="1"/>
              <a:t>temperature</a:t>
            </a:r>
            <a:r>
              <a:rPr lang="de-DE" dirty="0"/>
              <a:t>: 80 °C</a:t>
            </a:r>
          </a:p>
        </p:txBody>
      </p:sp>
    </p:spTree>
    <p:extLst>
      <p:ext uri="{BB962C8B-B14F-4D97-AF65-F5344CB8AC3E}">
        <p14:creationId xmlns:p14="http://schemas.microsoft.com/office/powerpoint/2010/main" val="689810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A5055-84D5-428C-9FD2-E7DDFEAC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Next Time: Design/</a:t>
            </a:r>
            <a:r>
              <a:rPr lang="de-DE" dirty="0" err="1"/>
              <a:t>Offdesign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D603A5-FF80-45C1-BE8A-F9C03401A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parameters characterize different components: Once you the actual component was manufactured, what quantity cannot change anymore? Think about</a:t>
            </a:r>
          </a:p>
          <a:p>
            <a:pPr lvl="1"/>
            <a:r>
              <a:rPr lang="en-US" dirty="0"/>
              <a:t>Heat Exchangers</a:t>
            </a:r>
          </a:p>
          <a:p>
            <a:pPr lvl="1"/>
            <a:r>
              <a:rPr lang="en-US" dirty="0"/>
              <a:t>Turbines</a:t>
            </a:r>
          </a:p>
          <a:p>
            <a:pPr lvl="1"/>
            <a:r>
              <a:rPr lang="en-US" dirty="0"/>
              <a:t>Pumps</a:t>
            </a:r>
          </a:p>
          <a:p>
            <a:pPr lvl="1"/>
            <a:r>
              <a:rPr lang="en-US" dirty="0"/>
              <a:t>Compressors</a:t>
            </a:r>
          </a:p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4E7B95-3BAA-4215-9B0D-AF9C4B07D7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Things to prepare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6967276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482</Words>
  <Application>Microsoft Office PowerPoint</Application>
  <PresentationFormat>Breitbild</PresentationFormat>
  <Paragraphs>93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Calibri</vt:lpstr>
      <vt:lpstr>3_Office Theme</vt:lpstr>
      <vt:lpstr>Thermodynamic cycles II: Organic Rankine Cycle</vt:lpstr>
      <vt:lpstr>Low temperature heat utilization</vt:lpstr>
      <vt:lpstr>Simple ORC</vt:lpstr>
      <vt:lpstr>Simple ORC</vt:lpstr>
      <vt:lpstr>Working fluids</vt:lpstr>
      <vt:lpstr>Working fluids</vt:lpstr>
      <vt:lpstr>Advanced cycles</vt:lpstr>
      <vt:lpstr>Parametric analyses</vt:lpstr>
      <vt:lpstr>Next Time: Design/Offdesign</vt:lpstr>
    </vt:vector>
  </TitlesOfParts>
  <Company>FH Flensburg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Hauptsatz der Thermodynamik</dc:title>
  <dc:creator>Ilja Tuschy</dc:creator>
  <cp:lastModifiedBy>Witte, Francesco</cp:lastModifiedBy>
  <cp:revision>296</cp:revision>
  <dcterms:created xsi:type="dcterms:W3CDTF">2007-09-27T10:41:59Z</dcterms:created>
  <dcterms:modified xsi:type="dcterms:W3CDTF">2025-05-12T04:53:28Z</dcterms:modified>
</cp:coreProperties>
</file>