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12"/>
  </p:notesMasterIdLst>
  <p:handoutMasterIdLst>
    <p:handoutMasterId r:id="rId13"/>
  </p:handoutMasterIdLst>
  <p:sldIdLst>
    <p:sldId id="460" r:id="rId2"/>
    <p:sldId id="461" r:id="rId3"/>
    <p:sldId id="483" r:id="rId4"/>
    <p:sldId id="484" r:id="rId5"/>
    <p:sldId id="485" r:id="rId6"/>
    <p:sldId id="486" r:id="rId7"/>
    <p:sldId id="490" r:id="rId8"/>
    <p:sldId id="487" r:id="rId9"/>
    <p:sldId id="488" r:id="rId10"/>
    <p:sldId id="470" r:id="rId11"/>
  </p:sldIdLst>
  <p:sldSz cx="12192000" cy="6858000"/>
  <p:notesSz cx="7102475" cy="102314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7"/>
    <a:srgbClr val="343434"/>
    <a:srgbClr val="003255"/>
    <a:srgbClr val="01395C"/>
    <a:srgbClr val="B8B8B8"/>
    <a:srgbClr val="686868"/>
    <a:srgbClr val="BFBFBF"/>
    <a:srgbClr val="BD544B"/>
    <a:srgbClr val="EE7721"/>
    <a:srgbClr val="A9D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798" autoAdjust="0"/>
  </p:normalViewPr>
  <p:slideViewPr>
    <p:cSldViewPr>
      <p:cViewPr varScale="1">
        <p:scale>
          <a:sx n="72" d="100"/>
          <a:sy n="72" d="100"/>
        </p:scale>
        <p:origin x="99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31C613ED-B9B7-4503-9833-BC1939D23BA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7750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6763"/>
            <a:ext cx="6819900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A4EAAF06-8879-4151-A644-CA940909379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13834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AAF06-8879-4151-A644-CA940909379C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864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C11-8969-431D-8429-5E6590D55DBD}" type="datetime1">
              <a:rPr lang="de-DE" smtClean="0"/>
              <a:t>19.05.2025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Bild 7" descr="HSFL_Logo mC_88mm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30613"/>
            <a:ext cx="1371600" cy="100724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58E08CA-43E7-4555-8C10-729189B8F5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59" y="5661248"/>
            <a:ext cx="7197482" cy="6158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C74885C-4FA7-448A-BBE6-B780B71BEF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28097"/>
            <a:ext cx="2457618" cy="6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6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94949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d 7" descr="HSFL_Logo mC_88mm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0EB8EB2-EED1-44F4-8271-1B4D9A269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370BB2A-6958-408F-8BAC-EC6C574DD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4795ED5-1DCB-463C-8FEE-8122FD3BD1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5D63-CC46-4863-BD29-881B2F0926A6}" type="datetime1">
              <a:rPr lang="de-DE" smtClean="0"/>
              <a:t>19.05.2025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20" name="Bild 7" descr="HSFL_Logo mC_88mm.jpg">
            <a:extLst>
              <a:ext uri="{FF2B5EF4-FFF2-40B4-BE49-F238E27FC236}">
                <a16:creationId xmlns:a16="http://schemas.microsoft.com/office/drawing/2014/main" id="{007B2EE0-18F9-40E6-AFBD-089F003BE9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EC5512E-94E8-4647-8BC3-6E439487A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09A3586-0AF6-4998-AFA6-69AA6A2D9E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9B425A7-73F9-4C97-9351-B4AEEFF8ACA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B1EA-AD2B-454F-9B4E-9437FFBA17FD}" type="datetime1">
              <a:rPr lang="de-DE" smtClean="0"/>
              <a:t>19.05.2025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1" name="Bild 7" descr="HSFL_Logo mC_88mm.jpg">
            <a:extLst>
              <a:ext uri="{FF2B5EF4-FFF2-40B4-BE49-F238E27FC236}">
                <a16:creationId xmlns:a16="http://schemas.microsoft.com/office/drawing/2014/main" id="{DBBC135C-A63C-45AE-9E5C-23CAC9890E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3126ED5-7140-444C-A7C8-B07F96594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427B883-9DA0-4150-A6B1-FDEC65D0AC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FF13B3E-5077-4F81-B019-F87A235D69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3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7CED-1AA2-4CE0-AC4F-634A42864607}" type="datetime1">
              <a:rPr lang="de-DE" smtClean="0"/>
              <a:t>19.05.2025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83857B-06D1-4E2D-8F5C-AB044ACE9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DC34F6-728D-454A-B290-A77769B6E0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1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99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88642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149D238-1443-407A-A08A-E4F975BC1C20}" type="datetime1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58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5" r:id="rId4"/>
    <p:sldLayoutId id="2147483736" r:id="rId5"/>
    <p:sldLayoutId id="214748373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94949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9494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9494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9494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9494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DD06D044-1434-4144-8F93-1708029C3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</a:t>
            </a:r>
            <a:r>
              <a:rPr lang="en-US" dirty="0" err="1"/>
              <a:t>Offdesign</a:t>
            </a:r>
            <a:r>
              <a:rPr lang="en-US" dirty="0"/>
              <a:t> performance</a:t>
            </a:r>
          </a:p>
        </p:txBody>
      </p:sp>
      <p:sp>
        <p:nvSpPr>
          <p:cNvPr id="19" name="Untertitel 18">
            <a:extLst>
              <a:ext uri="{FF2B5EF4-FFF2-40B4-BE49-F238E27FC236}">
                <a16:creationId xmlns:a16="http://schemas.microsoft.com/office/drawing/2014/main" id="{EA048319-4C7D-41B8-A160-EA0905FB8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Master Course</a:t>
            </a:r>
          </a:p>
          <a:p>
            <a:r>
              <a:rPr lang="de-DE" dirty="0"/>
              <a:t>2025-05-19</a:t>
            </a:r>
          </a:p>
        </p:txBody>
      </p:sp>
      <p:pic>
        <p:nvPicPr>
          <p:cNvPr id="20" name="Inhaltsplatzhalter 6">
            <a:extLst>
              <a:ext uri="{FF2B5EF4-FFF2-40B4-BE49-F238E27FC236}">
                <a16:creationId xmlns:a16="http://schemas.microsoft.com/office/drawing/2014/main" id="{78B0C618-05B2-4CF5-94EB-71065DD87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8128" y="3645024"/>
            <a:ext cx="3035743" cy="6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A5055-84D5-428C-9FD2-E7DDFEA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Next Time: </a:t>
            </a:r>
            <a:r>
              <a:rPr lang="de-DE" dirty="0" err="1"/>
              <a:t>Cycles</a:t>
            </a:r>
            <a:r>
              <a:rPr lang="de-DE" dirty="0"/>
              <a:t> III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603A5-FF80-45C1-BE8A-F9C03401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4E7B95-3BAA-4215-9B0D-AF9C4B07D7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Things to prepare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96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A39-0D01-40C6-9DBD-25F00E2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and </a:t>
            </a:r>
            <a:r>
              <a:rPr lang="de-DE" dirty="0" err="1"/>
              <a:t>Offdesign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3C03D-94C0-4810-99EB-DC7EF12FB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Component design</a:t>
            </a:r>
          </a:p>
          <a:p>
            <a:pPr lvl="1"/>
            <a:r>
              <a:rPr lang="en-US" dirty="0"/>
              <a:t>What are parameters which can be selected in design?</a:t>
            </a:r>
          </a:p>
          <a:p>
            <a:pPr lvl="1"/>
            <a:r>
              <a:rPr lang="en-US" dirty="0"/>
              <a:t>What are parameters that are fixed once the system is in place?</a:t>
            </a:r>
          </a:p>
          <a:p>
            <a:r>
              <a:rPr lang="en-US" dirty="0"/>
              <a:t>Selected </a:t>
            </a:r>
            <a:r>
              <a:rPr lang="en-US" dirty="0" err="1"/>
              <a:t>isoalted</a:t>
            </a:r>
            <a:r>
              <a:rPr lang="en-US" dirty="0"/>
              <a:t> components</a:t>
            </a:r>
          </a:p>
          <a:p>
            <a:pPr lvl="1"/>
            <a:r>
              <a:rPr lang="en-US" dirty="0"/>
              <a:t>Design with absolute attributes</a:t>
            </a:r>
          </a:p>
          <a:p>
            <a:pPr lvl="1"/>
            <a:r>
              <a:rPr lang="en-US" dirty="0"/>
              <a:t>Design with relative attributes</a:t>
            </a:r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C8E40-E5FA-47E4-AD10-DE968580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855B63-032C-4804-B436-0250EE2A5C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Cycle analysis</a:t>
            </a:r>
          </a:p>
          <a:p>
            <a:pPr lvl="1"/>
            <a:r>
              <a:rPr lang="en-US" dirty="0"/>
              <a:t>Design and </a:t>
            </a:r>
            <a:r>
              <a:rPr lang="en-US" dirty="0" err="1"/>
              <a:t>Offdesign</a:t>
            </a:r>
            <a:r>
              <a:rPr lang="en-US" dirty="0"/>
              <a:t> performance of a gas turbine</a:t>
            </a:r>
          </a:p>
          <a:p>
            <a:pPr lvl="1"/>
            <a:r>
              <a:rPr lang="en-US" dirty="0"/>
              <a:t>Design and </a:t>
            </a:r>
            <a:r>
              <a:rPr lang="en-US" dirty="0" err="1"/>
              <a:t>Offdesign</a:t>
            </a:r>
            <a:r>
              <a:rPr lang="en-US" dirty="0"/>
              <a:t> performance of a Rankine Cycle</a:t>
            </a:r>
          </a:p>
        </p:txBody>
      </p:sp>
    </p:spTree>
    <p:extLst>
      <p:ext uri="{BB962C8B-B14F-4D97-AF65-F5344CB8AC3E}">
        <p14:creationId xmlns:p14="http://schemas.microsoft.com/office/powerpoint/2010/main" val="272962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A5055-84D5-428C-9FD2-E7DDFEA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Design and </a:t>
            </a:r>
            <a:r>
              <a:rPr lang="de-DE" dirty="0" err="1"/>
              <a:t>Offdesign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603A5-FF80-45C1-BE8A-F9C03401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 a </a:t>
            </a:r>
            <a:r>
              <a:rPr lang="de-DE" dirty="0" err="1"/>
              <a:t>couple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lvl="1"/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specifications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design?</a:t>
            </a:r>
          </a:p>
          <a:p>
            <a:pPr lvl="1"/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and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anymore</a:t>
            </a:r>
            <a:r>
              <a:rPr lang="de-DE" dirty="0"/>
              <a:t>?</a:t>
            </a:r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4E7B95-3BAA-4215-9B0D-AF9C4B07D7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44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162C2-27BC-4B39-AACE-0BF1D0C7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and </a:t>
            </a:r>
            <a:r>
              <a:rPr lang="de-DE" dirty="0" err="1"/>
              <a:t>Offdesign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4D2614-88D4-4825-94DD-E24C26642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Consider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dimensioning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pipe</a:t>
            </a:r>
            <a:endParaRPr lang="de-DE" dirty="0"/>
          </a:p>
          <a:p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identifies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pipe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will </a:t>
            </a:r>
            <a:r>
              <a:rPr lang="de-DE" dirty="0" err="1"/>
              <a:t>inflict</a:t>
            </a:r>
            <a:r>
              <a:rPr lang="de-DE" dirty="0"/>
              <a:t> a </a:t>
            </a:r>
            <a:r>
              <a:rPr lang="de-DE" dirty="0" err="1"/>
              <a:t>pressure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 kPa in a stream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.</a:t>
            </a:r>
          </a:p>
          <a:p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: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pressure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stream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depend</a:t>
            </a:r>
            <a:r>
              <a:rPr lang="de-DE" dirty="0"/>
              <a:t> on</a:t>
            </a:r>
          </a:p>
          <a:p>
            <a:pPr lvl="1"/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and </a:t>
            </a:r>
          </a:p>
          <a:p>
            <a:pPr lvl="1"/>
            <a:r>
              <a:rPr lang="de-DE" dirty="0" err="1"/>
              <a:t>pressure</a:t>
            </a:r>
            <a:r>
              <a:rPr lang="de-DE" dirty="0"/>
              <a:t>?</a:t>
            </a:r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5EB080-A858-4C82-8B4E-79AE22C7F6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32828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162C2-27BC-4B39-AACE-0BF1D0C7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and </a:t>
            </a:r>
            <a:r>
              <a:rPr lang="de-DE" dirty="0" err="1"/>
              <a:t>Offdesign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4D2614-88D4-4825-94DD-E24C26642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Consider</a:t>
            </a:r>
            <a:r>
              <a:rPr lang="de-DE" dirty="0"/>
              <a:t> a </a:t>
            </a:r>
            <a:r>
              <a:rPr lang="de-DE" dirty="0" err="1"/>
              <a:t>steam</a:t>
            </a:r>
            <a:r>
              <a:rPr lang="de-DE" dirty="0"/>
              <a:t> </a:t>
            </a:r>
            <a:r>
              <a:rPr lang="de-DE" dirty="0" err="1"/>
              <a:t>turbine</a:t>
            </a:r>
            <a:endParaRPr lang="de-DE" dirty="0"/>
          </a:p>
          <a:p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steam</a:t>
            </a:r>
            <a:r>
              <a:rPr lang="de-DE" dirty="0"/>
              <a:t> </a:t>
            </a:r>
            <a:r>
              <a:rPr lang="de-DE" dirty="0" err="1"/>
              <a:t>turbine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inlet</a:t>
            </a:r>
            <a:r>
              <a:rPr lang="de-DE" dirty="0"/>
              <a:t> </a:t>
            </a:r>
            <a:r>
              <a:rPr lang="de-DE" dirty="0" err="1"/>
              <a:t>pressure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80 bar and </a:t>
            </a:r>
            <a:r>
              <a:rPr lang="de-DE" dirty="0" err="1"/>
              <a:t>inlet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550 °C and an </a:t>
            </a:r>
            <a:r>
              <a:rPr lang="de-DE" dirty="0" err="1"/>
              <a:t>outlet</a:t>
            </a:r>
            <a:r>
              <a:rPr lang="de-DE" dirty="0"/>
              <a:t> </a:t>
            </a:r>
            <a:r>
              <a:rPr lang="de-DE" dirty="0" err="1"/>
              <a:t>pressure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0.1 bar.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specifications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design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turbine</a:t>
            </a:r>
            <a:r>
              <a:rPr lang="de-DE" dirty="0"/>
              <a:t>?</a:t>
            </a:r>
          </a:p>
          <a:p>
            <a:r>
              <a:rPr lang="de-DE" dirty="0"/>
              <a:t>Run a </a:t>
            </a:r>
            <a:r>
              <a:rPr lang="de-DE" dirty="0" err="1"/>
              <a:t>senstivitiy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in </a:t>
            </a:r>
            <a:r>
              <a:rPr lang="de-DE" dirty="0" err="1"/>
              <a:t>offdesign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turbine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turbine</a:t>
            </a:r>
            <a:r>
              <a:rPr lang="de-DE" dirty="0"/>
              <a:t> </a:t>
            </a:r>
            <a:r>
              <a:rPr lang="de-DE" dirty="0" err="1"/>
              <a:t>inlet</a:t>
            </a:r>
            <a:r>
              <a:rPr lang="de-DE" dirty="0"/>
              <a:t> </a:t>
            </a:r>
            <a:r>
              <a:rPr lang="de-DE" dirty="0" err="1"/>
              <a:t>pressure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turbine</a:t>
            </a:r>
            <a:r>
              <a:rPr lang="de-DE" dirty="0"/>
              <a:t> power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turbine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?</a:t>
            </a:r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5EB080-A858-4C82-8B4E-79AE22C7F6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49734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162C2-27BC-4B39-AACE-0BF1D0C7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and </a:t>
            </a:r>
            <a:r>
              <a:rPr lang="de-DE" dirty="0" err="1"/>
              <a:t>Offdesign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4D2614-88D4-4825-94DD-E24C26642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Consider</a:t>
            </a:r>
            <a:r>
              <a:rPr lang="de-DE" dirty="0"/>
              <a:t> a gas </a:t>
            </a:r>
            <a:r>
              <a:rPr lang="de-DE" dirty="0" err="1"/>
              <a:t>turbine</a:t>
            </a:r>
            <a:r>
              <a:rPr lang="de-DE" dirty="0"/>
              <a:t> </a:t>
            </a:r>
            <a:r>
              <a:rPr lang="de-DE" dirty="0" err="1"/>
              <a:t>compressor</a:t>
            </a:r>
            <a:endParaRPr lang="de-DE" dirty="0"/>
          </a:p>
          <a:p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gas </a:t>
            </a:r>
            <a:r>
              <a:rPr lang="de-DE" dirty="0" err="1"/>
              <a:t>turbine</a:t>
            </a:r>
            <a:r>
              <a:rPr lang="de-DE" dirty="0"/>
              <a:t> </a:t>
            </a:r>
            <a:r>
              <a:rPr lang="de-DE" dirty="0" err="1"/>
              <a:t>compressor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inlet</a:t>
            </a:r>
            <a:r>
              <a:rPr lang="de-DE" dirty="0"/>
              <a:t> </a:t>
            </a:r>
            <a:r>
              <a:rPr lang="de-DE" dirty="0" err="1"/>
              <a:t>pressure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 bar, an </a:t>
            </a:r>
            <a:r>
              <a:rPr lang="de-DE" dirty="0" err="1"/>
              <a:t>inlet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25 °C and a </a:t>
            </a:r>
            <a:r>
              <a:rPr lang="de-DE" dirty="0" err="1"/>
              <a:t>pressure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10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specifications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design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compressor</a:t>
            </a:r>
            <a:r>
              <a:rPr lang="de-DE" dirty="0"/>
              <a:t>?</a:t>
            </a:r>
          </a:p>
          <a:p>
            <a:r>
              <a:rPr lang="de-DE" dirty="0"/>
              <a:t>Run a </a:t>
            </a: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in </a:t>
            </a:r>
            <a:r>
              <a:rPr lang="de-DE" dirty="0" err="1"/>
              <a:t>offdesign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applying</a:t>
            </a:r>
            <a:r>
              <a:rPr lang="de-DE" dirty="0"/>
              <a:t> a </a:t>
            </a:r>
            <a:r>
              <a:rPr lang="de-DE" dirty="0" err="1"/>
              <a:t>compressor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  <a:p>
            <a:pPr lvl="1"/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compressor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?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compressor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pressure</a:t>
            </a:r>
            <a:r>
              <a:rPr lang="de-DE" dirty="0"/>
              <a:t> </a:t>
            </a:r>
            <a:r>
              <a:rPr lang="de-DE" dirty="0" err="1"/>
              <a:t>ration</a:t>
            </a:r>
            <a:r>
              <a:rPr lang="de-DE" dirty="0"/>
              <a:t> and </a:t>
            </a:r>
            <a:r>
              <a:rPr lang="de-DE" dirty="0" err="1"/>
              <a:t>efficiency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volumetric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compressor</a:t>
            </a:r>
            <a:r>
              <a:rPr lang="de-DE" dirty="0"/>
              <a:t> </a:t>
            </a:r>
            <a:r>
              <a:rPr lang="de-DE" dirty="0" err="1"/>
              <a:t>inlet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affect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compressor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?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5EB080-A858-4C82-8B4E-79AE22C7F6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43374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162C2-27BC-4B39-AACE-0BF1D0C7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and </a:t>
            </a:r>
            <a:r>
              <a:rPr lang="de-DE" dirty="0" err="1"/>
              <a:t>Offdesign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44D2614-88D4-4825-94DD-E24C266426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Consider a </a:t>
                </a:r>
                <a:r>
                  <a:rPr lang="de-DE" dirty="0" err="1"/>
                  <a:t>condensing</a:t>
                </a:r>
                <a:r>
                  <a:rPr lang="de-DE" dirty="0"/>
                  <a:t> </a:t>
                </a:r>
                <a:r>
                  <a:rPr lang="de-DE" dirty="0" err="1"/>
                  <a:t>heat</a:t>
                </a:r>
                <a:r>
                  <a:rPr lang="de-DE" dirty="0"/>
                  <a:t> </a:t>
                </a:r>
                <a:r>
                  <a:rPr lang="de-DE" dirty="0" err="1"/>
                  <a:t>exchanger</a:t>
                </a:r>
                <a:endParaRPr lang="de-DE" dirty="0"/>
              </a:p>
              <a:p>
                <a:r>
                  <a:rPr lang="de-DE" dirty="0" err="1"/>
                  <a:t>Build</a:t>
                </a:r>
                <a:r>
                  <a:rPr lang="de-DE" dirty="0"/>
                  <a:t> a </a:t>
                </a:r>
                <a:r>
                  <a:rPr lang="de-DE" dirty="0" err="1"/>
                  <a:t>model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/>
                  <a:t>condenser</a:t>
                </a:r>
                <a:endParaRPr lang="de-DE" dirty="0"/>
              </a:p>
              <a:p>
                <a:r>
                  <a:rPr lang="de-DE" dirty="0" err="1"/>
                  <a:t>What</a:t>
                </a:r>
                <a:r>
                  <a:rPr lang="de-DE" dirty="0"/>
                  <a:t> </a:t>
                </a:r>
                <a:r>
                  <a:rPr lang="de-DE" dirty="0" err="1"/>
                  <a:t>specifications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needed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design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condenser</a:t>
                </a:r>
                <a:r>
                  <a:rPr lang="de-DE" dirty="0"/>
                  <a:t>?</a:t>
                </a:r>
              </a:p>
              <a:p>
                <a:r>
                  <a:rPr lang="de-DE" dirty="0"/>
                  <a:t>Run a </a:t>
                </a:r>
                <a:r>
                  <a:rPr lang="de-DE" dirty="0" err="1"/>
                  <a:t>sensitivity</a:t>
                </a:r>
                <a:r>
                  <a:rPr lang="de-DE" dirty="0"/>
                  <a:t> </a:t>
                </a:r>
                <a:r>
                  <a:rPr lang="de-DE" dirty="0" err="1"/>
                  <a:t>study</a:t>
                </a:r>
                <a:r>
                  <a:rPr lang="de-DE" dirty="0"/>
                  <a:t> in </a:t>
                </a:r>
                <a:r>
                  <a:rPr lang="de-DE" dirty="0" err="1"/>
                  <a:t>offdesign</a:t>
                </a:r>
                <a:r>
                  <a:rPr lang="de-DE" dirty="0"/>
                  <a:t> </a:t>
                </a:r>
                <a:r>
                  <a:rPr lang="de-DE" dirty="0" err="1"/>
                  <a:t>mode</a:t>
                </a:r>
                <a:r>
                  <a:rPr lang="de-DE" dirty="0"/>
                  <a:t> </a:t>
                </a:r>
                <a:r>
                  <a:rPr lang="de-DE" dirty="0" err="1"/>
                  <a:t>changing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condensing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</a:t>
                </a:r>
                <a:r>
                  <a:rPr lang="de-DE" dirty="0" err="1"/>
                  <a:t>flow</a:t>
                </a:r>
                <a:endParaRPr lang="de-DE" dirty="0"/>
              </a:p>
              <a:p>
                <a:pPr lvl="1"/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does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condensation</a:t>
                </a:r>
                <a:r>
                  <a:rPr lang="de-DE" dirty="0"/>
                  <a:t> </a:t>
                </a:r>
                <a:r>
                  <a:rPr lang="de-DE" dirty="0" err="1"/>
                  <a:t>pressure</a:t>
                </a:r>
                <a:r>
                  <a:rPr lang="de-DE" dirty="0"/>
                  <a:t> </a:t>
                </a:r>
                <a:r>
                  <a:rPr lang="de-DE" dirty="0" err="1"/>
                  <a:t>change</a:t>
                </a:r>
                <a:r>
                  <a:rPr lang="de-DE" dirty="0"/>
                  <a:t>?</a:t>
                </a:r>
              </a:p>
              <a:p>
                <a:r>
                  <a:rPr lang="de-DE" dirty="0"/>
                  <a:t>Implement a </a:t>
                </a:r>
                <a:r>
                  <a:rPr lang="de-DE" dirty="0" err="1"/>
                  <a:t>custom</a:t>
                </a:r>
                <a:r>
                  <a:rPr lang="de-DE" dirty="0"/>
                  <a:t> </a:t>
                </a:r>
                <a:r>
                  <a:rPr lang="de-DE" dirty="0" err="1"/>
                  <a:t>formulation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condenser‘s</a:t>
                </a:r>
                <a:r>
                  <a:rPr lang="de-DE" dirty="0"/>
                  <a:t> </a:t>
                </a:r>
                <a:r>
                  <a:rPr lang="de-DE" dirty="0" err="1"/>
                  <a:t>offdesign</a:t>
                </a:r>
                <a:r>
                  <a:rPr lang="de-DE" dirty="0"/>
                  <a:t> </a:t>
                </a:r>
                <a:r>
                  <a:rPr lang="de-DE" dirty="0" err="1"/>
                  <a:t>performance</a:t>
                </a:r>
                <a:endParaRPr lang="de-DE" dirty="0"/>
              </a:p>
              <a:p>
                <a:pPr lvl="1"/>
                <a:r>
                  <a:rPr lang="de-DE" dirty="0" err="1"/>
                  <a:t>Assume</a:t>
                </a:r>
                <a:r>
                  <a:rPr lang="de-DE" dirty="0"/>
                  <a:t> kA </a:t>
                </a:r>
                <a:r>
                  <a:rPr lang="de-DE" dirty="0" err="1"/>
                  <a:t>does</a:t>
                </a:r>
                <a:r>
                  <a:rPr lang="de-DE" dirty="0"/>
                  <a:t> not </a:t>
                </a:r>
                <a:r>
                  <a:rPr lang="de-DE" dirty="0" err="1"/>
                  <a:t>change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cold</a:t>
                </a:r>
                <a:r>
                  <a:rPr lang="de-DE" dirty="0"/>
                  <a:t> </a:t>
                </a:r>
                <a:r>
                  <a:rPr lang="de-DE" dirty="0" err="1"/>
                  <a:t>side</a:t>
                </a:r>
                <a:r>
                  <a:rPr lang="de-DE" dirty="0"/>
                  <a:t> and </a:t>
                </a:r>
                <a:r>
                  <a:rPr lang="de-DE" dirty="0" err="1"/>
                  <a:t>the</a:t>
                </a:r>
                <a:r>
                  <a:rPr lang="de-DE" dirty="0"/>
                  <a:t> kA </a:t>
                </a:r>
                <a:r>
                  <a:rPr lang="de-DE" dirty="0" err="1"/>
                  <a:t>change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hot</a:t>
                </a:r>
                <a:r>
                  <a:rPr lang="de-DE" dirty="0"/>
                  <a:t> </a:t>
                </a:r>
                <a:r>
                  <a:rPr lang="de-DE" dirty="0" err="1"/>
                  <a:t>side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estimated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following</a:t>
                </a:r>
                <a:r>
                  <a:rPr lang="de-DE" dirty="0"/>
                  <a:t> </a:t>
                </a:r>
                <a:r>
                  <a:rPr lang="de-DE" dirty="0" err="1"/>
                  <a:t>equation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𝑓𝑘𝐴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̇"/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𝑑𝑒𝑠𝑖𝑔𝑛</m:t>
                                </m:r>
                              </m:sub>
                            </m:sSub>
                          </m:den>
                        </m:f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p>
                    </m:sSup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44D2614-88D4-4825-94DD-E24C26642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5EB080-A858-4C82-8B4E-79AE22C7F6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39192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162C2-27BC-4B39-AACE-0BF1D0C7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and </a:t>
            </a:r>
            <a:r>
              <a:rPr lang="de-DE" dirty="0" err="1"/>
              <a:t>Offdesign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4D2614-88D4-4825-94DD-E24C26642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complete</a:t>
            </a:r>
            <a:r>
              <a:rPr lang="de-DE" dirty="0"/>
              <a:t> gas </a:t>
            </a:r>
            <a:r>
              <a:rPr lang="de-DE" dirty="0" err="1"/>
              <a:t>turbine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overall</a:t>
            </a:r>
            <a:r>
              <a:rPr lang="de-DE" dirty="0"/>
              <a:t> power </a:t>
            </a:r>
            <a:r>
              <a:rPr lang="de-DE" dirty="0" err="1"/>
              <a:t>generation</a:t>
            </a:r>
            <a:r>
              <a:rPr lang="de-DE" dirty="0"/>
              <a:t> on</a:t>
            </a:r>
          </a:p>
          <a:p>
            <a:pPr lvl="1"/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 and </a:t>
            </a:r>
            <a:r>
              <a:rPr lang="de-DE" dirty="0" err="1"/>
              <a:t>fuel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de-DE" dirty="0"/>
          </a:p>
          <a:p>
            <a:pPr lvl="1"/>
            <a:r>
              <a:rPr lang="de-DE" dirty="0"/>
              <a:t>Thermal </a:t>
            </a:r>
            <a:r>
              <a:rPr lang="de-DE" dirty="0" err="1"/>
              <a:t>efficiency</a:t>
            </a:r>
            <a:endParaRPr lang="de-DE" dirty="0"/>
          </a:p>
          <a:p>
            <a:pPr lvl="1"/>
            <a:r>
              <a:rPr lang="de-DE" dirty="0"/>
              <a:t>Turbine </a:t>
            </a:r>
            <a:r>
              <a:rPr lang="de-DE" dirty="0" err="1"/>
              <a:t>inlet</a:t>
            </a:r>
            <a:r>
              <a:rPr lang="de-DE" dirty="0"/>
              <a:t> </a:t>
            </a:r>
            <a:r>
              <a:rPr lang="de-DE" dirty="0" err="1"/>
              <a:t>temperature</a:t>
            </a:r>
            <a:endParaRPr lang="de-DE" dirty="0"/>
          </a:p>
          <a:p>
            <a:pPr lvl="1"/>
            <a:r>
              <a:rPr lang="de-DE" dirty="0"/>
              <a:t>Turbine </a:t>
            </a:r>
            <a:r>
              <a:rPr lang="de-DE" dirty="0" err="1"/>
              <a:t>outlet</a:t>
            </a:r>
            <a:r>
              <a:rPr lang="de-DE" dirty="0"/>
              <a:t> </a:t>
            </a:r>
            <a:r>
              <a:rPr lang="de-DE" dirty="0" err="1"/>
              <a:t>temperature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5EB080-A858-4C82-8B4E-79AE22C7F6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57644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162C2-27BC-4B39-AACE-0BF1D0C7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and </a:t>
            </a:r>
            <a:r>
              <a:rPr lang="de-DE" dirty="0" err="1"/>
              <a:t>Offdesign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4D2614-88D4-4825-94DD-E24C26642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rankine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overall</a:t>
            </a:r>
            <a:r>
              <a:rPr lang="de-DE" dirty="0"/>
              <a:t> power </a:t>
            </a:r>
            <a:r>
              <a:rPr lang="de-DE" dirty="0" err="1"/>
              <a:t>generation</a:t>
            </a:r>
            <a:r>
              <a:rPr lang="de-DE" dirty="0"/>
              <a:t> on</a:t>
            </a:r>
          </a:p>
          <a:p>
            <a:pPr lvl="1"/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steam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de-DE" dirty="0"/>
          </a:p>
          <a:p>
            <a:pPr lvl="1"/>
            <a:r>
              <a:rPr lang="de-DE" dirty="0" err="1"/>
              <a:t>Condensation</a:t>
            </a:r>
            <a:r>
              <a:rPr lang="de-DE" dirty="0"/>
              <a:t> </a:t>
            </a:r>
            <a:r>
              <a:rPr lang="de-DE" dirty="0" err="1"/>
              <a:t>pressure</a:t>
            </a:r>
            <a:endParaRPr lang="de-DE" dirty="0"/>
          </a:p>
          <a:p>
            <a:pPr lvl="1"/>
            <a:r>
              <a:rPr lang="de-DE" dirty="0"/>
              <a:t>Turbine </a:t>
            </a:r>
            <a:r>
              <a:rPr lang="de-DE" dirty="0" err="1"/>
              <a:t>inlet</a:t>
            </a:r>
            <a:r>
              <a:rPr lang="de-DE" dirty="0"/>
              <a:t> </a:t>
            </a:r>
            <a:r>
              <a:rPr lang="de-DE" dirty="0" err="1"/>
              <a:t>pressure</a:t>
            </a:r>
            <a:endParaRPr lang="de-DE" dirty="0"/>
          </a:p>
          <a:p>
            <a:pPr lvl="1"/>
            <a:r>
              <a:rPr lang="de-DE" dirty="0"/>
              <a:t>Thermal </a:t>
            </a:r>
            <a:r>
              <a:rPr lang="de-DE" dirty="0" err="1"/>
              <a:t>efficiency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5EB080-A858-4C82-8B4E-79AE22C7F6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02941397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505</Words>
  <Application>Microsoft Office PowerPoint</Application>
  <PresentationFormat>Breitbild</PresentationFormat>
  <Paragraphs>78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Cambria Math</vt:lpstr>
      <vt:lpstr>3_Office Theme</vt:lpstr>
      <vt:lpstr>Design and Offdesign performance</vt:lpstr>
      <vt:lpstr>Design and Offdesign performance</vt:lpstr>
      <vt:lpstr>Design and Offdesign performance</vt:lpstr>
      <vt:lpstr>Design and Offdesign performance</vt:lpstr>
      <vt:lpstr>Design and Offdesign performance</vt:lpstr>
      <vt:lpstr>Design and Offdesign performance</vt:lpstr>
      <vt:lpstr>Design and Offdesign performance</vt:lpstr>
      <vt:lpstr>Design and Offdesign performance</vt:lpstr>
      <vt:lpstr>Design and Offdesign performance</vt:lpstr>
      <vt:lpstr>Next Time: Cycles III</vt:lpstr>
    </vt:vector>
  </TitlesOfParts>
  <Company>FH Flensburg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Hauptsatz der Thermodynamik</dc:title>
  <dc:creator>Ilja Tuschy</dc:creator>
  <cp:lastModifiedBy>Witte, Francesco</cp:lastModifiedBy>
  <cp:revision>313</cp:revision>
  <dcterms:created xsi:type="dcterms:W3CDTF">2007-09-27T10:41:59Z</dcterms:created>
  <dcterms:modified xsi:type="dcterms:W3CDTF">2025-05-19T06:03:47Z</dcterms:modified>
</cp:coreProperties>
</file>