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10"/>
  </p:notesMasterIdLst>
  <p:handoutMasterIdLst>
    <p:handoutMasterId r:id="rId11"/>
  </p:handoutMasterIdLst>
  <p:sldIdLst>
    <p:sldId id="460" r:id="rId2"/>
    <p:sldId id="467" r:id="rId3"/>
    <p:sldId id="461" r:id="rId4"/>
    <p:sldId id="463" r:id="rId5"/>
    <p:sldId id="464" r:id="rId6"/>
    <p:sldId id="465" r:id="rId7"/>
    <p:sldId id="466" r:id="rId8"/>
    <p:sldId id="468" r:id="rId9"/>
  </p:sldIdLst>
  <p:sldSz cx="12192000" cy="6858000"/>
  <p:notesSz cx="7102475" cy="102314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707"/>
    <a:srgbClr val="343434"/>
    <a:srgbClr val="003255"/>
    <a:srgbClr val="01395C"/>
    <a:srgbClr val="B8B8B8"/>
    <a:srgbClr val="686868"/>
    <a:srgbClr val="BFBFBF"/>
    <a:srgbClr val="BD544B"/>
    <a:srgbClr val="EE7721"/>
    <a:srgbClr val="A9D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8798" autoAdjust="0"/>
  </p:normalViewPr>
  <p:slideViewPr>
    <p:cSldViewPr>
      <p:cViewPr varScale="1">
        <p:scale>
          <a:sx n="113" d="100"/>
          <a:sy n="113" d="100"/>
        </p:scale>
        <p:origin x="39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78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78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31C613ED-B9B7-4503-9833-BC1939D23BA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97750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6763"/>
            <a:ext cx="6819900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A4EAAF06-8879-4151-A644-CA940909379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13834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3C11-8969-431D-8429-5E6590D55DBD}" type="datetime1">
              <a:rPr lang="de-DE" smtClean="0"/>
              <a:t>26.05.2025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Bild 7" descr="HSFL_Logo mC_88mm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30613"/>
            <a:ext cx="1371600" cy="100724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58E08CA-43E7-4555-8C10-729189B8F5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59" y="5661248"/>
            <a:ext cx="7197482" cy="61580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C74885C-4FA7-448A-BBE6-B780B71BEF0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428097"/>
            <a:ext cx="2457618" cy="60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6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94949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C6707"/>
              </a:buClr>
              <a:defRPr/>
            </a:lvl1pPr>
            <a:lvl2pPr>
              <a:buClr>
                <a:srgbClr val="EC6707"/>
              </a:buClr>
              <a:defRPr/>
            </a:lvl2pPr>
            <a:lvl3pPr>
              <a:buClr>
                <a:srgbClr val="EC6707"/>
              </a:buClr>
              <a:defRPr/>
            </a:lvl3pPr>
            <a:lvl4pPr>
              <a:buClr>
                <a:srgbClr val="EC6707"/>
              </a:buClr>
              <a:defRPr/>
            </a:lvl4pPr>
            <a:lvl5pPr>
              <a:buClr>
                <a:srgbClr val="EC6707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834189" y="1108076"/>
            <a:ext cx="10569408" cy="0"/>
          </a:xfrm>
          <a:prstGeom prst="line">
            <a:avLst/>
          </a:prstGeom>
          <a:ln w="19050">
            <a:solidFill>
              <a:srgbClr val="EC6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d 7" descr="HSFL_Logo mC_88mm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0"/>
          <a:stretch/>
        </p:blipFill>
        <p:spPr>
          <a:xfrm>
            <a:off x="11011506" y="284644"/>
            <a:ext cx="342294" cy="728178"/>
          </a:xfrm>
          <a:prstGeom prst="rect">
            <a:avLst/>
          </a:prstGeom>
        </p:spPr>
      </p:pic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3438" y="1108076"/>
            <a:ext cx="10520362" cy="5445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rgbClr val="494949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0EB8EB2-EED1-44F4-8271-1B4D9A269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370BB2A-6958-408F-8BAC-EC6C574DDC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3"/>
          <a:stretch/>
        </p:blipFill>
        <p:spPr>
          <a:xfrm>
            <a:off x="10377125" y="365124"/>
            <a:ext cx="561110" cy="56355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4795ED5-1DCB-463C-8FEE-8122FD3BD1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rgbClr val="EC6707"/>
              </a:buClr>
              <a:defRPr/>
            </a:lvl1pPr>
            <a:lvl2pPr>
              <a:buClr>
                <a:srgbClr val="EC6707"/>
              </a:buClr>
              <a:defRPr/>
            </a:lvl2pPr>
            <a:lvl3pPr>
              <a:buClr>
                <a:srgbClr val="EC6707"/>
              </a:buClr>
              <a:defRPr/>
            </a:lvl3pPr>
            <a:lvl4pPr>
              <a:buClr>
                <a:srgbClr val="EC6707"/>
              </a:buClr>
              <a:defRPr/>
            </a:lvl4pPr>
            <a:lvl5pPr>
              <a:buClr>
                <a:srgbClr val="EC6707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buClr>
                <a:srgbClr val="EC6707"/>
              </a:buClr>
              <a:defRPr/>
            </a:lvl1pPr>
            <a:lvl2pPr>
              <a:buClr>
                <a:srgbClr val="EC6707"/>
              </a:buClr>
              <a:defRPr/>
            </a:lvl2pPr>
            <a:lvl3pPr>
              <a:buClr>
                <a:srgbClr val="EC6707"/>
              </a:buClr>
              <a:defRPr/>
            </a:lvl3pPr>
            <a:lvl4pPr>
              <a:buClr>
                <a:srgbClr val="EC6707"/>
              </a:buClr>
              <a:defRPr/>
            </a:lvl4pPr>
            <a:lvl5pPr>
              <a:buClr>
                <a:srgbClr val="EC6707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5D63-CC46-4863-BD29-881B2F0926A6}" type="datetime1">
              <a:rPr lang="de-DE" smtClean="0"/>
              <a:t>26.05.2025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834189" y="1108076"/>
            <a:ext cx="10569408" cy="0"/>
          </a:xfrm>
          <a:prstGeom prst="line">
            <a:avLst/>
          </a:prstGeom>
          <a:ln w="19050">
            <a:solidFill>
              <a:srgbClr val="EC6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3438" y="1108076"/>
            <a:ext cx="10520362" cy="5445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rgbClr val="494949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20" name="Bild 7" descr="HSFL_Logo mC_88mm.jpg">
            <a:extLst>
              <a:ext uri="{FF2B5EF4-FFF2-40B4-BE49-F238E27FC236}">
                <a16:creationId xmlns:a16="http://schemas.microsoft.com/office/drawing/2014/main" id="{007B2EE0-18F9-40E6-AFBD-089F003BE9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0"/>
          <a:stretch/>
        </p:blipFill>
        <p:spPr>
          <a:xfrm>
            <a:off x="11011506" y="284644"/>
            <a:ext cx="342294" cy="72817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FEC5512E-94E8-4647-8BC3-6E439487A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3"/>
          <a:stretch/>
        </p:blipFill>
        <p:spPr>
          <a:xfrm>
            <a:off x="10377125" y="365124"/>
            <a:ext cx="561110" cy="5635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09A3586-0AF6-4998-AFA6-69AA6A2D9E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9B425A7-73F9-4C97-9351-B4AEEFF8ACA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2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B1EA-AD2B-454F-9B4E-9437FFBA17FD}" type="datetime1">
              <a:rPr lang="de-DE" smtClean="0"/>
              <a:t>26.05.2025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7" name="Gerader Verbinder 6"/>
          <p:cNvCxnSpPr/>
          <p:nvPr userDrawn="1"/>
        </p:nvCxnSpPr>
        <p:spPr>
          <a:xfrm>
            <a:off x="834189" y="1108076"/>
            <a:ext cx="10569408" cy="0"/>
          </a:xfrm>
          <a:prstGeom prst="line">
            <a:avLst/>
          </a:prstGeom>
          <a:ln w="19050">
            <a:solidFill>
              <a:srgbClr val="EC6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3438" y="1108076"/>
            <a:ext cx="10520362" cy="5445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rgbClr val="494949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11" name="Bild 7" descr="HSFL_Logo mC_88mm.jpg">
            <a:extLst>
              <a:ext uri="{FF2B5EF4-FFF2-40B4-BE49-F238E27FC236}">
                <a16:creationId xmlns:a16="http://schemas.microsoft.com/office/drawing/2014/main" id="{DBBC135C-A63C-45AE-9E5C-23CAC9890E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0"/>
          <a:stretch/>
        </p:blipFill>
        <p:spPr>
          <a:xfrm>
            <a:off x="11011506" y="284644"/>
            <a:ext cx="342294" cy="72817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3126ED5-7140-444C-A7C8-B07F965942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3"/>
          <a:stretch/>
        </p:blipFill>
        <p:spPr>
          <a:xfrm>
            <a:off x="10377125" y="365124"/>
            <a:ext cx="561110" cy="56355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427B883-9DA0-4150-A6B1-FDEC65D0AC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FF13B3E-5077-4F81-B019-F87A235D698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3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7CED-1AA2-4CE0-AC4F-634A42864607}" type="datetime1">
              <a:rPr lang="de-DE" smtClean="0"/>
              <a:t>26.05.2025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83857B-06D1-4E2D-8F5C-AB044ACE9B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DDC34F6-728D-454A-B290-A77769B6E0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1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99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88642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149D238-1443-407A-A08A-E4F975BC1C20}" type="datetime1">
              <a:rPr lang="de-DE" smtClean="0"/>
              <a:t>26.05.2025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958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3" r:id="rId3"/>
    <p:sldLayoutId id="2147483735" r:id="rId4"/>
    <p:sldLayoutId id="2147483736" r:id="rId5"/>
    <p:sldLayoutId id="214748373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94949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9494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9494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9494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9494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>
            <a:extLst>
              <a:ext uri="{FF2B5EF4-FFF2-40B4-BE49-F238E27FC236}">
                <a16:creationId xmlns:a16="http://schemas.microsoft.com/office/drawing/2014/main" id="{DD06D044-1434-4144-8F93-1708029C3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Cycles III: CHP</a:t>
            </a:r>
          </a:p>
        </p:txBody>
      </p:sp>
      <p:sp>
        <p:nvSpPr>
          <p:cNvPr id="19" name="Untertitel 18">
            <a:extLst>
              <a:ext uri="{FF2B5EF4-FFF2-40B4-BE49-F238E27FC236}">
                <a16:creationId xmlns:a16="http://schemas.microsoft.com/office/drawing/2014/main" id="{EA048319-4C7D-41B8-A160-EA0905FB8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Master Course</a:t>
            </a:r>
          </a:p>
          <a:p>
            <a:r>
              <a:rPr lang="de-DE"/>
              <a:t>2025-05-26</a:t>
            </a:r>
            <a:endParaRPr lang="de-DE" dirty="0"/>
          </a:p>
        </p:txBody>
      </p:sp>
      <p:pic>
        <p:nvPicPr>
          <p:cNvPr id="20" name="Inhaltsplatzhalter 6">
            <a:extLst>
              <a:ext uri="{FF2B5EF4-FFF2-40B4-BE49-F238E27FC236}">
                <a16:creationId xmlns:a16="http://schemas.microsoft.com/office/drawing/2014/main" id="{78B0C618-05B2-4CF5-94EB-71065DD87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78128" y="3645024"/>
            <a:ext cx="3035743" cy="6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3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A0183-4E38-46C0-B4D4-E0DE153E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Cycles</a:t>
            </a:r>
            <a:r>
              <a:rPr lang="de-DE" dirty="0"/>
              <a:t> III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1EAE34E0-B6C7-4EAB-98EE-62C24A55C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Combined Heat and Power Generation</a:t>
            </a:r>
          </a:p>
          <a:p>
            <a:r>
              <a:rPr lang="de-DE" dirty="0" smtClean="0"/>
              <a:t>New Components</a:t>
            </a:r>
          </a:p>
          <a:p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cycles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r>
              <a:rPr lang="de-DE" dirty="0" err="1" smtClean="0"/>
              <a:t>stepwise</a:t>
            </a:r>
            <a:endParaRPr lang="de-DE" dirty="0"/>
          </a:p>
          <a:p>
            <a:r>
              <a:rPr lang="de-DE" dirty="0" err="1" smtClean="0"/>
              <a:t>Explore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8951B9-F696-45B5-A6A2-62292ECF9B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Content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72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A0183-4E38-46C0-B4D4-E0DE153E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Cycles</a:t>
            </a:r>
            <a:r>
              <a:rPr lang="de-DE" dirty="0"/>
              <a:t> III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1EAE34E0-B6C7-4EAB-98EE-62C24A55C8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Saves</a:t>
            </a:r>
            <a:r>
              <a:rPr lang="de-DE" dirty="0"/>
              <a:t> </a:t>
            </a:r>
            <a:r>
              <a:rPr lang="de-DE" dirty="0" err="1"/>
              <a:t>fuel</a:t>
            </a:r>
            <a:r>
              <a:rPr lang="de-DE" dirty="0"/>
              <a:t> in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conventional</a:t>
            </a:r>
            <a:r>
              <a:rPr lang="de-DE" dirty="0"/>
              <a:t> </a:t>
            </a:r>
            <a:r>
              <a:rPr lang="de-DE" dirty="0" err="1"/>
              <a:t>technologies</a:t>
            </a:r>
            <a:endParaRPr lang="de-DE" dirty="0"/>
          </a:p>
          <a:p>
            <a:r>
              <a:rPr lang="de-DE" dirty="0" err="1"/>
              <a:t>Becomes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phase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thermal power plants</a:t>
            </a:r>
          </a:p>
          <a:p>
            <a:r>
              <a:rPr lang="de-DE" dirty="0"/>
              <a:t>May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backup</a:t>
            </a:r>
            <a:r>
              <a:rPr lang="de-DE" dirty="0"/>
              <a:t> </a:t>
            </a:r>
            <a:r>
              <a:rPr lang="de-DE" dirty="0" err="1"/>
              <a:t>technology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renewable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 in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period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8951B9-F696-45B5-A6A2-62292ECF9B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Combined</a:t>
            </a:r>
            <a:r>
              <a:rPr lang="de-DE" dirty="0"/>
              <a:t> Heat and Power Generation</a:t>
            </a:r>
          </a:p>
        </p:txBody>
      </p:sp>
      <p:pic>
        <p:nvPicPr>
          <p:cNvPr id="6" name="Picture 56" descr="FL_kraftwerk_nacht_01">
            <a:extLst>
              <a:ext uri="{FF2B5EF4-FFF2-40B4-BE49-F238E27FC236}">
                <a16:creationId xmlns:a16="http://schemas.microsoft.com/office/drawing/2014/main" id="{9D859276-D807-41A2-B2C3-0306D19F672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71374"/>
            <a:ext cx="5181600" cy="3459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34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A0183-4E38-46C0-B4D4-E0DE153E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Cycles</a:t>
            </a:r>
            <a:r>
              <a:rPr lang="de-DE" dirty="0"/>
              <a:t> III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8951B9-F696-45B5-A6A2-62292ECF9B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CHP Options </a:t>
            </a:r>
            <a:r>
              <a:rPr lang="de-DE" dirty="0" err="1"/>
              <a:t>for</a:t>
            </a:r>
            <a:r>
              <a:rPr lang="de-DE" dirty="0"/>
              <a:t> Gas </a:t>
            </a:r>
            <a:r>
              <a:rPr lang="de-DE" dirty="0" err="1"/>
              <a:t>Turbines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arbitraty</a:t>
            </a:r>
            <a:r>
              <a:rPr lang="de-DE" dirty="0"/>
              <a:t> </a:t>
            </a:r>
            <a:r>
              <a:rPr lang="de-DE" dirty="0" err="1"/>
              <a:t>fuels</a:t>
            </a:r>
            <a:endParaRPr lang="de-DE" dirty="0"/>
          </a:p>
        </p:txBody>
      </p:sp>
      <p:pic>
        <p:nvPicPr>
          <p:cNvPr id="9" name="Inhaltsplatzhalter 5">
            <a:extLst>
              <a:ext uri="{FF2B5EF4-FFF2-40B4-BE49-F238E27FC236}">
                <a16:creationId xmlns:a16="http://schemas.microsoft.com/office/drawing/2014/main" id="{B21A0CA6-6D2A-4C77-9F73-D6751336A4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4761" y="2714926"/>
            <a:ext cx="4956478" cy="2572735"/>
          </a:xfrm>
          <a:prstGeom prst="rect">
            <a:avLst/>
          </a:prstGeom>
        </p:spPr>
      </p:pic>
      <p:pic>
        <p:nvPicPr>
          <p:cNvPr id="12" name="Inhaltsplatzhalter 3">
            <a:extLst>
              <a:ext uri="{FF2B5EF4-FFF2-40B4-BE49-F238E27FC236}">
                <a16:creationId xmlns:a16="http://schemas.microsoft.com/office/drawing/2014/main" id="{B0BBD95D-488E-4E5D-9A87-7D0DC89615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12319" y="2653961"/>
            <a:ext cx="4633362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5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A0183-4E38-46C0-B4D4-E0DE153E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Cycles</a:t>
            </a:r>
            <a:r>
              <a:rPr lang="de-DE" dirty="0"/>
              <a:t> III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8951B9-F696-45B5-A6A2-62292ECF9B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turbine</a:t>
            </a:r>
            <a:endParaRPr lang="de-DE" dirty="0"/>
          </a:p>
        </p:txBody>
      </p:sp>
      <p:pic>
        <p:nvPicPr>
          <p:cNvPr id="9" name="Inhaltsplatzhalter 5">
            <a:extLst>
              <a:ext uri="{FF2B5EF4-FFF2-40B4-BE49-F238E27FC236}">
                <a16:creationId xmlns:a16="http://schemas.microsoft.com/office/drawing/2014/main" id="{B21A0CA6-6D2A-4C77-9F73-D6751336A4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4761" y="2714926"/>
            <a:ext cx="4956478" cy="2572735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11A4F1-D2E2-4AE9-B3EF-90D9EAE3B2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Set </a:t>
            </a:r>
            <a:r>
              <a:rPr lang="de-DE" dirty="0" err="1"/>
              <a:t>up</a:t>
            </a:r>
            <a:r>
              <a:rPr lang="de-DE" dirty="0"/>
              <a:t> a simple CHP plant:</a:t>
            </a:r>
          </a:p>
          <a:p>
            <a:pPr lvl="1"/>
            <a:r>
              <a:rPr lang="de-DE" dirty="0"/>
              <a:t>Life Steam: 100 bar/500°C</a:t>
            </a:r>
          </a:p>
          <a:p>
            <a:pPr lvl="1"/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condenser</a:t>
            </a:r>
            <a:r>
              <a:rPr lang="de-DE" dirty="0"/>
              <a:t> at 90 °C</a:t>
            </a:r>
          </a:p>
          <a:p>
            <a:pPr lvl="1"/>
            <a:r>
              <a:rPr lang="de-DE" dirty="0"/>
              <a:t>Cooling </a:t>
            </a:r>
            <a:r>
              <a:rPr lang="de-DE" dirty="0" err="1"/>
              <a:t>water</a:t>
            </a:r>
            <a:r>
              <a:rPr lang="de-DE" dirty="0"/>
              <a:t> at 20°C</a:t>
            </a:r>
          </a:p>
          <a:p>
            <a:pPr lvl="1"/>
            <a:r>
              <a:rPr lang="de-DE" dirty="0" smtClean="0"/>
              <a:t>Net power </a:t>
            </a:r>
            <a:r>
              <a:rPr lang="de-DE" dirty="0" err="1"/>
              <a:t>output</a:t>
            </a:r>
            <a:r>
              <a:rPr lang="de-DE" dirty="0"/>
              <a:t>: 50 MW </a:t>
            </a:r>
          </a:p>
          <a:p>
            <a:pPr lvl="1"/>
            <a:r>
              <a:rPr lang="de-DE" dirty="0" err="1"/>
              <a:t>Heating</a:t>
            </a:r>
            <a:r>
              <a:rPr lang="de-DE" dirty="0"/>
              <a:t> Power 50 MW</a:t>
            </a:r>
          </a:p>
          <a:p>
            <a:pPr lvl="1"/>
            <a:r>
              <a:rPr lang="de-DE" dirty="0" err="1"/>
              <a:t>Turbomachinery</a:t>
            </a:r>
            <a:r>
              <a:rPr lang="de-DE" dirty="0"/>
              <a:t> </a:t>
            </a:r>
            <a:r>
              <a:rPr lang="de-DE" dirty="0" err="1"/>
              <a:t>efficiency</a:t>
            </a:r>
            <a:r>
              <a:rPr lang="de-DE" dirty="0"/>
              <a:t>: 90 %</a:t>
            </a:r>
          </a:p>
          <a:p>
            <a:pPr lvl="1"/>
            <a:r>
              <a:rPr lang="de-DE" dirty="0"/>
              <a:t>Steam </a:t>
            </a:r>
            <a:r>
              <a:rPr lang="de-DE" dirty="0" err="1"/>
              <a:t>generator</a:t>
            </a:r>
            <a:r>
              <a:rPr lang="de-DE" dirty="0"/>
              <a:t> </a:t>
            </a:r>
            <a:r>
              <a:rPr lang="de-DE" dirty="0" err="1"/>
              <a:t>pressure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10 %</a:t>
            </a:r>
          </a:p>
          <a:p>
            <a:r>
              <a:rPr lang="de-DE" dirty="0"/>
              <a:t>Find </a:t>
            </a:r>
            <a:r>
              <a:rPr lang="de-DE" dirty="0" err="1"/>
              <a:t>missing</a:t>
            </a:r>
            <a:r>
              <a:rPr lang="de-DE" dirty="0"/>
              <a:t> info, do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stepwise</a:t>
            </a:r>
            <a:r>
              <a:rPr lang="de-DE" dirty="0"/>
              <a:t>!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48622B-B83F-4886-90E7-36F5CA84595D}"/>
              </a:ext>
            </a:extLst>
          </p:cNvPr>
          <p:cNvSpPr txBox="1"/>
          <p:nvPr/>
        </p:nvSpPr>
        <p:spPr>
          <a:xfrm>
            <a:off x="7536160" y="2362409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/>
                </a:solidFill>
                <a:latin typeface="+mn-lt"/>
              </a:rPr>
              <a:t>c01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9FC646B-7274-4940-9084-6D4E01691F7D}"/>
              </a:ext>
            </a:extLst>
          </p:cNvPr>
          <p:cNvSpPr txBox="1"/>
          <p:nvPr/>
        </p:nvSpPr>
        <p:spPr>
          <a:xfrm>
            <a:off x="10344472" y="3933056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/>
                </a:solidFill>
                <a:latin typeface="+mn-lt"/>
              </a:rPr>
              <a:t>c02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27A1695-43C7-4182-895E-D98CE10D0BF7}"/>
              </a:ext>
            </a:extLst>
          </p:cNvPr>
          <p:cNvSpPr txBox="1"/>
          <p:nvPr/>
        </p:nvSpPr>
        <p:spPr>
          <a:xfrm>
            <a:off x="9864854" y="4991444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/>
                </a:solidFill>
                <a:latin typeface="+mn-lt"/>
              </a:rPr>
              <a:t>c03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FBB27D0-F13A-42B5-B230-6E3647C9E951}"/>
              </a:ext>
            </a:extLst>
          </p:cNvPr>
          <p:cNvSpPr txBox="1"/>
          <p:nvPr/>
        </p:nvSpPr>
        <p:spPr>
          <a:xfrm>
            <a:off x="7595190" y="4991444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/>
                </a:solidFill>
                <a:latin typeface="+mn-lt"/>
              </a:rPr>
              <a:t>c04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051A759-5CFD-429C-9394-D4794B91D18B}"/>
              </a:ext>
            </a:extLst>
          </p:cNvPr>
          <p:cNvSpPr txBox="1"/>
          <p:nvPr/>
        </p:nvSpPr>
        <p:spPr>
          <a:xfrm>
            <a:off x="9264352" y="3594502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/>
                </a:solidFill>
                <a:latin typeface="+mn-lt"/>
              </a:rPr>
              <a:t>c11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AAAD668-0DC1-41F7-9954-C5CE8753A253}"/>
              </a:ext>
            </a:extLst>
          </p:cNvPr>
          <p:cNvSpPr txBox="1"/>
          <p:nvPr/>
        </p:nvSpPr>
        <p:spPr>
          <a:xfrm>
            <a:off x="9170580" y="4686167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/>
                </a:solidFill>
                <a:latin typeface="+mn-lt"/>
              </a:rPr>
              <a:t>c12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62BE4E3-1953-4F3F-B8AB-B24C4AF9E0A2}"/>
              </a:ext>
            </a:extLst>
          </p:cNvPr>
          <p:cNvSpPr txBox="1"/>
          <p:nvPr/>
        </p:nvSpPr>
        <p:spPr>
          <a:xfrm>
            <a:off x="9915159" y="4686167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/>
                </a:solidFill>
                <a:latin typeface="+mn-lt"/>
              </a:rPr>
              <a:t>c13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EB9A89B-9CDB-4960-908D-4C20AB965716}"/>
              </a:ext>
            </a:extLst>
          </p:cNvPr>
          <p:cNvSpPr txBox="1"/>
          <p:nvPr/>
        </p:nvSpPr>
        <p:spPr>
          <a:xfrm>
            <a:off x="10833841" y="4437112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/>
                </a:solidFill>
                <a:latin typeface="+mn-lt"/>
              </a:rPr>
              <a:t>a01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93CB8E5-AEDA-4C45-B070-2E5A8ED51C65}"/>
              </a:ext>
            </a:extLst>
          </p:cNvPr>
          <p:cNvSpPr txBox="1"/>
          <p:nvPr/>
        </p:nvSpPr>
        <p:spPr>
          <a:xfrm>
            <a:off x="10833841" y="4128096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/>
                </a:solidFill>
                <a:latin typeface="+mn-lt"/>
              </a:rPr>
              <a:t>a02</a:t>
            </a:r>
          </a:p>
        </p:txBody>
      </p:sp>
    </p:spTree>
    <p:extLst>
      <p:ext uri="{BB962C8B-B14F-4D97-AF65-F5344CB8AC3E}">
        <p14:creationId xmlns:p14="http://schemas.microsoft.com/office/powerpoint/2010/main" val="136034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A0183-4E38-46C0-B4D4-E0DE153E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Cycles</a:t>
            </a:r>
            <a:r>
              <a:rPr lang="de-DE" dirty="0"/>
              <a:t> III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8951B9-F696-45B5-A6A2-62292ECF9B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New </a:t>
            </a:r>
            <a:r>
              <a:rPr lang="de-DE" dirty="0" err="1"/>
              <a:t>TESPy</a:t>
            </a:r>
            <a:r>
              <a:rPr lang="de-DE" dirty="0"/>
              <a:t> </a:t>
            </a:r>
            <a:r>
              <a:rPr lang="de-DE" dirty="0" err="1"/>
              <a:t>components</a:t>
            </a:r>
            <a:endParaRPr lang="de-DE" dirty="0"/>
          </a:p>
        </p:txBody>
      </p:sp>
      <p:pic>
        <p:nvPicPr>
          <p:cNvPr id="9" name="Inhaltsplatzhalter 5">
            <a:extLst>
              <a:ext uri="{FF2B5EF4-FFF2-40B4-BE49-F238E27FC236}">
                <a16:creationId xmlns:a16="http://schemas.microsoft.com/office/drawing/2014/main" id="{B21A0CA6-6D2A-4C77-9F73-D6751336A4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4761" y="2714926"/>
            <a:ext cx="4956478" cy="2572735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11A4F1-D2E2-4AE9-B3EF-90D9EAE3B2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Condenser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Heat </a:t>
            </a:r>
            <a:r>
              <a:rPr lang="de-DE" dirty="0" err="1"/>
              <a:t>Exchanger</a:t>
            </a:r>
            <a:endParaRPr lang="de-DE" dirty="0"/>
          </a:p>
          <a:p>
            <a:pPr lvl="1"/>
            <a:r>
              <a:rPr lang="de-DE" dirty="0" err="1"/>
              <a:t>Includes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saturated</a:t>
            </a:r>
            <a:r>
              <a:rPr lang="de-DE" dirty="0"/>
              <a:t> liquid at </a:t>
            </a:r>
            <a:r>
              <a:rPr lang="de-DE" dirty="0" err="1"/>
              <a:t>hot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outlet</a:t>
            </a:r>
            <a:endParaRPr lang="de-DE" dirty="0"/>
          </a:p>
          <a:p>
            <a:pPr lvl="1"/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 smtClean="0"/>
              <a:t>differences</a:t>
            </a:r>
            <a:endParaRPr lang="de-DE" dirty="0" smtClean="0"/>
          </a:p>
          <a:p>
            <a:r>
              <a:rPr lang="de-DE" dirty="0" smtClean="0"/>
              <a:t>Bus:</a:t>
            </a:r>
          </a:p>
          <a:p>
            <a:pPr lvl="1"/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summarize</a:t>
            </a:r>
            <a:r>
              <a:rPr lang="de-DE" dirty="0" smtClean="0"/>
              <a:t> power </a:t>
            </a:r>
            <a:r>
              <a:rPr lang="de-DE" dirty="0" err="1" smtClean="0"/>
              <a:t>outputs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inputs</a:t>
            </a:r>
            <a:r>
              <a:rPr lang="de-DE" dirty="0" smtClean="0"/>
              <a:t> 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electro-mechanical</a:t>
            </a:r>
            <a:r>
              <a:rPr lang="de-DE" dirty="0" smtClean="0"/>
              <a:t> </a:t>
            </a:r>
            <a:r>
              <a:rPr lang="de-DE" dirty="0" err="1" smtClean="0"/>
              <a:t>efficiencies</a:t>
            </a:r>
            <a:endParaRPr lang="de-DE" dirty="0" smtClean="0"/>
          </a:p>
          <a:p>
            <a:r>
              <a:rPr lang="de-DE" dirty="0" smtClean="0"/>
              <a:t>Splitter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48622B-B83F-4886-90E7-36F5CA84595D}"/>
              </a:ext>
            </a:extLst>
          </p:cNvPr>
          <p:cNvSpPr txBox="1"/>
          <p:nvPr/>
        </p:nvSpPr>
        <p:spPr>
          <a:xfrm>
            <a:off x="7536160" y="2362409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/>
                </a:solidFill>
                <a:latin typeface="+mn-lt"/>
              </a:rPr>
              <a:t>c01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9FC646B-7274-4940-9084-6D4E01691F7D}"/>
              </a:ext>
            </a:extLst>
          </p:cNvPr>
          <p:cNvSpPr txBox="1"/>
          <p:nvPr/>
        </p:nvSpPr>
        <p:spPr>
          <a:xfrm>
            <a:off x="10344472" y="3933056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/>
                </a:solidFill>
                <a:latin typeface="+mn-lt"/>
              </a:rPr>
              <a:t>c02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27A1695-43C7-4182-895E-D98CE10D0BF7}"/>
              </a:ext>
            </a:extLst>
          </p:cNvPr>
          <p:cNvSpPr txBox="1"/>
          <p:nvPr/>
        </p:nvSpPr>
        <p:spPr>
          <a:xfrm>
            <a:off x="9864854" y="4991444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/>
                </a:solidFill>
                <a:latin typeface="+mn-lt"/>
              </a:rPr>
              <a:t>c03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FBB27D0-F13A-42B5-B230-6E3647C9E951}"/>
              </a:ext>
            </a:extLst>
          </p:cNvPr>
          <p:cNvSpPr txBox="1"/>
          <p:nvPr/>
        </p:nvSpPr>
        <p:spPr>
          <a:xfrm>
            <a:off x="7595190" y="4991444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/>
                </a:solidFill>
                <a:latin typeface="+mn-lt"/>
              </a:rPr>
              <a:t>c04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051A759-5CFD-429C-9394-D4794B91D18B}"/>
              </a:ext>
            </a:extLst>
          </p:cNvPr>
          <p:cNvSpPr txBox="1"/>
          <p:nvPr/>
        </p:nvSpPr>
        <p:spPr>
          <a:xfrm>
            <a:off x="9264352" y="3594502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/>
                </a:solidFill>
                <a:latin typeface="+mn-lt"/>
              </a:rPr>
              <a:t>c11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AAAD668-0DC1-41F7-9954-C5CE8753A253}"/>
              </a:ext>
            </a:extLst>
          </p:cNvPr>
          <p:cNvSpPr txBox="1"/>
          <p:nvPr/>
        </p:nvSpPr>
        <p:spPr>
          <a:xfrm>
            <a:off x="9170580" y="4686167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/>
                </a:solidFill>
                <a:latin typeface="+mn-lt"/>
              </a:rPr>
              <a:t>c12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62BE4E3-1953-4F3F-B8AB-B24C4AF9E0A2}"/>
              </a:ext>
            </a:extLst>
          </p:cNvPr>
          <p:cNvSpPr txBox="1"/>
          <p:nvPr/>
        </p:nvSpPr>
        <p:spPr>
          <a:xfrm>
            <a:off x="9915159" y="4686167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/>
                </a:solidFill>
                <a:latin typeface="+mn-lt"/>
              </a:rPr>
              <a:t>c13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EB9A89B-9CDB-4960-908D-4C20AB965716}"/>
              </a:ext>
            </a:extLst>
          </p:cNvPr>
          <p:cNvSpPr txBox="1"/>
          <p:nvPr/>
        </p:nvSpPr>
        <p:spPr>
          <a:xfrm>
            <a:off x="10833841" y="4437112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/>
                </a:solidFill>
                <a:latin typeface="+mn-lt"/>
              </a:rPr>
              <a:t>a01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93CB8E5-AEDA-4C45-B070-2E5A8ED51C65}"/>
              </a:ext>
            </a:extLst>
          </p:cNvPr>
          <p:cNvSpPr txBox="1"/>
          <p:nvPr/>
        </p:nvSpPr>
        <p:spPr>
          <a:xfrm>
            <a:off x="10833841" y="4128096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/>
                </a:solidFill>
                <a:latin typeface="+mn-lt"/>
              </a:rPr>
              <a:t>a02</a:t>
            </a:r>
          </a:p>
        </p:txBody>
      </p:sp>
    </p:spTree>
    <p:extLst>
      <p:ext uri="{BB962C8B-B14F-4D97-AF65-F5344CB8AC3E}">
        <p14:creationId xmlns:p14="http://schemas.microsoft.com/office/powerpoint/2010/main" val="1849615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A0183-4E38-46C0-B4D4-E0DE153E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Cycles</a:t>
            </a:r>
            <a:r>
              <a:rPr lang="de-DE" dirty="0"/>
              <a:t> III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8951B9-F696-45B5-A6A2-62292ECF9B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turbine</a:t>
            </a:r>
            <a:endParaRPr lang="de-DE" dirty="0"/>
          </a:p>
        </p:txBody>
      </p:sp>
      <p:pic>
        <p:nvPicPr>
          <p:cNvPr id="9" name="Inhaltsplatzhalter 5">
            <a:extLst>
              <a:ext uri="{FF2B5EF4-FFF2-40B4-BE49-F238E27FC236}">
                <a16:creationId xmlns:a16="http://schemas.microsoft.com/office/drawing/2014/main" id="{B21A0CA6-6D2A-4C77-9F73-D6751336A4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4761" y="2714926"/>
            <a:ext cx="4956478" cy="2572735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11A4F1-D2E2-4AE9-B3EF-90D9EAE3B2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 smtClean="0"/>
              <a:t>Expand</a:t>
            </a:r>
            <a:r>
              <a:rPr lang="de-DE" dirty="0" smtClean="0"/>
              <a:t> </a:t>
            </a:r>
            <a:r>
              <a:rPr lang="de-DE" dirty="0" err="1" smtClean="0"/>
              <a:t>heating</a:t>
            </a:r>
            <a:r>
              <a:rPr lang="de-DE" dirty="0" smtClean="0"/>
              <a:t> </a:t>
            </a:r>
            <a:r>
              <a:rPr lang="de-DE" dirty="0" err="1" smtClean="0"/>
              <a:t>condenser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two-sided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r>
              <a:rPr lang="de-DE" dirty="0" smtClean="0"/>
              <a:t>Test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different </a:t>
            </a:r>
            <a:r>
              <a:rPr lang="de-DE" dirty="0" err="1" smtClean="0"/>
              <a:t>life</a:t>
            </a:r>
            <a:r>
              <a:rPr lang="de-DE" dirty="0" smtClean="0"/>
              <a:t> </a:t>
            </a:r>
            <a:r>
              <a:rPr lang="de-DE" dirty="0" err="1" smtClean="0"/>
              <a:t>steam</a:t>
            </a:r>
            <a:r>
              <a:rPr lang="de-DE" dirty="0" smtClean="0"/>
              <a:t> </a:t>
            </a:r>
            <a:r>
              <a:rPr lang="de-DE" dirty="0" err="1" smtClean="0"/>
              <a:t>mass</a:t>
            </a:r>
            <a:r>
              <a:rPr lang="de-DE" dirty="0" smtClean="0"/>
              <a:t> </a:t>
            </a:r>
            <a:r>
              <a:rPr lang="de-DE" dirty="0" err="1" smtClean="0"/>
              <a:t>flows</a:t>
            </a:r>
            <a:r>
              <a:rPr lang="de-DE" dirty="0" smtClean="0"/>
              <a:t> at </a:t>
            </a:r>
            <a:r>
              <a:rPr lang="de-DE" dirty="0" err="1" smtClean="0"/>
              <a:t>constant</a:t>
            </a:r>
            <a:r>
              <a:rPr lang="de-DE" dirty="0" smtClean="0"/>
              <a:t> </a:t>
            </a:r>
            <a:r>
              <a:rPr lang="de-DE" dirty="0" err="1" smtClean="0"/>
              <a:t>cooling</a:t>
            </a:r>
            <a:r>
              <a:rPr lang="de-DE" dirty="0" smtClean="0"/>
              <a:t> </a:t>
            </a:r>
            <a:r>
              <a:rPr lang="de-DE" dirty="0" err="1" smtClean="0"/>
              <a:t>water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district</a:t>
            </a:r>
            <a:r>
              <a:rPr lang="de-DE" dirty="0" smtClean="0"/>
              <a:t> </a:t>
            </a:r>
            <a:r>
              <a:rPr lang="de-DE" dirty="0" err="1" smtClean="0"/>
              <a:t>heating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temperatures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mass</a:t>
            </a:r>
            <a:r>
              <a:rPr lang="de-DE" dirty="0" smtClean="0"/>
              <a:t> </a:t>
            </a:r>
            <a:r>
              <a:rPr lang="de-DE" dirty="0" err="1" smtClean="0"/>
              <a:t>flows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switch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off-design </a:t>
            </a:r>
            <a:r>
              <a:rPr lang="de-DE" dirty="0" err="1" smtClean="0"/>
              <a:t>component-wise</a:t>
            </a:r>
            <a:r>
              <a:rPr lang="de-DE" dirty="0" smtClean="0"/>
              <a:t>!)</a:t>
            </a:r>
          </a:p>
          <a:p>
            <a:r>
              <a:rPr lang="de-DE" dirty="0" err="1" smtClean="0"/>
              <a:t>Visualize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48622B-B83F-4886-90E7-36F5CA84595D}"/>
              </a:ext>
            </a:extLst>
          </p:cNvPr>
          <p:cNvSpPr txBox="1"/>
          <p:nvPr/>
        </p:nvSpPr>
        <p:spPr>
          <a:xfrm>
            <a:off x="7536160" y="2362409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/>
                </a:solidFill>
                <a:latin typeface="+mn-lt"/>
              </a:rPr>
              <a:t>c01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9FC646B-7274-4940-9084-6D4E01691F7D}"/>
              </a:ext>
            </a:extLst>
          </p:cNvPr>
          <p:cNvSpPr txBox="1"/>
          <p:nvPr/>
        </p:nvSpPr>
        <p:spPr>
          <a:xfrm>
            <a:off x="10344472" y="3933056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/>
                </a:solidFill>
                <a:latin typeface="+mn-lt"/>
              </a:rPr>
              <a:t>c02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27A1695-43C7-4182-895E-D98CE10D0BF7}"/>
              </a:ext>
            </a:extLst>
          </p:cNvPr>
          <p:cNvSpPr txBox="1"/>
          <p:nvPr/>
        </p:nvSpPr>
        <p:spPr>
          <a:xfrm>
            <a:off x="9864854" y="4991444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/>
                </a:solidFill>
                <a:latin typeface="+mn-lt"/>
              </a:rPr>
              <a:t>c03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FBB27D0-F13A-42B5-B230-6E3647C9E951}"/>
              </a:ext>
            </a:extLst>
          </p:cNvPr>
          <p:cNvSpPr txBox="1"/>
          <p:nvPr/>
        </p:nvSpPr>
        <p:spPr>
          <a:xfrm>
            <a:off x="7595190" y="4991444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/>
                </a:solidFill>
                <a:latin typeface="+mn-lt"/>
              </a:rPr>
              <a:t>c04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051A759-5CFD-429C-9394-D4794B91D18B}"/>
              </a:ext>
            </a:extLst>
          </p:cNvPr>
          <p:cNvSpPr txBox="1"/>
          <p:nvPr/>
        </p:nvSpPr>
        <p:spPr>
          <a:xfrm>
            <a:off x="9264352" y="3594502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/>
                </a:solidFill>
                <a:latin typeface="+mn-lt"/>
              </a:rPr>
              <a:t>c11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AAAD668-0DC1-41F7-9954-C5CE8753A253}"/>
              </a:ext>
            </a:extLst>
          </p:cNvPr>
          <p:cNvSpPr txBox="1"/>
          <p:nvPr/>
        </p:nvSpPr>
        <p:spPr>
          <a:xfrm>
            <a:off x="9170580" y="4686167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/>
                </a:solidFill>
                <a:latin typeface="+mn-lt"/>
              </a:rPr>
              <a:t>c12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62BE4E3-1953-4F3F-B8AB-B24C4AF9E0A2}"/>
              </a:ext>
            </a:extLst>
          </p:cNvPr>
          <p:cNvSpPr txBox="1"/>
          <p:nvPr/>
        </p:nvSpPr>
        <p:spPr>
          <a:xfrm>
            <a:off x="9915159" y="4686167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/>
                </a:solidFill>
                <a:latin typeface="+mn-lt"/>
              </a:rPr>
              <a:t>c13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EB9A89B-9CDB-4960-908D-4C20AB965716}"/>
              </a:ext>
            </a:extLst>
          </p:cNvPr>
          <p:cNvSpPr txBox="1"/>
          <p:nvPr/>
        </p:nvSpPr>
        <p:spPr>
          <a:xfrm>
            <a:off x="10833841" y="4437112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/>
                </a:solidFill>
                <a:latin typeface="+mn-lt"/>
              </a:rPr>
              <a:t>a01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93CB8E5-AEDA-4C45-B070-2E5A8ED51C65}"/>
              </a:ext>
            </a:extLst>
          </p:cNvPr>
          <p:cNvSpPr txBox="1"/>
          <p:nvPr/>
        </p:nvSpPr>
        <p:spPr>
          <a:xfrm>
            <a:off x="10833841" y="4128096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/>
                </a:solidFill>
                <a:latin typeface="+mn-lt"/>
              </a:rPr>
              <a:t>a02</a:t>
            </a:r>
          </a:p>
        </p:txBody>
      </p:sp>
    </p:spTree>
    <p:extLst>
      <p:ext uri="{BB962C8B-B14F-4D97-AF65-F5344CB8AC3E}">
        <p14:creationId xmlns:p14="http://schemas.microsoft.com/office/powerpoint/2010/main" val="103260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A0183-4E38-46C0-B4D4-E0DE153E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Cycles</a:t>
            </a:r>
            <a:r>
              <a:rPr lang="de-DE" dirty="0"/>
              <a:t> III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1EAE34E0-B6C7-4EAB-98EE-62C24A55C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those</a:t>
            </a:r>
            <a:r>
              <a:rPr lang="de-DE" dirty="0" smtClean="0"/>
              <a:t> </a:t>
            </a:r>
            <a:r>
              <a:rPr lang="de-DE" dirty="0" err="1" smtClean="0"/>
              <a:t>who</a:t>
            </a:r>
            <a:r>
              <a:rPr lang="de-DE" dirty="0" smtClean="0"/>
              <a:t> </a:t>
            </a:r>
            <a:r>
              <a:rPr lang="de-DE" dirty="0" err="1" smtClean="0"/>
              <a:t>can‘t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enough</a:t>
            </a:r>
            <a:endParaRPr lang="de-DE" dirty="0" smtClean="0"/>
          </a:p>
          <a:p>
            <a:pPr lvl="1"/>
            <a:r>
              <a:rPr lang="de-DE" dirty="0" smtClean="0"/>
              <a:t>Try </a:t>
            </a:r>
            <a:r>
              <a:rPr lang="de-DE" dirty="0" err="1" smtClean="0"/>
              <a:t>changing</a:t>
            </a:r>
            <a:r>
              <a:rPr lang="de-DE" dirty="0" smtClean="0"/>
              <a:t> </a:t>
            </a:r>
            <a:r>
              <a:rPr lang="de-DE" dirty="0" err="1" smtClean="0"/>
              <a:t>district</a:t>
            </a:r>
            <a:r>
              <a:rPr lang="de-DE" dirty="0" smtClean="0"/>
              <a:t> </a:t>
            </a:r>
            <a:r>
              <a:rPr lang="de-DE" dirty="0" err="1" smtClean="0"/>
              <a:t>heating</a:t>
            </a:r>
            <a:r>
              <a:rPr lang="de-DE" dirty="0" smtClean="0"/>
              <a:t> </a:t>
            </a:r>
            <a:r>
              <a:rPr lang="de-DE" dirty="0" err="1" smtClean="0"/>
              <a:t>duty</a:t>
            </a:r>
            <a:endParaRPr lang="de-DE" dirty="0" smtClean="0"/>
          </a:p>
          <a:p>
            <a:pPr lvl="1"/>
            <a:r>
              <a:rPr lang="de-DE" dirty="0" err="1" smtClean="0"/>
              <a:t>Introduce</a:t>
            </a:r>
            <a:r>
              <a:rPr lang="de-DE" dirty="0" smtClean="0"/>
              <a:t> a </a:t>
            </a:r>
            <a:r>
              <a:rPr lang="de-DE" dirty="0" err="1" smtClean="0"/>
              <a:t>valve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forward</a:t>
            </a:r>
            <a:r>
              <a:rPr lang="de-DE" dirty="0" smtClean="0"/>
              <a:t> </a:t>
            </a:r>
            <a:r>
              <a:rPr lang="de-DE" dirty="0" err="1" smtClean="0"/>
              <a:t>temperature</a:t>
            </a:r>
            <a:r>
              <a:rPr lang="de-DE" dirty="0" smtClean="0"/>
              <a:t> (</a:t>
            </a:r>
            <a:r>
              <a:rPr lang="de-DE" dirty="0" err="1" smtClean="0"/>
              <a:t>twice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Set </a:t>
            </a:r>
            <a:r>
              <a:rPr lang="de-DE" dirty="0" err="1" smtClean="0"/>
              <a:t>up</a:t>
            </a:r>
            <a:r>
              <a:rPr lang="de-DE" dirty="0" smtClean="0"/>
              <a:t> a </a:t>
            </a:r>
            <a:r>
              <a:rPr lang="de-DE" dirty="0" err="1" smtClean="0"/>
              <a:t>cycle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produce</a:t>
            </a:r>
            <a:r>
              <a:rPr lang="de-DE" dirty="0" smtClean="0"/>
              <a:t> </a:t>
            </a:r>
            <a:r>
              <a:rPr lang="de-DE" dirty="0" err="1" smtClean="0"/>
              <a:t>steam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gas </a:t>
            </a:r>
            <a:r>
              <a:rPr lang="de-DE" dirty="0" err="1" smtClean="0"/>
              <a:t>turbine</a:t>
            </a:r>
            <a:r>
              <a:rPr lang="de-DE" dirty="0" smtClean="0"/>
              <a:t> </a:t>
            </a:r>
            <a:r>
              <a:rPr lang="de-DE" dirty="0" err="1" smtClean="0"/>
              <a:t>exhaust</a:t>
            </a:r>
            <a:r>
              <a:rPr lang="de-DE" dirty="0" smtClean="0"/>
              <a:t> </a:t>
            </a:r>
            <a:r>
              <a:rPr lang="de-DE" dirty="0" err="1" smtClean="0"/>
              <a:t>gases</a:t>
            </a:r>
            <a:endParaRPr lang="de-DE" dirty="0" smtClean="0"/>
          </a:p>
          <a:p>
            <a:r>
              <a:rPr lang="de-DE" dirty="0" smtClean="0"/>
              <a:t>Next </a:t>
            </a:r>
            <a:r>
              <a:rPr lang="de-DE" dirty="0" err="1" smtClean="0"/>
              <a:t>unit</a:t>
            </a:r>
            <a:endParaRPr lang="de-DE" dirty="0" smtClean="0"/>
          </a:p>
          <a:p>
            <a:pPr lvl="1"/>
            <a:r>
              <a:rPr lang="de-DE" dirty="0" err="1" smtClean="0"/>
              <a:t>Optimization</a:t>
            </a:r>
            <a:r>
              <a:rPr lang="de-DE" dirty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TESPy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8951B9-F696-45B5-A6A2-62292ECF9B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7829761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278</Words>
  <Application>Microsoft Office PowerPoint</Application>
  <PresentationFormat>Breitbild</PresentationFormat>
  <Paragraphs>79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Calibri</vt:lpstr>
      <vt:lpstr>3_Office Theme</vt:lpstr>
      <vt:lpstr>Cycles III: CHP</vt:lpstr>
      <vt:lpstr>Cycles III</vt:lpstr>
      <vt:lpstr>Cycles III</vt:lpstr>
      <vt:lpstr>Cycles III</vt:lpstr>
      <vt:lpstr>Cycles III</vt:lpstr>
      <vt:lpstr>Cycles III</vt:lpstr>
      <vt:lpstr>Cycles III</vt:lpstr>
      <vt:lpstr>Cycles III</vt:lpstr>
    </vt:vector>
  </TitlesOfParts>
  <Company>FH Flensburg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Hauptsatz der Thermodynamik</dc:title>
  <dc:creator>Ilja Tuschy</dc:creator>
  <cp:lastModifiedBy>Ilja</cp:lastModifiedBy>
  <cp:revision>179</cp:revision>
  <dcterms:created xsi:type="dcterms:W3CDTF">2007-09-27T10:41:59Z</dcterms:created>
  <dcterms:modified xsi:type="dcterms:W3CDTF">2025-05-26T06:13:01Z</dcterms:modified>
</cp:coreProperties>
</file>