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9" r:id="rId1"/>
  </p:sldMasterIdLst>
  <p:notesMasterIdLst>
    <p:notesMasterId r:id="rId11"/>
  </p:notesMasterIdLst>
  <p:handoutMasterIdLst>
    <p:handoutMasterId r:id="rId12"/>
  </p:handoutMasterIdLst>
  <p:sldIdLst>
    <p:sldId id="460" r:id="rId2"/>
    <p:sldId id="482" r:id="rId3"/>
    <p:sldId id="485" r:id="rId4"/>
    <p:sldId id="486" r:id="rId5"/>
    <p:sldId id="487" r:id="rId6"/>
    <p:sldId id="476" r:id="rId7"/>
    <p:sldId id="483" r:id="rId8"/>
    <p:sldId id="484" r:id="rId9"/>
    <p:sldId id="470" r:id="rId10"/>
  </p:sldIdLst>
  <p:sldSz cx="12192000" cy="6858000"/>
  <p:notesSz cx="7102475" cy="102314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rgbClr val="000066"/>
        </a:solidFill>
        <a:latin typeface="Arial Black" panose="020B0A040201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rgbClr val="000066"/>
        </a:solidFill>
        <a:latin typeface="Arial Black" panose="020B0A040201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rgbClr val="000066"/>
        </a:solidFill>
        <a:latin typeface="Arial Black" panose="020B0A040201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rgbClr val="000066"/>
        </a:solidFill>
        <a:latin typeface="Arial Black" panose="020B0A040201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rgbClr val="000066"/>
        </a:solidFill>
        <a:latin typeface="Arial Black" panose="020B0A040201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000066"/>
        </a:solidFill>
        <a:latin typeface="Arial Black" panose="020B0A040201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000066"/>
        </a:solidFill>
        <a:latin typeface="Arial Black" panose="020B0A040201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000066"/>
        </a:solidFill>
        <a:latin typeface="Arial Black" panose="020B0A040201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000066"/>
        </a:solidFill>
        <a:latin typeface="Arial Black" panose="020B0A040201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6707"/>
    <a:srgbClr val="343434"/>
    <a:srgbClr val="003255"/>
    <a:srgbClr val="01395C"/>
    <a:srgbClr val="B8B8B8"/>
    <a:srgbClr val="686868"/>
    <a:srgbClr val="BFBFBF"/>
    <a:srgbClr val="BD544B"/>
    <a:srgbClr val="EE7721"/>
    <a:srgbClr val="A9DE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8798" autoAdjust="0"/>
  </p:normalViewPr>
  <p:slideViewPr>
    <p:cSldViewPr>
      <p:cViewPr varScale="1">
        <p:scale>
          <a:sx n="72" d="100"/>
          <a:sy n="72" d="100"/>
        </p:scale>
        <p:origin x="998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368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278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278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31C613ED-B9B7-4503-9833-BC1939D23BA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977509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6763"/>
            <a:ext cx="6819900" cy="38369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3250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A4EAAF06-8879-4151-A644-CA940909379C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138347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n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C3C11-8969-431D-8429-5E6590D55DBD}" type="datetime1">
              <a:rPr lang="de-DE" smtClean="0"/>
              <a:t>02.06.2025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Bild 7" descr="HSFL_Logo mC_88mm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330613"/>
            <a:ext cx="1371600" cy="100724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058E08CA-43E7-4555-8C10-729189B8F56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259" y="5661248"/>
            <a:ext cx="7197482" cy="61580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C74885C-4FA7-448A-BBE6-B780B71BEF0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428097"/>
            <a:ext cx="2457618" cy="60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6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94949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EC6707"/>
              </a:buClr>
              <a:defRPr/>
            </a:lvl1pPr>
            <a:lvl2pPr>
              <a:buClr>
                <a:srgbClr val="EC6707"/>
              </a:buClr>
              <a:defRPr/>
            </a:lvl2pPr>
            <a:lvl3pPr>
              <a:buClr>
                <a:srgbClr val="EC6707"/>
              </a:buClr>
              <a:defRPr/>
            </a:lvl3pPr>
            <a:lvl4pPr>
              <a:buClr>
                <a:srgbClr val="EC6707"/>
              </a:buClr>
              <a:defRPr/>
            </a:lvl4pPr>
            <a:lvl5pPr>
              <a:buClr>
                <a:srgbClr val="EC6707"/>
              </a:buCl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834189" y="1108076"/>
            <a:ext cx="10569408" cy="0"/>
          </a:xfrm>
          <a:prstGeom prst="line">
            <a:avLst/>
          </a:prstGeom>
          <a:ln w="19050">
            <a:solidFill>
              <a:srgbClr val="EC67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Bild 7" descr="HSFL_Logo mC_88mm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80"/>
          <a:stretch/>
        </p:blipFill>
        <p:spPr>
          <a:xfrm>
            <a:off x="11011506" y="284644"/>
            <a:ext cx="342294" cy="728178"/>
          </a:xfrm>
          <a:prstGeom prst="rect">
            <a:avLst/>
          </a:prstGeom>
        </p:spPr>
      </p:pic>
      <p:sp>
        <p:nvSpPr>
          <p:cNvPr id="14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833438" y="1108076"/>
            <a:ext cx="10520362" cy="54451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400" b="1">
                <a:solidFill>
                  <a:srgbClr val="494949"/>
                </a:solidFill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50EB8EB2-EED1-44F4-8271-1B4D9A2694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51" r="48546" b="-1"/>
          <a:stretch/>
        </p:blipFill>
        <p:spPr>
          <a:xfrm>
            <a:off x="833438" y="6347435"/>
            <a:ext cx="630846" cy="393602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C370BB2A-6958-408F-8BAC-EC6C574DDC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03"/>
          <a:stretch/>
        </p:blipFill>
        <p:spPr>
          <a:xfrm>
            <a:off x="10377125" y="365124"/>
            <a:ext cx="561110" cy="563559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54795ED5-1DCB-463C-8FEE-8122FD3BD1C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50571" y="6356350"/>
            <a:ext cx="1153026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63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buClr>
                <a:srgbClr val="EC6707"/>
              </a:buClr>
              <a:defRPr/>
            </a:lvl1pPr>
            <a:lvl2pPr>
              <a:buClr>
                <a:srgbClr val="EC6707"/>
              </a:buClr>
              <a:defRPr/>
            </a:lvl2pPr>
            <a:lvl3pPr>
              <a:buClr>
                <a:srgbClr val="EC6707"/>
              </a:buClr>
              <a:defRPr/>
            </a:lvl3pPr>
            <a:lvl4pPr>
              <a:buClr>
                <a:srgbClr val="EC6707"/>
              </a:buClr>
              <a:defRPr/>
            </a:lvl4pPr>
            <a:lvl5pPr>
              <a:buClr>
                <a:srgbClr val="EC6707"/>
              </a:buCl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buClr>
                <a:srgbClr val="EC6707"/>
              </a:buClr>
              <a:defRPr/>
            </a:lvl1pPr>
            <a:lvl2pPr>
              <a:buClr>
                <a:srgbClr val="EC6707"/>
              </a:buClr>
              <a:defRPr/>
            </a:lvl2pPr>
            <a:lvl3pPr>
              <a:buClr>
                <a:srgbClr val="EC6707"/>
              </a:buClr>
              <a:defRPr/>
            </a:lvl3pPr>
            <a:lvl4pPr>
              <a:buClr>
                <a:srgbClr val="EC6707"/>
              </a:buClr>
              <a:defRPr/>
            </a:lvl4pPr>
            <a:lvl5pPr>
              <a:buClr>
                <a:srgbClr val="EC6707"/>
              </a:buCl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5D63-CC46-4863-BD29-881B2F0926A6}" type="datetime1">
              <a:rPr lang="de-DE" smtClean="0"/>
              <a:t>02.06.2025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16" name="Gerader Verbinder 15"/>
          <p:cNvCxnSpPr/>
          <p:nvPr userDrawn="1"/>
        </p:nvCxnSpPr>
        <p:spPr>
          <a:xfrm>
            <a:off x="834189" y="1108076"/>
            <a:ext cx="10569408" cy="0"/>
          </a:xfrm>
          <a:prstGeom prst="line">
            <a:avLst/>
          </a:prstGeom>
          <a:ln w="19050">
            <a:solidFill>
              <a:srgbClr val="EC67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833438" y="1108076"/>
            <a:ext cx="10520362" cy="54451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400" b="1">
                <a:solidFill>
                  <a:srgbClr val="494949"/>
                </a:solidFill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pic>
        <p:nvPicPr>
          <p:cNvPr id="20" name="Bild 7" descr="HSFL_Logo mC_88mm.jpg">
            <a:extLst>
              <a:ext uri="{FF2B5EF4-FFF2-40B4-BE49-F238E27FC236}">
                <a16:creationId xmlns:a16="http://schemas.microsoft.com/office/drawing/2014/main" id="{007B2EE0-18F9-40E6-AFBD-089F003BE9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80"/>
          <a:stretch/>
        </p:blipFill>
        <p:spPr>
          <a:xfrm>
            <a:off x="11011506" y="284644"/>
            <a:ext cx="342294" cy="728178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FEC5512E-94E8-4647-8BC3-6E439487A5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03"/>
          <a:stretch/>
        </p:blipFill>
        <p:spPr>
          <a:xfrm>
            <a:off x="10377125" y="365124"/>
            <a:ext cx="561110" cy="563559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509A3586-0AF6-4998-AFA6-69AA6A2D9E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51" r="48546" b="-1"/>
          <a:stretch/>
        </p:blipFill>
        <p:spPr>
          <a:xfrm>
            <a:off x="833438" y="6347435"/>
            <a:ext cx="630846" cy="393602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C9B425A7-73F9-4C97-9351-B4AEEFF8ACA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50571" y="6356350"/>
            <a:ext cx="1153026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23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B1EA-AD2B-454F-9B4E-9437FFBA17FD}" type="datetime1">
              <a:rPr lang="de-DE" smtClean="0"/>
              <a:t>02.06.2025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7" name="Gerader Verbinder 6"/>
          <p:cNvCxnSpPr/>
          <p:nvPr userDrawn="1"/>
        </p:nvCxnSpPr>
        <p:spPr>
          <a:xfrm>
            <a:off x="834189" y="1108076"/>
            <a:ext cx="10569408" cy="0"/>
          </a:xfrm>
          <a:prstGeom prst="line">
            <a:avLst/>
          </a:prstGeom>
          <a:ln w="19050">
            <a:solidFill>
              <a:srgbClr val="EC67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833438" y="1108076"/>
            <a:ext cx="10520362" cy="54451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400" b="1">
                <a:solidFill>
                  <a:srgbClr val="494949"/>
                </a:solidFill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pic>
        <p:nvPicPr>
          <p:cNvPr id="11" name="Bild 7" descr="HSFL_Logo mC_88mm.jpg">
            <a:extLst>
              <a:ext uri="{FF2B5EF4-FFF2-40B4-BE49-F238E27FC236}">
                <a16:creationId xmlns:a16="http://schemas.microsoft.com/office/drawing/2014/main" id="{DBBC135C-A63C-45AE-9E5C-23CAC9890E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80"/>
          <a:stretch/>
        </p:blipFill>
        <p:spPr>
          <a:xfrm>
            <a:off x="11011506" y="284644"/>
            <a:ext cx="342294" cy="72817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3126ED5-7140-444C-A7C8-B07F965942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03"/>
          <a:stretch/>
        </p:blipFill>
        <p:spPr>
          <a:xfrm>
            <a:off x="10377125" y="365124"/>
            <a:ext cx="561110" cy="56355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E427B883-9DA0-4150-A6B1-FDEC65D0AC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51" r="48546" b="-1"/>
          <a:stretch/>
        </p:blipFill>
        <p:spPr>
          <a:xfrm>
            <a:off x="833438" y="6347435"/>
            <a:ext cx="630846" cy="393602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1FF13B3E-5077-4F81-B019-F87A235D698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50571" y="6356350"/>
            <a:ext cx="1153026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63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07CED-1AA2-4CE0-AC4F-634A42864607}" type="datetime1">
              <a:rPr lang="de-DE" smtClean="0"/>
              <a:t>02.06.2025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283857B-06D1-4E2D-8F5C-AB044ACE9B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51" r="48546" b="-1"/>
          <a:stretch/>
        </p:blipFill>
        <p:spPr>
          <a:xfrm>
            <a:off x="833438" y="6347435"/>
            <a:ext cx="630846" cy="39360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DDC34F6-728D-454A-B290-A77769B6E0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50571" y="6356350"/>
            <a:ext cx="1153026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818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anz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1992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88642" cy="742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149D238-1443-407A-A08A-E4F975BC1C20}" type="datetime1">
              <a:rPr lang="de-DE" smtClean="0"/>
              <a:t>02.06.2025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9586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3" r:id="rId3"/>
    <p:sldLayoutId id="2147483735" r:id="rId4"/>
    <p:sldLayoutId id="2147483736" r:id="rId5"/>
    <p:sldLayoutId id="2147483737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494949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494949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49494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49494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9494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7">
            <a:extLst>
              <a:ext uri="{FF2B5EF4-FFF2-40B4-BE49-F238E27FC236}">
                <a16:creationId xmlns:a16="http://schemas.microsoft.com/office/drawing/2014/main" id="{DD06D044-1434-4144-8F93-1708029C31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19" name="Untertitel 18">
            <a:extLst>
              <a:ext uri="{FF2B5EF4-FFF2-40B4-BE49-F238E27FC236}">
                <a16:creationId xmlns:a16="http://schemas.microsoft.com/office/drawing/2014/main" id="{EA048319-4C7D-41B8-A160-EA0905FB83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Master Course</a:t>
            </a:r>
          </a:p>
          <a:p>
            <a:r>
              <a:rPr lang="de-DE" dirty="0"/>
              <a:t>2025-06-02</a:t>
            </a:r>
          </a:p>
        </p:txBody>
      </p:sp>
      <p:pic>
        <p:nvPicPr>
          <p:cNvPr id="20" name="Inhaltsplatzhalter 6">
            <a:extLst>
              <a:ext uri="{FF2B5EF4-FFF2-40B4-BE49-F238E27FC236}">
                <a16:creationId xmlns:a16="http://schemas.microsoft.com/office/drawing/2014/main" id="{78B0C618-05B2-4CF5-94EB-71065DD878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8128" y="3645024"/>
            <a:ext cx="3035743" cy="64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32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3590AC-E9CA-4D3C-A243-2487417C1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Optimization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7A6C02-BFBE-4C9B-AA58-20A6BC4C3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Single and multi-</a:t>
            </a:r>
            <a:r>
              <a:rPr lang="de-DE" dirty="0" err="1"/>
              <a:t>variate</a:t>
            </a:r>
            <a:endParaRPr lang="de-DE" dirty="0"/>
          </a:p>
          <a:p>
            <a:r>
              <a:rPr lang="de-DE" dirty="0"/>
              <a:t>Single and multi-</a:t>
            </a:r>
            <a:r>
              <a:rPr lang="de-DE" dirty="0" err="1"/>
              <a:t>objective</a:t>
            </a:r>
            <a:endParaRPr lang="de-DE" dirty="0"/>
          </a:p>
          <a:p>
            <a:r>
              <a:rPr lang="de-DE" dirty="0" err="1"/>
              <a:t>Constrained</a:t>
            </a:r>
            <a:r>
              <a:rPr lang="de-DE" dirty="0"/>
              <a:t> and </a:t>
            </a:r>
            <a:r>
              <a:rPr lang="de-DE" dirty="0" err="1"/>
              <a:t>unconstrained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088DAC-3044-4EF6-ABCE-2E450A473E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8684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805A39-0D01-40C6-9DBD-25F00E28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Cascaded</a:t>
            </a:r>
            <a:r>
              <a:rPr lang="de-DE" dirty="0"/>
              <a:t> Heat Pump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23C03D-94C0-4810-99EB-DC7EF12FB6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sz="2700" dirty="0"/>
              <a:t>Heat source</a:t>
            </a:r>
          </a:p>
          <a:p>
            <a:pPr lvl="1"/>
            <a:r>
              <a:rPr lang="en-US" sz="2300" dirty="0"/>
              <a:t>Fluid: air</a:t>
            </a:r>
          </a:p>
          <a:p>
            <a:pPr lvl="1"/>
            <a:r>
              <a:rPr lang="en-US" sz="2300" dirty="0"/>
              <a:t>Temperature: 20 °C</a:t>
            </a:r>
          </a:p>
          <a:p>
            <a:pPr lvl="1"/>
            <a:r>
              <a:rPr lang="en-US" sz="2300" dirty="0"/>
              <a:t>Pressure: 1 bar</a:t>
            </a:r>
          </a:p>
          <a:p>
            <a:r>
              <a:rPr lang="en-US" sz="2700" dirty="0"/>
              <a:t>Heat sink</a:t>
            </a:r>
          </a:p>
          <a:p>
            <a:pPr lvl="1"/>
            <a:r>
              <a:rPr lang="en-US" sz="2300" dirty="0"/>
              <a:t>Fluid: water</a:t>
            </a:r>
          </a:p>
          <a:p>
            <a:pPr lvl="1"/>
            <a:r>
              <a:rPr lang="en-US" sz="2300" dirty="0"/>
              <a:t>Saturated liquid at inlet, saturated vapor at outlet</a:t>
            </a:r>
          </a:p>
          <a:p>
            <a:pPr lvl="1"/>
            <a:r>
              <a:rPr lang="en-US" sz="2300" dirty="0"/>
              <a:t>Temperature: 110 °C</a:t>
            </a:r>
          </a:p>
          <a:p>
            <a:r>
              <a:rPr lang="en-US" sz="2700" dirty="0"/>
              <a:t>Cycle</a:t>
            </a:r>
          </a:p>
          <a:p>
            <a:pPr lvl="1"/>
            <a:r>
              <a:rPr lang="en-US" sz="2300" dirty="0"/>
              <a:t>Working fluids: R245FA (lower), R1233zd(E) (upper)</a:t>
            </a:r>
          </a:p>
          <a:p>
            <a:pPr lvl="1"/>
            <a:r>
              <a:rPr lang="en-US" sz="2300" dirty="0"/>
              <a:t>Evaporator outlets: saturated vapor</a:t>
            </a:r>
          </a:p>
          <a:p>
            <a:pPr lvl="1"/>
            <a:r>
              <a:rPr lang="en-US" sz="2300" dirty="0"/>
              <a:t>Condenser outlets: saturated liquid</a:t>
            </a:r>
          </a:p>
          <a:p>
            <a:pPr lvl="1"/>
            <a:r>
              <a:rPr lang="en-US" sz="2300" dirty="0"/>
              <a:t>Condensation temperature: 60 °C</a:t>
            </a:r>
          </a:p>
          <a:p>
            <a:r>
              <a:rPr lang="en-US" sz="2700" dirty="0"/>
              <a:t>Components</a:t>
            </a:r>
          </a:p>
          <a:p>
            <a:pPr lvl="1"/>
            <a:r>
              <a:rPr lang="en-US" sz="2300" dirty="0"/>
              <a:t>Compressor efficiency: 80 %</a:t>
            </a:r>
          </a:p>
          <a:p>
            <a:pPr lvl="1"/>
            <a:r>
              <a:rPr lang="en-US" sz="2300" dirty="0"/>
              <a:t>Heat exchanger minimal pinch: 10 K</a:t>
            </a:r>
          </a:p>
          <a:p>
            <a:pPr lvl="1"/>
            <a:r>
              <a:rPr lang="en-US" sz="2300" dirty="0"/>
              <a:t>Disregard pressure drops in heat exchangers</a:t>
            </a:r>
          </a:p>
          <a:p>
            <a:endParaRPr lang="en-US" sz="270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AC8E40-E5FA-47E4-AD10-DE96858064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Build a heat pump model with the following specifications</a:t>
            </a:r>
          </a:p>
          <a:p>
            <a:endParaRPr lang="de-DE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E84FB1D2-2702-4963-95F8-8FD58542D702}"/>
              </a:ext>
            </a:extLst>
          </p:cNvPr>
          <p:cNvSpPr txBox="1">
            <a:spLocks/>
          </p:cNvSpPr>
          <p:nvPr/>
        </p:nvSpPr>
        <p:spPr>
          <a:xfrm>
            <a:off x="60198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EC6707"/>
              </a:buClr>
              <a:buFont typeface="Arial" panose="020B0604020202020204" pitchFamily="34" charset="0"/>
              <a:buChar char="•"/>
              <a:defRPr sz="2800" kern="1200">
                <a:solidFill>
                  <a:srgbClr val="494949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C6707"/>
              </a:buClr>
              <a:buFont typeface="Arial" panose="020B0604020202020204" pitchFamily="34" charset="0"/>
              <a:buChar char="•"/>
              <a:defRPr sz="2400" kern="1200">
                <a:solidFill>
                  <a:srgbClr val="49494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C6707"/>
              </a:buClr>
              <a:buFont typeface="Arial" panose="020B0604020202020204" pitchFamily="34" charset="0"/>
              <a:buChar char="•"/>
              <a:defRPr sz="2000" kern="1200">
                <a:solidFill>
                  <a:srgbClr val="49494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C6707"/>
              </a:buClr>
              <a:buFont typeface="Arial" panose="020B0604020202020204" pitchFamily="34" charset="0"/>
              <a:buChar char="•"/>
              <a:defRPr sz="1800" kern="1200">
                <a:solidFill>
                  <a:srgbClr val="49494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C6707"/>
              </a:buClr>
              <a:buFont typeface="Arial" panose="020B0604020202020204" pitchFamily="34" charset="0"/>
              <a:buChar char="•"/>
              <a:defRPr sz="1800" kern="1200">
                <a:solidFill>
                  <a:srgbClr val="49494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</a:pPr>
            <a:endParaRPr lang="en-US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A77FD70A-E98C-406C-9F9D-D010797C37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10032" y="1825625"/>
            <a:ext cx="2105936" cy="4351338"/>
          </a:xfrm>
        </p:spPr>
      </p:pic>
    </p:spTree>
    <p:extLst>
      <p:ext uri="{BB962C8B-B14F-4D97-AF65-F5344CB8AC3E}">
        <p14:creationId xmlns:p14="http://schemas.microsoft.com/office/powerpoint/2010/main" val="3612118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3590AC-E9CA-4D3C-A243-2487417C1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Heat pump: Single-</a:t>
            </a:r>
            <a:r>
              <a:rPr lang="de-DE" dirty="0" err="1"/>
              <a:t>variate</a:t>
            </a:r>
            <a:r>
              <a:rPr lang="de-DE" dirty="0"/>
              <a:t> </a:t>
            </a:r>
            <a:r>
              <a:rPr lang="de-DE" dirty="0" err="1"/>
              <a:t>optimization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7A6C02-BFBE-4C9B-AA58-20A6BC4C3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Implement a method, which allows you to maximize the COP of the heat pump</a:t>
            </a:r>
          </a:p>
          <a:p>
            <a:pPr lvl="1"/>
            <a:r>
              <a:rPr lang="en-US" dirty="0"/>
              <a:t>Think about which decision variable should be taken into consideration.</a:t>
            </a:r>
          </a:p>
          <a:p>
            <a:pPr lvl="1"/>
            <a:r>
              <a:rPr lang="en-US" dirty="0"/>
              <a:t>Use a custom method for this (think about the third lecture)!</a:t>
            </a:r>
          </a:p>
          <a:p>
            <a:pPr lvl="1"/>
            <a:r>
              <a:rPr lang="en-US" dirty="0"/>
              <a:t>Implement a method using </a:t>
            </a:r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Restructure your code in the way necessary for the </a:t>
            </a:r>
            <a:r>
              <a:rPr lang="en-US" dirty="0" err="1"/>
              <a:t>tespy-pygmo</a:t>
            </a:r>
            <a:r>
              <a:rPr lang="en-US" dirty="0"/>
              <a:t> integration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088DAC-3044-4EF6-ABCE-2E450A473E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Tasks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540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3590AC-E9CA-4D3C-A243-2487417C1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Heat pump: </a:t>
            </a:r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optimization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7A6C02-BFBE-4C9B-AA58-20A6BC4C3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the </a:t>
            </a:r>
            <a:r>
              <a:rPr lang="en-US" dirty="0" err="1"/>
              <a:t>tespy-pygmo</a:t>
            </a:r>
            <a:r>
              <a:rPr lang="en-US" dirty="0"/>
              <a:t> integration for all upcoming tasks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Simultaneously optimize the</a:t>
            </a:r>
          </a:p>
          <a:p>
            <a:pPr lvl="1"/>
            <a:r>
              <a:rPr lang="en-US" dirty="0"/>
              <a:t>lower cycle condensation temperature</a:t>
            </a:r>
          </a:p>
          <a:p>
            <a:pPr lvl="1"/>
            <a:r>
              <a:rPr lang="en-US" dirty="0"/>
              <a:t>minimal pinch of all heat exchangers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a multi-objective optimization to maximize COP and minimize the total heat exchange area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088DAC-3044-4EF6-ABCE-2E450A473E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Tasks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9332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805A39-0D01-40C6-9DBD-25F00E28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Simple ORC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23C03D-94C0-4810-99EB-DC7EF12FB6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55000" lnSpcReduction="20000"/>
          </a:bodyPr>
          <a:lstStyle/>
          <a:p>
            <a:r>
              <a:rPr lang="en-US" sz="2700" dirty="0"/>
              <a:t>Heat source</a:t>
            </a:r>
          </a:p>
          <a:p>
            <a:pPr lvl="1"/>
            <a:r>
              <a:rPr lang="en-US" sz="2300" dirty="0"/>
              <a:t>100 kg/s of air</a:t>
            </a:r>
          </a:p>
          <a:p>
            <a:pPr lvl="1"/>
            <a:r>
              <a:rPr lang="en-US" sz="2300" dirty="0"/>
              <a:t>Temperature: 160 °C</a:t>
            </a:r>
          </a:p>
          <a:p>
            <a:pPr lvl="1"/>
            <a:r>
              <a:rPr lang="en-US" sz="2300" dirty="0"/>
              <a:t>Pressure: 1 bar</a:t>
            </a:r>
          </a:p>
          <a:p>
            <a:r>
              <a:rPr lang="en-US" sz="2700" dirty="0"/>
              <a:t>Heat sink</a:t>
            </a:r>
          </a:p>
          <a:p>
            <a:pPr lvl="1"/>
            <a:r>
              <a:rPr lang="en-US" sz="2300" dirty="0"/>
              <a:t>Fluid: air</a:t>
            </a:r>
          </a:p>
          <a:p>
            <a:pPr lvl="1"/>
            <a:r>
              <a:rPr lang="en-US" sz="2300" dirty="0"/>
              <a:t>Temperature: 20 °C, air temperature increase: 15 K</a:t>
            </a:r>
          </a:p>
          <a:p>
            <a:pPr lvl="1"/>
            <a:r>
              <a:rPr lang="en-US" sz="2300" dirty="0"/>
              <a:t>Pressure: 1 bar</a:t>
            </a:r>
          </a:p>
          <a:p>
            <a:r>
              <a:rPr lang="en-US" sz="2700" dirty="0"/>
              <a:t>Cycle</a:t>
            </a:r>
          </a:p>
          <a:p>
            <a:pPr lvl="1"/>
            <a:r>
              <a:rPr lang="en-US" sz="2300" dirty="0"/>
              <a:t>Working fluid: water</a:t>
            </a:r>
          </a:p>
          <a:p>
            <a:pPr lvl="1"/>
            <a:r>
              <a:rPr lang="en-US" sz="2300" dirty="0"/>
              <a:t>Condenser outlet: saturated liquid</a:t>
            </a:r>
          </a:p>
          <a:p>
            <a:pPr lvl="1"/>
            <a:r>
              <a:rPr lang="en-US" sz="2300" dirty="0"/>
              <a:t>Evaporator inlet: saturated liquid</a:t>
            </a:r>
          </a:p>
          <a:p>
            <a:pPr lvl="1"/>
            <a:r>
              <a:rPr lang="en-US" sz="2300" dirty="0"/>
              <a:t>Evaporator outlet: saturated gas, 140 °C</a:t>
            </a:r>
          </a:p>
          <a:p>
            <a:r>
              <a:rPr lang="en-US" sz="2700" dirty="0"/>
              <a:t>Components</a:t>
            </a:r>
          </a:p>
          <a:p>
            <a:pPr lvl="1"/>
            <a:r>
              <a:rPr lang="en-US" sz="2300" dirty="0"/>
              <a:t>Pump efficiency: 75 %</a:t>
            </a:r>
          </a:p>
          <a:p>
            <a:pPr lvl="1"/>
            <a:r>
              <a:rPr lang="en-US" sz="2300" dirty="0"/>
              <a:t>Turbine efficiency: 85 %</a:t>
            </a:r>
          </a:p>
          <a:p>
            <a:pPr lvl="1"/>
            <a:r>
              <a:rPr lang="en-US" sz="2300" dirty="0"/>
              <a:t>Evaporator lower terminal temperature diff: 5 K</a:t>
            </a:r>
          </a:p>
          <a:p>
            <a:pPr lvl="1"/>
            <a:r>
              <a:rPr lang="en-US" sz="2300" dirty="0"/>
              <a:t>Condenser lower terminal temperature diff: 15 K</a:t>
            </a:r>
          </a:p>
          <a:p>
            <a:pPr lvl="1"/>
            <a:r>
              <a:rPr lang="en-US" sz="2300" dirty="0"/>
              <a:t>Disregard pressure drops in heat exchangers</a:t>
            </a:r>
          </a:p>
          <a:p>
            <a:endParaRPr lang="en-US" sz="270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AC8E40-E5FA-47E4-AD10-DE96858064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Build an ORC model with the following specifications</a:t>
            </a:r>
          </a:p>
          <a:p>
            <a:endParaRPr lang="de-DE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E84FB1D2-2702-4963-95F8-8FD58542D702}"/>
              </a:ext>
            </a:extLst>
          </p:cNvPr>
          <p:cNvSpPr txBox="1">
            <a:spLocks/>
          </p:cNvSpPr>
          <p:nvPr/>
        </p:nvSpPr>
        <p:spPr>
          <a:xfrm>
            <a:off x="60198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EC6707"/>
              </a:buClr>
              <a:buFont typeface="Arial" panose="020B0604020202020204" pitchFamily="34" charset="0"/>
              <a:buChar char="•"/>
              <a:defRPr sz="2800" kern="1200">
                <a:solidFill>
                  <a:srgbClr val="494949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C6707"/>
              </a:buClr>
              <a:buFont typeface="Arial" panose="020B0604020202020204" pitchFamily="34" charset="0"/>
              <a:buChar char="•"/>
              <a:defRPr sz="2400" kern="1200">
                <a:solidFill>
                  <a:srgbClr val="49494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C6707"/>
              </a:buClr>
              <a:buFont typeface="Arial" panose="020B0604020202020204" pitchFamily="34" charset="0"/>
              <a:buChar char="•"/>
              <a:defRPr sz="2000" kern="1200">
                <a:solidFill>
                  <a:srgbClr val="49494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C6707"/>
              </a:buClr>
              <a:buFont typeface="Arial" panose="020B0604020202020204" pitchFamily="34" charset="0"/>
              <a:buChar char="•"/>
              <a:defRPr sz="1800" kern="1200">
                <a:solidFill>
                  <a:srgbClr val="49494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C6707"/>
              </a:buClr>
              <a:buFont typeface="Arial" panose="020B0604020202020204" pitchFamily="34" charset="0"/>
              <a:buChar char="•"/>
              <a:defRPr sz="1800" kern="1200">
                <a:solidFill>
                  <a:srgbClr val="49494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</a:pPr>
            <a:endParaRPr lang="en-US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A77FD70A-E98C-406C-9F9D-D010797C37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18988" y="1825625"/>
            <a:ext cx="3688024" cy="4351338"/>
          </a:xfrm>
        </p:spPr>
      </p:pic>
    </p:spTree>
    <p:extLst>
      <p:ext uri="{BB962C8B-B14F-4D97-AF65-F5344CB8AC3E}">
        <p14:creationId xmlns:p14="http://schemas.microsoft.com/office/powerpoint/2010/main" val="3555227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3590AC-E9CA-4D3C-A243-2487417C1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Simple ORC: Single-</a:t>
            </a:r>
            <a:r>
              <a:rPr lang="de-DE" dirty="0" err="1"/>
              <a:t>variate</a:t>
            </a:r>
            <a:r>
              <a:rPr lang="de-DE" dirty="0"/>
              <a:t> </a:t>
            </a:r>
            <a:r>
              <a:rPr lang="de-DE" dirty="0" err="1"/>
              <a:t>optimization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7A6C02-BFBE-4C9B-AA58-20A6BC4C3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Implement a method, which allows you to maximize the power output of the plant</a:t>
            </a:r>
          </a:p>
          <a:p>
            <a:pPr lvl="1"/>
            <a:r>
              <a:rPr lang="en-US" dirty="0"/>
              <a:t>Think about which decision variable should be taken into consideration.</a:t>
            </a:r>
          </a:p>
          <a:p>
            <a:pPr lvl="1"/>
            <a:r>
              <a:rPr lang="en-US" dirty="0"/>
              <a:t>Use a custom method for this (think about the third lecture)!</a:t>
            </a:r>
          </a:p>
          <a:p>
            <a:pPr lvl="1"/>
            <a:r>
              <a:rPr lang="en-US" dirty="0"/>
              <a:t>Implement a method using </a:t>
            </a:r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Restructure your code in the way necessary for the </a:t>
            </a:r>
            <a:r>
              <a:rPr lang="en-US" dirty="0" err="1"/>
              <a:t>tespy-pygmo</a:t>
            </a:r>
            <a:r>
              <a:rPr lang="en-US" dirty="0"/>
              <a:t> integration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088DAC-3044-4EF6-ABCE-2E450A473E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Tasks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8133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3590AC-E9CA-4D3C-A243-2487417C1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Simple ORC: </a:t>
            </a:r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optimization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7A6C02-BFBE-4C9B-AA58-20A6BC4C3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the </a:t>
            </a:r>
            <a:r>
              <a:rPr lang="en-US" dirty="0" err="1"/>
              <a:t>tespy-pygmo</a:t>
            </a:r>
            <a:r>
              <a:rPr lang="en-US" dirty="0"/>
              <a:t> integration for all upcoming tasks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Implement a lower limit for the air discharge temperature, how do the results change?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Simultaneously optimize the</a:t>
            </a:r>
          </a:p>
          <a:p>
            <a:pPr lvl="1"/>
            <a:r>
              <a:rPr lang="en-US" dirty="0"/>
              <a:t>turbine inlet temperature</a:t>
            </a:r>
          </a:p>
          <a:p>
            <a:pPr lvl="1"/>
            <a:r>
              <a:rPr lang="en-US" dirty="0"/>
              <a:t>evaporator minimal pinch</a:t>
            </a:r>
          </a:p>
          <a:p>
            <a:pPr lvl="1"/>
            <a:r>
              <a:rPr lang="en-US" dirty="0"/>
              <a:t>preheater approach temperature difference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a multi-objective optimization to maximize power output and minimize the total heat exchange area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088DAC-3044-4EF6-ABCE-2E450A473E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Tasks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7139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5A5055-84D5-428C-9FD2-E7DDFEAC2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Next Time: </a:t>
            </a:r>
            <a:r>
              <a:rPr lang="de-DE" dirty="0" err="1"/>
              <a:t>Exam</a:t>
            </a:r>
            <a:r>
              <a:rPr lang="de-DE" dirty="0"/>
              <a:t> </a:t>
            </a:r>
            <a:r>
              <a:rPr lang="de-DE" dirty="0" err="1"/>
              <a:t>preparation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D603A5-FF80-45C1-BE8A-F9C03401A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questions on all of the lectures, scripts, methods, … we implemented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4E7B95-3BAA-4215-9B0D-AF9C4B07D7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Things to prepare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6967276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459</Words>
  <Application>Microsoft Office PowerPoint</Application>
  <PresentationFormat>Breitbild</PresentationFormat>
  <Paragraphs>91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Arial Black</vt:lpstr>
      <vt:lpstr>Calibri</vt:lpstr>
      <vt:lpstr>3_Office Theme</vt:lpstr>
      <vt:lpstr>Optimization</vt:lpstr>
      <vt:lpstr>Optimization</vt:lpstr>
      <vt:lpstr>Cascaded Heat Pump</vt:lpstr>
      <vt:lpstr>Heat pump: Single-variate optimization</vt:lpstr>
      <vt:lpstr>Heat pump: advanced optimization</vt:lpstr>
      <vt:lpstr>Simple ORC</vt:lpstr>
      <vt:lpstr>Simple ORC: Single-variate optimization</vt:lpstr>
      <vt:lpstr>Simple ORC: advanced optimization</vt:lpstr>
      <vt:lpstr>Next Time: Exam preparation</vt:lpstr>
    </vt:vector>
  </TitlesOfParts>
  <Company>FH Flensburg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Hauptsatz der Thermodynamik</dc:title>
  <dc:creator>Ilja Tuschy</dc:creator>
  <cp:lastModifiedBy>Witte, Francesco</cp:lastModifiedBy>
  <cp:revision>318</cp:revision>
  <dcterms:created xsi:type="dcterms:W3CDTF">2007-09-27T10:41:59Z</dcterms:created>
  <dcterms:modified xsi:type="dcterms:W3CDTF">2025-06-02T05:34:34Z</dcterms:modified>
</cp:coreProperties>
</file>