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1"/>
  </p:notesMasterIdLst>
  <p:handoutMasterIdLst>
    <p:handoutMasterId r:id="rId12"/>
  </p:handoutMasterIdLst>
  <p:sldIdLst>
    <p:sldId id="460" r:id="rId2"/>
    <p:sldId id="482" r:id="rId3"/>
    <p:sldId id="488" r:id="rId4"/>
    <p:sldId id="489" r:id="rId5"/>
    <p:sldId id="490" r:id="rId6"/>
    <p:sldId id="491" r:id="rId7"/>
    <p:sldId id="492" r:id="rId8"/>
    <p:sldId id="493" r:id="rId9"/>
    <p:sldId id="470" r:id="rId10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113" d="100"/>
          <a:sy n="113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15.06.2025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15.06.2025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15.06.2025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 smtClean="0"/>
              <a:t>2025-06-16</a:t>
            </a:r>
            <a:endParaRPr lang="de-DE" dirty="0"/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Organization</a:t>
            </a:r>
            <a:endParaRPr lang="de-DE" dirty="0" smtClean="0"/>
          </a:p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Exercises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6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in FUAS‘ </a:t>
            </a:r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endParaRPr lang="de-DE" dirty="0" smtClean="0"/>
          </a:p>
          <a:p>
            <a:r>
              <a:rPr lang="de-DE" dirty="0" err="1" smtClean="0"/>
              <a:t>Possible</a:t>
            </a:r>
            <a:r>
              <a:rPr lang="de-DE" dirty="0" smtClean="0"/>
              <a:t> Dates (</a:t>
            </a:r>
            <a:r>
              <a:rPr lang="de-DE" dirty="0" err="1" smtClean="0"/>
              <a:t>priotities</a:t>
            </a:r>
            <a:r>
              <a:rPr lang="de-DE" dirty="0" smtClean="0"/>
              <a:t>):</a:t>
            </a:r>
          </a:p>
          <a:p>
            <a:pPr lvl="1"/>
            <a:r>
              <a:rPr lang="de-DE" dirty="0" err="1" smtClean="0"/>
              <a:t>Tuesday</a:t>
            </a:r>
            <a:r>
              <a:rPr lang="de-DE" dirty="0" smtClean="0"/>
              <a:t>, </a:t>
            </a:r>
            <a:r>
              <a:rPr lang="de-DE" dirty="0" err="1" smtClean="0"/>
              <a:t>July</a:t>
            </a:r>
            <a:r>
              <a:rPr lang="de-DE" dirty="0"/>
              <a:t> </a:t>
            </a:r>
            <a:r>
              <a:rPr lang="de-DE" dirty="0" smtClean="0"/>
              <a:t>1st: 10:00 – 12:00 (1)</a:t>
            </a:r>
          </a:p>
          <a:p>
            <a:pPr lvl="1"/>
            <a:r>
              <a:rPr lang="de-DE" dirty="0" err="1"/>
              <a:t>Wednesday</a:t>
            </a:r>
            <a:r>
              <a:rPr lang="de-DE" dirty="0"/>
              <a:t>, </a:t>
            </a:r>
            <a:r>
              <a:rPr lang="de-DE" dirty="0" err="1"/>
              <a:t>July</a:t>
            </a:r>
            <a:r>
              <a:rPr lang="de-DE" dirty="0"/>
              <a:t> 2nd, 13:00 – </a:t>
            </a:r>
            <a:r>
              <a:rPr lang="de-DE" dirty="0" smtClean="0"/>
              <a:t>15:00 (4)</a:t>
            </a:r>
            <a:endParaRPr lang="de-DE" dirty="0"/>
          </a:p>
          <a:p>
            <a:pPr lvl="1"/>
            <a:r>
              <a:rPr lang="de-DE" dirty="0" err="1" smtClean="0"/>
              <a:t>Thursday</a:t>
            </a:r>
            <a:r>
              <a:rPr lang="de-DE" dirty="0" smtClean="0"/>
              <a:t>, </a:t>
            </a:r>
            <a:r>
              <a:rPr lang="de-DE" dirty="0" err="1"/>
              <a:t>July</a:t>
            </a:r>
            <a:r>
              <a:rPr lang="de-DE" dirty="0"/>
              <a:t> </a:t>
            </a:r>
            <a:r>
              <a:rPr lang="de-DE" dirty="0" smtClean="0"/>
              <a:t>3rd, </a:t>
            </a:r>
            <a:r>
              <a:rPr lang="de-DE" dirty="0"/>
              <a:t>13:00 – </a:t>
            </a:r>
            <a:r>
              <a:rPr lang="de-DE" dirty="0" smtClean="0"/>
              <a:t>15:00 (3)</a:t>
            </a:r>
            <a:endParaRPr lang="de-DE" dirty="0"/>
          </a:p>
          <a:p>
            <a:pPr lvl="1"/>
            <a:r>
              <a:rPr lang="de-DE" dirty="0" err="1" smtClean="0"/>
              <a:t>Friday</a:t>
            </a:r>
            <a:r>
              <a:rPr lang="de-DE" dirty="0" smtClean="0"/>
              <a:t>, </a:t>
            </a:r>
            <a:r>
              <a:rPr lang="de-DE" dirty="0" err="1"/>
              <a:t>July</a:t>
            </a:r>
            <a:r>
              <a:rPr lang="de-DE" dirty="0"/>
              <a:t> </a:t>
            </a:r>
            <a:r>
              <a:rPr lang="de-DE" dirty="0" smtClean="0"/>
              <a:t>4th, 10:00 </a:t>
            </a:r>
            <a:r>
              <a:rPr lang="de-DE" dirty="0"/>
              <a:t>– </a:t>
            </a:r>
            <a:r>
              <a:rPr lang="de-DE" dirty="0" smtClean="0"/>
              <a:t>12:00 (2)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Organization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54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590AC-E9CA-4D3C-A243-2487417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A6C02-BFBE-4C9B-AA58-20A6BC4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Exam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in </a:t>
            </a:r>
            <a:r>
              <a:rPr lang="de-DE" dirty="0" err="1" smtClean="0"/>
              <a:t>computer</a:t>
            </a:r>
            <a:r>
              <a:rPr lang="de-DE" dirty="0" smtClean="0"/>
              <a:t> lab</a:t>
            </a:r>
          </a:p>
          <a:p>
            <a:r>
              <a:rPr lang="de-DE" dirty="0" err="1" smtClean="0"/>
              <a:t>Exercises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handed</a:t>
            </a:r>
            <a:r>
              <a:rPr lang="de-DE" dirty="0"/>
              <a:t> out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copies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whitespace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answers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sketches</a:t>
            </a:r>
            <a:endParaRPr lang="de-DE" dirty="0" smtClean="0"/>
          </a:p>
          <a:p>
            <a:r>
              <a:rPr lang="de-DE" dirty="0" smtClean="0"/>
              <a:t>Python </a:t>
            </a:r>
            <a:r>
              <a:rPr lang="de-DE" dirty="0" err="1" smtClean="0"/>
              <a:t>scripts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/>
              <a:t> </a:t>
            </a:r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/>
              <a:t>on </a:t>
            </a:r>
            <a:r>
              <a:rPr lang="de-DE" dirty="0" err="1" smtClean="0"/>
              <a:t>computers</a:t>
            </a:r>
            <a:endParaRPr lang="de-DE" dirty="0" smtClean="0"/>
          </a:p>
          <a:p>
            <a:r>
              <a:rPr lang="de-DE" dirty="0" smtClean="0"/>
              <a:t>Computers will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r>
              <a:rPr lang="de-DE" dirty="0" err="1" smtClean="0"/>
              <a:t>TESPy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locally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088DAC-3044-4EF6-ABCE-2E450A473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5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41576" cy="4351338"/>
          </a:xfrm>
        </p:spPr>
        <p:txBody>
          <a:bodyPr/>
          <a:lstStyle/>
          <a:p>
            <a:r>
              <a:rPr lang="de-DE" dirty="0" smtClean="0"/>
              <a:t>a) Air </a:t>
            </a:r>
            <a:r>
              <a:rPr lang="de-DE" dirty="0" err="1" smtClean="0"/>
              <a:t>Compressor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File:  ep_01_a.py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439816" y="1825625"/>
            <a:ext cx="3168352" cy="4351338"/>
          </a:xfrm>
        </p:spPr>
        <p:txBody>
          <a:bodyPr/>
          <a:lstStyle/>
          <a:p>
            <a:r>
              <a:rPr lang="de-DE" dirty="0" smtClean="0"/>
              <a:t>b) </a:t>
            </a:r>
            <a:r>
              <a:rPr lang="de-DE" dirty="0" err="1" smtClean="0"/>
              <a:t>Piping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File: ep_01_b.py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with</a:t>
            </a:r>
            <a:r>
              <a:rPr lang="de-DE" dirty="0" smtClean="0"/>
              <a:t> Errors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1F75301-F2A2-4846-9121-39C0D3D78194}"/>
              </a:ext>
            </a:extLst>
          </p:cNvPr>
          <p:cNvGrpSpPr/>
          <p:nvPr/>
        </p:nvGrpSpPr>
        <p:grpSpPr>
          <a:xfrm rot="10800000">
            <a:off x="2224832" y="3767931"/>
            <a:ext cx="468312" cy="466725"/>
            <a:chOff x="5341854" y="3495773"/>
            <a:chExt cx="468312" cy="466725"/>
          </a:xfrm>
        </p:grpSpPr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47CE6DCF-1EC9-4DBA-9F53-C42AEE80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854" y="3495773"/>
              <a:ext cx="468312" cy="4667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E7A5C8AC-2B0E-41A4-A766-1C774B549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1854" y="3783110"/>
              <a:ext cx="360362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3AAC9979-75DE-44AE-8FF1-2D4073499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1854" y="3530698"/>
              <a:ext cx="360362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12" name="Gerade Verbindung mit Pfeil 11"/>
          <p:cNvCxnSpPr/>
          <p:nvPr/>
        </p:nvCxnSpPr>
        <p:spPr>
          <a:xfrm>
            <a:off x="1631504" y="4001293"/>
            <a:ext cx="5933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693144" y="4001293"/>
            <a:ext cx="5933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631504" y="350100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c1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801094" y="350100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c2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998616" y="3947319"/>
            <a:ext cx="5933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6060256" y="3947319"/>
            <a:ext cx="5933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998616" y="344703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c1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168206" y="344703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c2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596448" y="3877075"/>
            <a:ext cx="463808" cy="1404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Inhaltsplatzhalter 5"/>
          <p:cNvSpPr txBox="1">
            <a:spLocks/>
          </p:cNvSpPr>
          <p:nvPr/>
        </p:nvSpPr>
        <p:spPr>
          <a:xfrm>
            <a:off x="7608168" y="1825624"/>
            <a:ext cx="3168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4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C6707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b) Turbine</a:t>
            </a:r>
            <a:br>
              <a:rPr lang="de-DE" dirty="0" smtClean="0"/>
            </a:br>
            <a:r>
              <a:rPr lang="de-DE" dirty="0" smtClean="0"/>
              <a:t>File: ep_01_c.py</a:t>
            </a:r>
            <a:endParaRPr lang="de-DE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8829307" y="3227796"/>
            <a:ext cx="3633" cy="540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9146133" y="4223658"/>
            <a:ext cx="7024" cy="501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8397259" y="316776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c1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160041" y="42346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c2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AD5A4B7-7574-41A5-AB9A-E41E022BD54D}"/>
              </a:ext>
            </a:extLst>
          </p:cNvPr>
          <p:cNvGrpSpPr/>
          <p:nvPr/>
        </p:nvGrpSpPr>
        <p:grpSpPr>
          <a:xfrm>
            <a:off x="8829308" y="3608313"/>
            <a:ext cx="576261" cy="612775"/>
            <a:chOff x="5341855" y="1370109"/>
            <a:chExt cx="576261" cy="612775"/>
          </a:xfrm>
        </p:grpSpPr>
        <p:sp>
          <p:nvSpPr>
            <p:cNvPr id="37" name="AutoShape 5">
              <a:extLst>
                <a:ext uri="{FF2B5EF4-FFF2-40B4-BE49-F238E27FC236}">
                  <a16:creationId xmlns:a16="http://schemas.microsoft.com/office/drawing/2014/main" id="{F034960B-0FB9-4AA5-B512-E405709BEA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197392" y="1514572"/>
              <a:ext cx="612775" cy="32385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A04A48AF-3583-4F38-B301-86DAD03C5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5704" y="1659034"/>
              <a:ext cx="252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5415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documented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Demonstrate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TESPy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.</a:t>
            </a:r>
          </a:p>
          <a:p>
            <a:r>
              <a:rPr lang="de-DE" dirty="0" smtClean="0"/>
              <a:t>File: ep_02.py</a:t>
            </a:r>
          </a:p>
          <a:p>
            <a:pPr lvl="1"/>
            <a:r>
              <a:rPr lang="de-DE" dirty="0" smtClean="0"/>
              <a:t>Sketch a HBD</a:t>
            </a:r>
          </a:p>
          <a:p>
            <a:pPr lvl="1"/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pPr lvl="1"/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nomenclature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Understand</a:t>
            </a:r>
            <a:r>
              <a:rPr lang="de-DE" dirty="0" smtClean="0"/>
              <a:t>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6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file</a:t>
            </a:r>
            <a:r>
              <a:rPr lang="de-DE" dirty="0" smtClean="0"/>
              <a:t> ep_03.py </a:t>
            </a:r>
            <a:r>
              <a:rPr lang="de-DE" dirty="0" err="1" smtClean="0"/>
              <a:t>contains</a:t>
            </a:r>
            <a:r>
              <a:rPr lang="de-DE" dirty="0" smtClean="0"/>
              <a:t> a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recuperated</a:t>
            </a:r>
            <a:r>
              <a:rPr lang="de-DE" dirty="0" smtClean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r>
              <a:rPr lang="de-DE" dirty="0" smtClean="0"/>
              <a:t> gas </a:t>
            </a:r>
            <a:r>
              <a:rPr lang="de-DE" dirty="0" err="1" smtClean="0"/>
              <a:t>turbine</a:t>
            </a:r>
            <a:r>
              <a:rPr lang="de-DE" dirty="0" smtClean="0"/>
              <a:t> </a:t>
            </a:r>
            <a:r>
              <a:rPr lang="de-DE" dirty="0" err="1" smtClean="0"/>
              <a:t>depicted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optimum</a:t>
            </a:r>
            <a:r>
              <a:rPr lang="de-DE" dirty="0" smtClean="0"/>
              <a:t> </a:t>
            </a:r>
            <a:r>
              <a:rPr lang="de-DE" dirty="0" err="1" smtClean="0"/>
              <a:t>compressor</a:t>
            </a:r>
            <a:r>
              <a:rPr lang="de-DE" dirty="0" smtClean="0"/>
              <a:t> </a:t>
            </a:r>
            <a:r>
              <a:rPr lang="de-DE" dirty="0" err="1" smtClean="0"/>
              <a:t>pressure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respect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r>
              <a:rPr lang="de-DE" dirty="0" smtClean="0"/>
              <a:t> </a:t>
            </a:r>
            <a:r>
              <a:rPr lang="de-DE" dirty="0" err="1" smtClean="0"/>
              <a:t>efficiency</a:t>
            </a:r>
            <a:endParaRPr lang="de-DE" dirty="0" smtClean="0"/>
          </a:p>
          <a:p>
            <a:r>
              <a:rPr lang="de-DE" dirty="0" smtClean="0"/>
              <a:t>Stick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Recuperated</a:t>
            </a:r>
            <a:r>
              <a:rPr lang="de-DE" dirty="0" smtClean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 Cycle Gas Turbine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1F75301-F2A2-4846-9121-39C0D3D78194}"/>
              </a:ext>
            </a:extLst>
          </p:cNvPr>
          <p:cNvGrpSpPr/>
          <p:nvPr/>
        </p:nvGrpSpPr>
        <p:grpSpPr>
          <a:xfrm rot="5400000">
            <a:off x="7463358" y="3450495"/>
            <a:ext cx="468312" cy="466725"/>
            <a:chOff x="5341854" y="3495773"/>
            <a:chExt cx="468312" cy="466725"/>
          </a:xfrm>
        </p:grpSpPr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47CE6DCF-1EC9-4DBA-9F53-C42AEE80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854" y="3495773"/>
              <a:ext cx="468312" cy="4667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E7A5C8AC-2B0E-41A4-A766-1C774B549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1854" y="3783110"/>
              <a:ext cx="360362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3AAC9979-75DE-44AE-8FF1-2D4073499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1854" y="3530698"/>
              <a:ext cx="360362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10" name="Gerade Verbindung mit Pfeil 9"/>
          <p:cNvCxnSpPr/>
          <p:nvPr/>
        </p:nvCxnSpPr>
        <p:spPr>
          <a:xfrm flipH="1">
            <a:off x="10203786" y="2966797"/>
            <a:ext cx="12143" cy="44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4" idx="3"/>
          </p:cNvCxnSpPr>
          <p:nvPr/>
        </p:nvCxnSpPr>
        <p:spPr>
          <a:xfrm flipV="1">
            <a:off x="8437202" y="3229798"/>
            <a:ext cx="794" cy="1371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760951" y="410667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c1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58536" y="256668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c2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D5A4B7-7574-41A5-AB9A-E41E022BD54D}"/>
              </a:ext>
            </a:extLst>
          </p:cNvPr>
          <p:cNvGrpSpPr/>
          <p:nvPr/>
        </p:nvGrpSpPr>
        <p:grpSpPr>
          <a:xfrm>
            <a:off x="10200154" y="3247521"/>
            <a:ext cx="576261" cy="612775"/>
            <a:chOff x="5341855" y="1370109"/>
            <a:chExt cx="576261" cy="612775"/>
          </a:xfrm>
        </p:grpSpPr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F034960B-0FB9-4AA5-B512-E405709BEA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197392" y="1514572"/>
              <a:ext cx="612775" cy="32385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A04A48AF-3583-4F38-B301-86DAD03C5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5704" y="1659034"/>
              <a:ext cx="252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3D0944BD-A2A3-4FEE-89F3-36D21EC51B6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707169" y="3449700"/>
            <a:ext cx="466725" cy="468313"/>
            <a:chOff x="1066" y="1253"/>
            <a:chExt cx="453" cy="453"/>
          </a:xfrm>
        </p:grpSpPr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8F4F5371-7DB9-4DE3-B78D-53408FB3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453" cy="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CFBE5DE4-7E74-4298-A36A-44B97C70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53"/>
              <a:ext cx="273" cy="453"/>
              <a:chOff x="1156" y="1253"/>
              <a:chExt cx="273" cy="453"/>
            </a:xfrm>
          </p:grpSpPr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6076A273-2E3B-4510-A8D4-1F7C2F2DE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1480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050AB15A-36EC-42FA-BE91-E47AFF79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6" y="1253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75BA6350-02A6-458D-BFCB-1A2C625B5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480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D0944BD-A2A3-4FEE-89F3-36D21EC51B6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204634" y="2762279"/>
            <a:ext cx="466725" cy="468313"/>
            <a:chOff x="1066" y="1253"/>
            <a:chExt cx="453" cy="453"/>
          </a:xfrm>
        </p:grpSpPr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8F4F5371-7DB9-4DE3-B78D-53408FB3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453" cy="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CFBE5DE4-7E74-4298-A36A-44B97C70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53"/>
              <a:ext cx="273" cy="453"/>
              <a:chOff x="1156" y="1253"/>
              <a:chExt cx="273" cy="453"/>
            </a:xfrm>
          </p:grpSpPr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076A273-2E3B-4510-A8D4-1F7C2F2DE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1480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050AB15A-36EC-42FA-BE91-E47AFF79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6" y="1253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id="{75BA6350-02A6-458D-BFCB-1A2C625B5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480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29" name="Group 13">
            <a:extLst>
              <a:ext uri="{FF2B5EF4-FFF2-40B4-BE49-F238E27FC236}">
                <a16:creationId xmlns:a16="http://schemas.microsoft.com/office/drawing/2014/main" id="{3D0944BD-A2A3-4FEE-89F3-36D21EC51B6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170397" y="2754638"/>
            <a:ext cx="466725" cy="468313"/>
            <a:chOff x="1066" y="1253"/>
            <a:chExt cx="453" cy="453"/>
          </a:xfrm>
        </p:grpSpPr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8F4F5371-7DB9-4DE3-B78D-53408FB3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453" cy="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31" name="Group 15">
              <a:extLst>
                <a:ext uri="{FF2B5EF4-FFF2-40B4-BE49-F238E27FC236}">
                  <a16:creationId xmlns:a16="http://schemas.microsoft.com/office/drawing/2014/main" id="{CFBE5DE4-7E74-4298-A36A-44B97C70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53"/>
              <a:ext cx="273" cy="453"/>
              <a:chOff x="1156" y="1253"/>
              <a:chExt cx="273" cy="453"/>
            </a:xfrm>
          </p:grpSpPr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6076A273-2E3B-4510-A8D4-1F7C2F2DE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1480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Line 17">
                <a:extLst>
                  <a:ext uri="{FF2B5EF4-FFF2-40B4-BE49-F238E27FC236}">
                    <a16:creationId xmlns:a16="http://schemas.microsoft.com/office/drawing/2014/main" id="{050AB15A-36EC-42FA-BE91-E47AFF79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6" y="1253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Line 18">
                <a:extLst>
                  <a:ext uri="{FF2B5EF4-FFF2-40B4-BE49-F238E27FC236}">
                    <a16:creationId xmlns:a16="http://schemas.microsoft.com/office/drawing/2014/main" id="{75BA6350-02A6-458D-BFCB-1A2C625B5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480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cxnSp>
        <p:nvCxnSpPr>
          <p:cNvPr id="36" name="Gerader Verbinder 35"/>
          <p:cNvCxnSpPr>
            <a:stCxn id="7" idx="2"/>
          </p:cNvCxnSpPr>
          <p:nvPr/>
        </p:nvCxnSpPr>
        <p:spPr>
          <a:xfrm flipV="1">
            <a:off x="7697514" y="2995920"/>
            <a:ext cx="0" cy="453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697514" y="2994638"/>
            <a:ext cx="519851" cy="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8671119" y="2981077"/>
            <a:ext cx="519851" cy="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H="1">
            <a:off x="9645760" y="2966797"/>
            <a:ext cx="570169" cy="3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8454901" y="4558287"/>
            <a:ext cx="2069102" cy="27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10524003" y="3860297"/>
            <a:ext cx="0" cy="679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8456215" y="2301650"/>
            <a:ext cx="0" cy="453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H="1">
            <a:off x="6952922" y="2324107"/>
            <a:ext cx="1501979" cy="12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18" idx="1"/>
          </p:cNvCxnSpPr>
          <p:nvPr/>
        </p:nvCxnSpPr>
        <p:spPr>
          <a:xfrm flipH="1" flipV="1">
            <a:off x="6940014" y="2361438"/>
            <a:ext cx="517" cy="1089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 flipV="1">
            <a:off x="6952406" y="3915704"/>
            <a:ext cx="516" cy="685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7706168" y="3919809"/>
            <a:ext cx="9770" cy="68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6965722" y="4601611"/>
            <a:ext cx="756616" cy="3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8696909" y="254828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c3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871555" y="2495721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c4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9794794" y="411850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c5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68263" y="258499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c6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992512" y="4098921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c7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4" name="Gerader Verbinder 73"/>
          <p:cNvCxnSpPr/>
          <p:nvPr/>
        </p:nvCxnSpPr>
        <p:spPr>
          <a:xfrm>
            <a:off x="7464151" y="4518616"/>
            <a:ext cx="0" cy="2065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1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flash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depicted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in a </a:t>
            </a:r>
            <a:r>
              <a:rPr lang="de-DE" dirty="0" err="1" smtClean="0"/>
              <a:t>respective</a:t>
            </a:r>
            <a:r>
              <a:rPr lang="de-DE" dirty="0" smtClean="0"/>
              <a:t> </a:t>
            </a:r>
            <a:r>
              <a:rPr lang="de-DE" dirty="0" err="1" smtClean="0"/>
              <a:t>TESPy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 smtClean="0"/>
          </a:p>
          <a:p>
            <a:r>
              <a:rPr lang="de-DE" dirty="0" err="1" smtClean="0"/>
              <a:t>Parametrize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vapor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/>
              <a:t>c</a:t>
            </a:r>
            <a:r>
              <a:rPr lang="de-DE" dirty="0" smtClean="0"/>
              <a:t>1: </a:t>
            </a:r>
            <a:r>
              <a:rPr lang="de-DE" dirty="0" err="1" smtClean="0"/>
              <a:t>water</a:t>
            </a:r>
            <a:r>
              <a:rPr lang="de-DE" dirty="0" smtClean="0"/>
              <a:t> at 1 bar </a:t>
            </a:r>
            <a:r>
              <a:rPr lang="de-DE" dirty="0" err="1" smtClean="0"/>
              <a:t>and</a:t>
            </a:r>
            <a:r>
              <a:rPr lang="de-DE" dirty="0" smtClean="0"/>
              <a:t> 20 °C</a:t>
            </a:r>
          </a:p>
          <a:p>
            <a:pPr lvl="1"/>
            <a:r>
              <a:rPr lang="de-DE" dirty="0"/>
              <a:t>c</a:t>
            </a:r>
            <a:r>
              <a:rPr lang="de-DE" dirty="0" smtClean="0"/>
              <a:t>3: </a:t>
            </a:r>
            <a:r>
              <a:rPr lang="de-DE" dirty="0" err="1" smtClean="0"/>
              <a:t>boiling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r>
              <a:rPr lang="de-DE" dirty="0" smtClean="0"/>
              <a:t> at 200 °C</a:t>
            </a:r>
          </a:p>
          <a:p>
            <a:pPr lvl="1"/>
            <a:r>
              <a:rPr lang="de-DE" dirty="0" smtClean="0"/>
              <a:t>c4: </a:t>
            </a:r>
            <a:r>
              <a:rPr lang="de-DE" dirty="0" err="1" smtClean="0"/>
              <a:t>flash</a:t>
            </a:r>
            <a:r>
              <a:rPr lang="de-DE" dirty="0" smtClean="0"/>
              <a:t> </a:t>
            </a:r>
            <a:r>
              <a:rPr lang="de-DE" dirty="0" err="1" smtClean="0"/>
              <a:t>pressure</a:t>
            </a:r>
            <a:r>
              <a:rPr lang="de-DE" dirty="0" smtClean="0"/>
              <a:t> 1 bar</a:t>
            </a:r>
          </a:p>
          <a:p>
            <a:pPr lvl="1"/>
            <a:r>
              <a:rPr lang="de-DE" dirty="0" smtClean="0"/>
              <a:t>Pump </a:t>
            </a:r>
            <a:r>
              <a:rPr lang="de-DE" dirty="0" err="1" smtClean="0"/>
              <a:t>efficiency</a:t>
            </a:r>
            <a:r>
              <a:rPr lang="de-DE" dirty="0" smtClean="0"/>
              <a:t>: 75 %</a:t>
            </a:r>
          </a:p>
          <a:p>
            <a:pPr lvl="1"/>
            <a:r>
              <a:rPr lang="de-DE" dirty="0" smtClean="0"/>
              <a:t>HX </a:t>
            </a:r>
            <a:r>
              <a:rPr lang="de-DE" dirty="0" err="1" smtClean="0"/>
              <a:t>pressure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: 5 %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Flash </a:t>
            </a:r>
            <a:r>
              <a:rPr lang="de-DE" dirty="0" err="1" smtClean="0"/>
              <a:t>Process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1F75301-F2A2-4846-9121-39C0D3D78194}"/>
              </a:ext>
            </a:extLst>
          </p:cNvPr>
          <p:cNvGrpSpPr/>
          <p:nvPr/>
        </p:nvGrpSpPr>
        <p:grpSpPr>
          <a:xfrm rot="5400000">
            <a:off x="7463358" y="3450495"/>
            <a:ext cx="468312" cy="466725"/>
            <a:chOff x="5341854" y="3495773"/>
            <a:chExt cx="468312" cy="466725"/>
          </a:xfrm>
        </p:grpSpPr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47CE6DCF-1EC9-4DBA-9F53-C42AEE80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854" y="3495773"/>
              <a:ext cx="468312" cy="46672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E7A5C8AC-2B0E-41A4-A766-1C774B549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1854" y="3783110"/>
              <a:ext cx="360362" cy="144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3AAC9979-75DE-44AE-8FF1-2D4073499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1854" y="3530698"/>
              <a:ext cx="360362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7760951" y="410667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c1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58536" y="256668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c2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D0944BD-A2A3-4FEE-89F3-36D21EC51B6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204634" y="2762279"/>
            <a:ext cx="466725" cy="468313"/>
            <a:chOff x="1066" y="1253"/>
            <a:chExt cx="453" cy="453"/>
          </a:xfrm>
        </p:grpSpPr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8F4F5371-7DB9-4DE3-B78D-53408FB3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453" cy="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CFBE5DE4-7E74-4298-A36A-44B97C70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53"/>
              <a:ext cx="273" cy="453"/>
              <a:chOff x="1156" y="1253"/>
              <a:chExt cx="273" cy="453"/>
            </a:xfrm>
          </p:grpSpPr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076A273-2E3B-4510-A8D4-1F7C2F2DE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1480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050AB15A-36EC-42FA-BE91-E47AFF79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6" y="1253"/>
                <a:ext cx="137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id="{75BA6350-02A6-458D-BFCB-1A2C625B5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480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cxnSp>
        <p:nvCxnSpPr>
          <p:cNvPr id="36" name="Gerader Verbinder 35"/>
          <p:cNvCxnSpPr>
            <a:stCxn id="7" idx="2"/>
          </p:cNvCxnSpPr>
          <p:nvPr/>
        </p:nvCxnSpPr>
        <p:spPr>
          <a:xfrm flipV="1">
            <a:off x="7697514" y="2995920"/>
            <a:ext cx="0" cy="453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697514" y="2994638"/>
            <a:ext cx="519851" cy="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8671119" y="2981077"/>
            <a:ext cx="519851" cy="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7706168" y="3919809"/>
            <a:ext cx="9770" cy="68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8696909" y="254828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c3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827769" y="252626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/>
                </a:solidFill>
                <a:latin typeface="+mn-lt"/>
              </a:rPr>
              <a:t>c4</a:t>
            </a:r>
            <a:endParaRPr lang="de-DE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2" name="Group 5">
            <a:extLst>
              <a:ext uri="{FF2B5EF4-FFF2-40B4-BE49-F238E27FC236}">
                <a16:creationId xmlns:a16="http://schemas.microsoft.com/office/drawing/2014/main" id="{B6679BAF-F946-466C-9437-A23BD6C8C8A8}"/>
              </a:ext>
            </a:extLst>
          </p:cNvPr>
          <p:cNvGrpSpPr>
            <a:grpSpLocks/>
          </p:cNvGrpSpPr>
          <p:nvPr/>
        </p:nvGrpSpPr>
        <p:grpSpPr bwMode="auto">
          <a:xfrm>
            <a:off x="9179668" y="2822615"/>
            <a:ext cx="517627" cy="314457"/>
            <a:chOff x="1429" y="1344"/>
            <a:chExt cx="362" cy="226"/>
          </a:xfrm>
        </p:grpSpPr>
        <p:sp>
          <p:nvSpPr>
            <p:cNvPr id="55" name="AutoShape 6">
              <a:extLst>
                <a:ext uri="{FF2B5EF4-FFF2-40B4-BE49-F238E27FC236}">
                  <a16:creationId xmlns:a16="http://schemas.microsoft.com/office/drawing/2014/main" id="{C16F311C-EFC8-46E5-88CA-373D42C037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88" y="1366"/>
              <a:ext cx="226" cy="1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AutoShape 7">
              <a:extLst>
                <a:ext uri="{FF2B5EF4-FFF2-40B4-BE49-F238E27FC236}">
                  <a16:creationId xmlns:a16="http://schemas.microsoft.com/office/drawing/2014/main" id="{773B9BD2-5268-479A-86D8-DB1E06A4DA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407" y="1366"/>
              <a:ext cx="226" cy="181"/>
            </a:xfrm>
            <a:prstGeom prst="triangle">
              <a:avLst>
                <a:gd name="adj" fmla="val 49556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 flipV="1">
            <a:off x="9706991" y="2993357"/>
            <a:ext cx="519851" cy="1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Next </a:t>
            </a:r>
            <a:r>
              <a:rPr lang="de-DE" dirty="0" err="1" smtClean="0"/>
              <a:t>step</a:t>
            </a:r>
            <a:r>
              <a:rPr lang="de-DE" dirty="0" smtClean="0"/>
              <a:t>: </a:t>
            </a:r>
            <a:r>
              <a:rPr lang="de-DE" dirty="0" err="1" smtClean="0"/>
              <a:t>Exam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Yourself:</a:t>
            </a:r>
          </a:p>
          <a:p>
            <a:pPr lvl="1"/>
            <a:r>
              <a:rPr lang="en-US" dirty="0" smtClean="0"/>
              <a:t>Find and tackle issues in </a:t>
            </a:r>
            <a:r>
              <a:rPr lang="en-US" dirty="0" err="1" smtClean="0"/>
              <a:t>TESPy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Documentation </a:t>
            </a:r>
            <a:r>
              <a:rPr lang="en-US" dirty="0"/>
              <a:t>of </a:t>
            </a:r>
            <a:r>
              <a:rPr lang="en-US" dirty="0" err="1"/>
              <a:t>TESPy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TESPy</a:t>
            </a:r>
            <a:r>
              <a:rPr lang="en-US" dirty="0"/>
              <a:t> </a:t>
            </a:r>
            <a:r>
              <a:rPr lang="en-US" dirty="0" smtClean="0"/>
              <a:t>code written by others</a:t>
            </a:r>
          </a:p>
          <a:p>
            <a:pPr lvl="1"/>
            <a:r>
              <a:rPr lang="en-US" dirty="0" err="1" smtClean="0"/>
              <a:t>Gerenate</a:t>
            </a:r>
            <a:r>
              <a:rPr lang="en-US" dirty="0"/>
              <a:t> own </a:t>
            </a:r>
            <a:r>
              <a:rPr lang="en-US" dirty="0" err="1"/>
              <a:t>TESPy</a:t>
            </a:r>
            <a:r>
              <a:rPr lang="en-US" dirty="0"/>
              <a:t> </a:t>
            </a:r>
            <a:r>
              <a:rPr lang="en-US" dirty="0" smtClean="0"/>
              <a:t>code to solve problems in thermal process engineering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9672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Breitbild</PresentationFormat>
  <Paragraphs>76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3_Office Theme</vt:lpstr>
      <vt:lpstr>Exam Preparation</vt:lpstr>
      <vt:lpstr>Exam Preparation</vt:lpstr>
      <vt:lpstr>Exam Preparation</vt:lpstr>
      <vt:lpstr>Exam Preparation</vt:lpstr>
      <vt:lpstr>Exam Preparation</vt:lpstr>
      <vt:lpstr>Exam Preparation</vt:lpstr>
      <vt:lpstr>Exam Preparation</vt:lpstr>
      <vt:lpstr>Exam Preparation</vt:lpstr>
      <vt:lpstr>Next step: Exam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Ilja</cp:lastModifiedBy>
  <cp:revision>330</cp:revision>
  <dcterms:created xsi:type="dcterms:W3CDTF">2007-09-27T10:41:59Z</dcterms:created>
  <dcterms:modified xsi:type="dcterms:W3CDTF">2025-06-15T18:07:17Z</dcterms:modified>
</cp:coreProperties>
</file>