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21B1FC-1010-4508-8583-524C819F41C6}">
  <a:tblStyle styleId="{7921B1FC-1010-4508-8583-524C819F41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0" Type="http://schemas.openxmlformats.org/officeDocument/2006/relationships/hyperlink" Target="https://pubmed.ncbi.nlm.nih.gov/35971008/#affiliation-1" TargetMode="External"/><Relationship Id="rId22" Type="http://schemas.openxmlformats.org/officeDocument/2006/relationships/hyperlink" Target="https://pubmed.ncbi.nlm.nih.gov/35971008/#affiliation-2" TargetMode="External"/><Relationship Id="rId21" Type="http://schemas.openxmlformats.org/officeDocument/2006/relationships/hyperlink" Target="https://pubmed.ncbi.nlm.nih.gov/35971008/#affiliation-3" TargetMode="External"/><Relationship Id="rId24" Type="http://schemas.openxmlformats.org/officeDocument/2006/relationships/hyperlink" Target="https://pubmed.ncbi.nlm.nih.gov/35971008/#affiliation-1" TargetMode="External"/><Relationship Id="rId23" Type="http://schemas.openxmlformats.org/officeDocument/2006/relationships/hyperlink" Target="https://pubmed.ncbi.nlm.nih.gov/?term=Yan+F&amp;cauthor_id=35971008" TargetMode="External"/><Relationship Id="rId1" Type="http://schemas.openxmlformats.org/officeDocument/2006/relationships/notesMaster" Target="../notesMasters/notesMaster1.xml"/><Relationship Id="rId2" Type="http://schemas.openxmlformats.org/officeDocument/2006/relationships/hyperlink" Target="https://pubmed.ncbi.nlm.nih.gov/?term=Wang+X&amp;cauthor_id=35971008" TargetMode="External"/><Relationship Id="rId3" Type="http://schemas.openxmlformats.org/officeDocument/2006/relationships/hyperlink" Target="https://pubmed.ncbi.nlm.nih.gov/35971008/#equal-contrib-explanation" TargetMode="External"/><Relationship Id="rId4" Type="http://schemas.openxmlformats.org/officeDocument/2006/relationships/hyperlink" Target="https://pubmed.ncbi.nlm.nih.gov/35971008/#affiliation-1" TargetMode="External"/><Relationship Id="rId9" Type="http://schemas.openxmlformats.org/officeDocument/2006/relationships/hyperlink" Target="https://pubmed.ncbi.nlm.nih.gov/35971008/#affiliation-2" TargetMode="External"/><Relationship Id="rId26" Type="http://schemas.openxmlformats.org/officeDocument/2006/relationships/hyperlink" Target="https://pubmed.ncbi.nlm.nih.gov/?term=Han+L&amp;cauthor_id=35971008" TargetMode="External"/><Relationship Id="rId25" Type="http://schemas.openxmlformats.org/officeDocument/2006/relationships/hyperlink" Target="https://pubmed.ncbi.nlm.nih.gov/35971008/#affiliation-2" TargetMode="External"/><Relationship Id="rId28" Type="http://schemas.openxmlformats.org/officeDocument/2006/relationships/hyperlink" Target="https://pubmed.ncbi.nlm.nih.gov/35971008/#affiliation-5" TargetMode="External"/><Relationship Id="rId27" Type="http://schemas.openxmlformats.org/officeDocument/2006/relationships/hyperlink" Target="https://pubmed.ncbi.nlm.nih.gov/35971008/#affiliation-4" TargetMode="External"/><Relationship Id="rId5" Type="http://schemas.openxmlformats.org/officeDocument/2006/relationships/hyperlink" Target="https://pubmed.ncbi.nlm.nih.gov/35971008/#affiliation-2" TargetMode="External"/><Relationship Id="rId6" Type="http://schemas.openxmlformats.org/officeDocument/2006/relationships/hyperlink" Target="https://pubmed.ncbi.nlm.nih.gov/?term=Huang+Y&amp;cauthor_id=35971008" TargetMode="External"/><Relationship Id="rId29" Type="http://schemas.openxmlformats.org/officeDocument/2006/relationships/hyperlink" Target="https://pubmed.ncbi.nlm.nih.gov/35971008/#affiliation-6" TargetMode="External"/><Relationship Id="rId7" Type="http://schemas.openxmlformats.org/officeDocument/2006/relationships/hyperlink" Target="https://pubmed.ncbi.nlm.nih.gov/35971008/#equal-contrib-explanation" TargetMode="External"/><Relationship Id="rId8" Type="http://schemas.openxmlformats.org/officeDocument/2006/relationships/hyperlink" Target="https://pubmed.ncbi.nlm.nih.gov/35971008/#affiliation-1" TargetMode="External"/><Relationship Id="rId31" Type="http://schemas.openxmlformats.org/officeDocument/2006/relationships/hyperlink" Target="https://pubmed.ncbi.nlm.nih.gov/35971008/#affiliation-7" TargetMode="External"/><Relationship Id="rId30" Type="http://schemas.openxmlformats.org/officeDocument/2006/relationships/hyperlink" Target="https://pubmed.ncbi.nlm.nih.gov/?term=Ma+Y&amp;cauthor_id=35971008" TargetMode="External"/><Relationship Id="rId11" Type="http://schemas.openxmlformats.org/officeDocument/2006/relationships/hyperlink" Target="https://pubmed.ncbi.nlm.nih.gov/35971008/#affiliation-1" TargetMode="External"/><Relationship Id="rId33" Type="http://schemas.openxmlformats.org/officeDocument/2006/relationships/hyperlink" Target="https://pubmed.ncbi.nlm.nih.gov/35971008/#affiliation-9" TargetMode="External"/><Relationship Id="rId10" Type="http://schemas.openxmlformats.org/officeDocument/2006/relationships/hyperlink" Target="https://pubmed.ncbi.nlm.nih.gov/?term=Chen+Y&amp;cauthor_id=35971008" TargetMode="External"/><Relationship Id="rId32" Type="http://schemas.openxmlformats.org/officeDocument/2006/relationships/hyperlink" Target="https://pubmed.ncbi.nlm.nih.gov/35971008/#affiliation-8" TargetMode="External"/><Relationship Id="rId13" Type="http://schemas.openxmlformats.org/officeDocument/2006/relationships/hyperlink" Target="https://pubmed.ncbi.nlm.nih.gov/?term=Yang+T&amp;cauthor_id=35971008" TargetMode="External"/><Relationship Id="rId12" Type="http://schemas.openxmlformats.org/officeDocument/2006/relationships/hyperlink" Target="https://pubmed.ncbi.nlm.nih.gov/35971008/#affiliation-2" TargetMode="External"/><Relationship Id="rId15" Type="http://schemas.openxmlformats.org/officeDocument/2006/relationships/hyperlink" Target="https://pubmed.ncbi.nlm.nih.gov/35971008/#affiliation-2" TargetMode="External"/><Relationship Id="rId14" Type="http://schemas.openxmlformats.org/officeDocument/2006/relationships/hyperlink" Target="https://pubmed.ncbi.nlm.nih.gov/35971008/#affiliation-1" TargetMode="External"/><Relationship Id="rId17" Type="http://schemas.openxmlformats.org/officeDocument/2006/relationships/hyperlink" Target="https://pubmed.ncbi.nlm.nih.gov/35971008/#affiliation-1" TargetMode="External"/><Relationship Id="rId16" Type="http://schemas.openxmlformats.org/officeDocument/2006/relationships/hyperlink" Target="https://pubmed.ncbi.nlm.nih.gov/?term=Su+W&amp;cauthor_id=35971008" TargetMode="External"/><Relationship Id="rId19" Type="http://schemas.openxmlformats.org/officeDocument/2006/relationships/hyperlink" Target="https://pubmed.ncbi.nlm.nih.gov/?term=Chen+X&amp;cauthor_id=35971008" TargetMode="External"/><Relationship Id="rId18" Type="http://schemas.openxmlformats.org/officeDocument/2006/relationships/hyperlink" Target="https://pubmed.ncbi.nlm.nih.gov/35971008/#affiliation-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8fbd11f0a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8fbd11f0a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Rural residence is associated with stroke incidence and mortality, but little is known about potential rural/urban differences in ambulatory stroke care.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8fbd11f0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8fbd11f0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8aea39c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8aea39c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2de4d48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2de4d48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2de4d48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2de4d48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8aea39c2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8aea39c2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8aea39c23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8aea39c23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427d082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427d082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427d0825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427d0825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427d0825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427d0825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8fbd11f0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8fbd11f0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2f0005b2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2f0005b2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2f0005b28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2f0005b28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2f0005b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2f0005b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8fbd11f0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8fbd11f0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8aea39c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8aea39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2f0005b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2f0005b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8aea39c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8aea39c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ab728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ab728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rPr>
              <a:t>In our data set number of females are more than number of males. </a:t>
            </a:r>
            <a:endParaRPr sz="1350">
              <a:solidFill>
                <a:schemeClr val="dk1"/>
              </a:solidFill>
            </a:endParaRPr>
          </a:p>
          <a:p>
            <a:pPr indent="0" lvl="0" marL="0" rtl="0" algn="l">
              <a:lnSpc>
                <a:spcPct val="115000"/>
              </a:lnSpc>
              <a:spcBef>
                <a:spcPts val="1200"/>
              </a:spcBef>
              <a:spcAft>
                <a:spcPts val="0"/>
              </a:spcAft>
              <a:buNone/>
            </a:pPr>
            <a:r>
              <a:rPr lang="en">
                <a:solidFill>
                  <a:srgbClr val="595959"/>
                </a:solidFill>
              </a:rPr>
              <a:t>Before starting this analysis, data cleaning was processed as below:</a:t>
            </a:r>
            <a:endParaRPr>
              <a:solidFill>
                <a:srgbClr val="595959"/>
              </a:solidFill>
            </a:endParaRPr>
          </a:p>
          <a:p>
            <a:pPr indent="-298450" lvl="0" marL="457200" rtl="0" algn="l">
              <a:lnSpc>
                <a:spcPct val="115000"/>
              </a:lnSpc>
              <a:spcBef>
                <a:spcPts val="1200"/>
              </a:spcBef>
              <a:spcAft>
                <a:spcPts val="0"/>
              </a:spcAft>
              <a:buClr>
                <a:srgbClr val="595959"/>
              </a:buClr>
              <a:buSzPts val="1100"/>
              <a:buChar char="-"/>
            </a:pPr>
            <a:r>
              <a:rPr lang="en">
                <a:solidFill>
                  <a:srgbClr val="595959"/>
                </a:solidFill>
              </a:rPr>
              <a:t>For BMI, `null` value rows were excluded.</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For Gender,`other` category was removed.(has only one value)</a:t>
            </a:r>
            <a:endParaRPr>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9ab728e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9ab728e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595959"/>
                </a:solidFill>
              </a:rPr>
              <a:t>It is easy to misinterpret marriage status graph. However, from previous graph, we knew that age is a strong predictor of stroke, and aging give more time to get married. Further analysis will be helpful.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9ab728e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9ab728e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CDC categorize BMI levels as follow:</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less than 18.5, it falls within the</a:t>
            </a:r>
            <a:r>
              <a:rPr b="1" lang="en" sz="1000">
                <a:solidFill>
                  <a:schemeClr val="dk1"/>
                </a:solidFill>
              </a:rPr>
              <a:t> underweight</a:t>
            </a:r>
            <a:r>
              <a:rPr lang="en" sz="1000">
                <a:solidFill>
                  <a:schemeClr val="dk1"/>
                </a:solidFill>
              </a:rPr>
              <a:t> range.</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18.5 to &lt;25, it falls within the </a:t>
            </a:r>
            <a:r>
              <a:rPr b="1" lang="en" sz="1000">
                <a:solidFill>
                  <a:schemeClr val="dk1"/>
                </a:solidFill>
              </a:rPr>
              <a:t>healthy weight</a:t>
            </a:r>
            <a:r>
              <a:rPr lang="en" sz="1000">
                <a:solidFill>
                  <a:schemeClr val="dk1"/>
                </a:solidFill>
              </a:rPr>
              <a:t> range.</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25.0 to &lt;30, it falls within the </a:t>
            </a:r>
            <a:r>
              <a:rPr b="1" lang="en" sz="1000">
                <a:solidFill>
                  <a:schemeClr val="dk1"/>
                </a:solidFill>
              </a:rPr>
              <a:t>overweight</a:t>
            </a:r>
            <a:r>
              <a:rPr lang="en" sz="1000">
                <a:solidFill>
                  <a:schemeClr val="dk1"/>
                </a:solidFill>
              </a:rPr>
              <a:t> range.</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30.0 or higher, it falls within the </a:t>
            </a:r>
            <a:r>
              <a:rPr b="1" lang="en" sz="1000">
                <a:solidFill>
                  <a:schemeClr val="dk1"/>
                </a:solidFill>
              </a:rPr>
              <a:t>obesity </a:t>
            </a:r>
            <a:r>
              <a:rPr lang="en" sz="1000">
                <a:solidFill>
                  <a:schemeClr val="dk1"/>
                </a:solidFill>
              </a:rPr>
              <a:t>range.</a:t>
            </a:r>
            <a:endParaRPr sz="1000">
              <a:solidFill>
                <a:schemeClr val="dk1"/>
              </a:solidFill>
            </a:endParaRPr>
          </a:p>
          <a:p>
            <a:pPr indent="0" lvl="0" marL="0" rtl="0" algn="l">
              <a:lnSpc>
                <a:spcPct val="140000"/>
              </a:lnSpc>
              <a:spcBef>
                <a:spcPts val="1200"/>
              </a:spcBef>
              <a:spcAft>
                <a:spcPts val="0"/>
              </a:spcAft>
              <a:buClr>
                <a:schemeClr val="dk1"/>
              </a:buClr>
              <a:buSzPts val="1100"/>
              <a:buFont typeface="Arial"/>
              <a:buNone/>
            </a:pPr>
            <a:r>
              <a:rPr b="1" lang="en" sz="1000">
                <a:solidFill>
                  <a:srgbClr val="212121"/>
                </a:solidFill>
                <a:latin typeface="Merriweather"/>
                <a:ea typeface="Merriweather"/>
                <a:cs typeface="Merriweather"/>
                <a:sym typeface="Merriweather"/>
              </a:rPr>
              <a:t>The relationship between body mass index and stroke: a systemic review and meta-analysis</a:t>
            </a:r>
            <a:endParaRPr b="1" sz="1000">
              <a:solidFill>
                <a:srgbClr val="212121"/>
              </a:solidFill>
              <a:latin typeface="Merriweather"/>
              <a:ea typeface="Merriweather"/>
              <a:cs typeface="Merriweather"/>
              <a:sym typeface="Merriweather"/>
            </a:endParaRPr>
          </a:p>
          <a:p>
            <a:pPr indent="0" lvl="0" marL="0" rtl="0" algn="l">
              <a:lnSpc>
                <a:spcPct val="150000"/>
              </a:lnSpc>
              <a:spcBef>
                <a:spcPts val="600"/>
              </a:spcBef>
              <a:spcAft>
                <a:spcPts val="0"/>
              </a:spcAft>
              <a:buClr>
                <a:schemeClr val="dk1"/>
              </a:buClr>
              <a:buSzPts val="1100"/>
              <a:buFont typeface="Arial"/>
              <a:buNone/>
            </a:pPr>
            <a:r>
              <a:rPr lang="en" sz="1000">
                <a:solidFill>
                  <a:srgbClr val="0071BC"/>
                </a:solidFill>
                <a:uFill>
                  <a:noFill/>
                </a:uFill>
                <a:latin typeface="Roboto"/>
                <a:ea typeface="Roboto"/>
                <a:cs typeface="Roboto"/>
                <a:sym typeface="Roboto"/>
                <a:hlinkClick r:id="rId2">
                  <a:extLst>
                    <a:ext uri="{A12FA001-AC4F-418D-AE19-62706E023703}">
                      <ahyp:hlinkClr val="tx"/>
                    </a:ext>
                  </a:extLst>
                </a:hlinkClick>
              </a:rPr>
              <a:t>Xinyu Wang</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
                  <a:extLst>
                    <a:ext uri="{A12FA001-AC4F-418D-AE19-62706E023703}">
                      <ahyp:hlinkClr val="tx"/>
                    </a:ext>
                  </a:extLst>
                </a:hlinkClick>
              </a:rPr>
              <a:t>#</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4">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5">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6">
                  <a:extLst>
                    <a:ext uri="{A12FA001-AC4F-418D-AE19-62706E023703}">
                      <ahyp:hlinkClr val="tx"/>
                    </a:ext>
                  </a:extLst>
                </a:hlinkClick>
              </a:rPr>
              <a:t>Yanan Huang</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7">
                  <a:extLst>
                    <a:ext uri="{A12FA001-AC4F-418D-AE19-62706E023703}">
                      <ahyp:hlinkClr val="tx"/>
                    </a:ext>
                  </a:extLst>
                </a:hlinkClick>
              </a:rPr>
              <a:t>#</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8">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9">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0">
                  <a:extLst>
                    <a:ext uri="{A12FA001-AC4F-418D-AE19-62706E023703}">
                      <ahyp:hlinkClr val="tx"/>
                    </a:ext>
                  </a:extLst>
                </a:hlinkClick>
              </a:rPr>
              <a:t>Yanru Chen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1">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2">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3">
                  <a:extLst>
                    <a:ext uri="{A12FA001-AC4F-418D-AE19-62706E023703}">
                      <ahyp:hlinkClr val="tx"/>
                    </a:ext>
                  </a:extLst>
                </a:hlinkClick>
              </a:rPr>
              <a:t>Tingting Yang</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4">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5">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6">
                  <a:extLst>
                    <a:ext uri="{A12FA001-AC4F-418D-AE19-62706E023703}">
                      <ahyp:hlinkClr val="tx"/>
                    </a:ext>
                  </a:extLst>
                </a:hlinkClick>
              </a:rPr>
              <a:t>Wenli Su</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7">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8">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9">
                  <a:extLst>
                    <a:ext uri="{A12FA001-AC4F-418D-AE19-62706E023703}">
                      <ahyp:hlinkClr val="tx"/>
                    </a:ext>
                  </a:extLst>
                </a:hlinkClick>
              </a:rPr>
              <a:t>Xiaoli Chen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0">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1">
                  <a:extLst>
                    <a:ext uri="{A12FA001-AC4F-418D-AE19-62706E023703}">
                      <ahyp:hlinkClr val="tx"/>
                    </a:ext>
                  </a:extLst>
                </a:hlinkClick>
              </a:rPr>
              <a:t>3</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2">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23">
                  <a:extLst>
                    <a:ext uri="{A12FA001-AC4F-418D-AE19-62706E023703}">
                      <ahyp:hlinkClr val="tx"/>
                    </a:ext>
                  </a:extLst>
                </a:hlinkClick>
              </a:rPr>
              <a:t>Fanghong Yan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4">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5">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26">
                  <a:extLst>
                    <a:ext uri="{A12FA001-AC4F-418D-AE19-62706E023703}">
                      <ahyp:hlinkClr val="tx"/>
                    </a:ext>
                  </a:extLst>
                </a:hlinkClick>
              </a:rPr>
              <a:t>Lin Han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7">
                  <a:extLst>
                    <a:ext uri="{A12FA001-AC4F-418D-AE19-62706E023703}">
                      <ahyp:hlinkClr val="tx"/>
                    </a:ext>
                  </a:extLst>
                </a:hlinkClick>
              </a:rPr>
              <a:t>4</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8">
                  <a:extLst>
                    <a:ext uri="{A12FA001-AC4F-418D-AE19-62706E023703}">
                      <ahyp:hlinkClr val="tx"/>
                    </a:ext>
                  </a:extLst>
                </a:hlinkClick>
              </a:rPr>
              <a:t>5</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9">
                  <a:extLst>
                    <a:ext uri="{A12FA001-AC4F-418D-AE19-62706E023703}">
                      <ahyp:hlinkClr val="tx"/>
                    </a:ext>
                  </a:extLst>
                </a:hlinkClick>
              </a:rPr>
              <a:t>6</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30">
                  <a:extLst>
                    <a:ext uri="{A12FA001-AC4F-418D-AE19-62706E023703}">
                      <ahyp:hlinkClr val="tx"/>
                    </a:ext>
                  </a:extLst>
                </a:hlinkClick>
              </a:rPr>
              <a:t>Yuxia Ma</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1">
                  <a:extLst>
                    <a:ext uri="{A12FA001-AC4F-418D-AE19-62706E023703}">
                      <ahyp:hlinkClr val="tx"/>
                    </a:ext>
                  </a:extLst>
                </a:hlinkClick>
              </a:rPr>
              <a:t>7</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2">
                  <a:extLst>
                    <a:ext uri="{A12FA001-AC4F-418D-AE19-62706E023703}">
                      <ahyp:hlinkClr val="tx"/>
                    </a:ext>
                  </a:extLst>
                </a:hlinkClick>
              </a:rPr>
              <a:t>8</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3">
                  <a:extLst>
                    <a:ext uri="{A12FA001-AC4F-418D-AE19-62706E023703}">
                      <ahyp:hlinkClr val="tx"/>
                    </a:ext>
                  </a:extLst>
                </a:hlinkClick>
              </a:rPr>
              <a:t>9</a:t>
            </a:r>
            <a:endParaRPr sz="1000">
              <a:solidFill>
                <a:srgbClr val="323A45"/>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9ab728e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9ab728e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00">
                <a:solidFill>
                  <a:schemeClr val="dk1"/>
                </a:solidFill>
                <a:latin typeface="Roboto"/>
                <a:ea typeface="Roboto"/>
                <a:cs typeface="Roboto"/>
                <a:sym typeface="Roboto"/>
              </a:rPr>
              <a:t>High blood glucose levels can damage blood vessels over time, leading to a buildup of plaque in the arteries and increasing the risk of stroke. High glucose levels can also increase inflammation in the body, which can further increase the risk of stroke.</a:t>
            </a:r>
            <a:endParaRPr sz="10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000">
                <a:solidFill>
                  <a:schemeClr val="dk1"/>
                </a:solidFill>
                <a:latin typeface="Roboto"/>
                <a:ea typeface="Roboto"/>
                <a:cs typeface="Roboto"/>
                <a:sym typeface="Roboto"/>
              </a:rPr>
              <a:t>Low blood glucose levels can also increase the risk of stroke by causing a reduction in blood flow to the brain. Additionally, hypoglycemia can cause neurological symptoms such as confusion, dizziness, and weakness, which can increase the risk of falls and other accidents that can lead to stroke.</a:t>
            </a:r>
            <a:endParaRPr sz="1000">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dc.gov/stroke/types_of_stroke.htm" TargetMode="Externa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datasets/fedesoriano/stroke-prediction-dataset/code" TargetMode="External"/><Relationship Id="rId4" Type="http://schemas.openxmlformats.org/officeDocument/2006/relationships/hyperlink" Target="https://www.aan.com/PressRoom/Home/PressRelease/1412#:~:text=Having%20a%20high%20stress%20job,the%20American%20Academy%20of%20Neurology" TargetMode="External"/><Relationship Id="rId5" Type="http://schemas.openxmlformats.org/officeDocument/2006/relationships/hyperlink" Target="https://pubmed.ncbi.nlm.nih.gov/35971008/" TargetMode="External"/><Relationship Id="rId6" Type="http://schemas.openxmlformats.org/officeDocument/2006/relationships/hyperlink" Target="https://www.cdc.gov/stroke/facts.htm" TargetMode="External"/><Relationship Id="rId7" Type="http://schemas.openxmlformats.org/officeDocument/2006/relationships/hyperlink" Target="https://www.ahajournals.org/doi/10.1161/CIRCOUTCOMES.118.00497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6.png"/><Relationship Id="rId6"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65000"/>
          </a:blip>
          <a:stretch>
            <a:fillRect/>
          </a:stretch>
        </p:blipFill>
        <p:spPr>
          <a:xfrm>
            <a:off x="762000" y="90488"/>
            <a:ext cx="7620000" cy="4962525"/>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Stroke Risk Evaluation and Prediction</a:t>
            </a:r>
            <a:endParaRPr sz="38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Team Member: Brian Lee, Yu-Hsi Chen, Ilkay Ates, Roy Jiang, Alexis Valdez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Residency Type</a:t>
            </a:r>
            <a:r>
              <a:rPr lang="en"/>
              <a:t> vs Stroke </a:t>
            </a:r>
            <a:r>
              <a:rPr lang="en" sz="1911">
                <a:solidFill>
                  <a:schemeClr val="dk2"/>
                </a:solidFill>
              </a:rPr>
              <a:t>(EDA with Tableau)</a:t>
            </a:r>
            <a:endParaRPr/>
          </a:p>
        </p:txBody>
      </p:sp>
      <p:sp>
        <p:nvSpPr>
          <p:cNvPr id="131" name="Google Shape;131;p22"/>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Urban cases are slightly higher than rural cases.  </a:t>
            </a:r>
            <a:endParaRPr/>
          </a:p>
        </p:txBody>
      </p:sp>
      <p:pic>
        <p:nvPicPr>
          <p:cNvPr id="132" name="Google Shape;132;p22"/>
          <p:cNvPicPr preferRelativeResize="0"/>
          <p:nvPr/>
        </p:nvPicPr>
        <p:blipFill>
          <a:blip r:embed="rId3">
            <a:alphaModFix/>
          </a:blip>
          <a:stretch>
            <a:fillRect/>
          </a:stretch>
        </p:blipFill>
        <p:spPr>
          <a:xfrm>
            <a:off x="1598925" y="1612900"/>
            <a:ext cx="5739924" cy="3461450"/>
          </a:xfrm>
          <a:prstGeom prst="rect">
            <a:avLst/>
          </a:prstGeom>
          <a:noFill/>
          <a:ln>
            <a:noFill/>
          </a:ln>
        </p:spPr>
      </p:pic>
      <p:pic>
        <p:nvPicPr>
          <p:cNvPr id="133" name="Google Shape;133;p22"/>
          <p:cNvPicPr preferRelativeResize="0"/>
          <p:nvPr/>
        </p:nvPicPr>
        <p:blipFill rotWithShape="1">
          <a:blip r:embed="rId4">
            <a:alphaModFix/>
          </a:blip>
          <a:srcRect b="4671" l="0" r="0" t="0"/>
          <a:stretch/>
        </p:blipFill>
        <p:spPr>
          <a:xfrm>
            <a:off x="7574350" y="1641075"/>
            <a:ext cx="962625" cy="63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HyperTension &amp; Heart Disease vs Stroke </a:t>
            </a:r>
            <a:r>
              <a:rPr lang="en" sz="1911">
                <a:solidFill>
                  <a:schemeClr val="dk2"/>
                </a:solidFill>
              </a:rPr>
              <a:t>(EDA with Tableau)</a:t>
            </a:r>
            <a:endParaRPr/>
          </a:p>
        </p:txBody>
      </p:sp>
      <p:sp>
        <p:nvSpPr>
          <p:cNvPr id="139" name="Google Shape;139;p23"/>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495600" y="1890875"/>
            <a:ext cx="3550275" cy="1361750"/>
          </a:xfrm>
          <a:prstGeom prst="rect">
            <a:avLst/>
          </a:prstGeom>
          <a:noFill/>
          <a:ln>
            <a:noFill/>
          </a:ln>
          <a:effectLst>
            <a:outerShdw blurRad="57150" rotWithShape="0" algn="bl" dir="5400000" dist="19050">
              <a:srgbClr val="000000">
                <a:alpha val="50000"/>
              </a:srgbClr>
            </a:outerShdw>
          </a:effectLst>
        </p:spPr>
      </p:pic>
      <p:pic>
        <p:nvPicPr>
          <p:cNvPr id="141" name="Google Shape;141;p23"/>
          <p:cNvPicPr preferRelativeResize="0"/>
          <p:nvPr/>
        </p:nvPicPr>
        <p:blipFill>
          <a:blip r:embed="rId4">
            <a:alphaModFix/>
          </a:blip>
          <a:stretch>
            <a:fillRect/>
          </a:stretch>
        </p:blipFill>
        <p:spPr>
          <a:xfrm>
            <a:off x="4579275" y="1890875"/>
            <a:ext cx="3784070" cy="1361750"/>
          </a:xfrm>
          <a:prstGeom prst="rect">
            <a:avLst/>
          </a:prstGeom>
          <a:noFill/>
          <a:ln>
            <a:noFill/>
          </a:ln>
          <a:effectLst>
            <a:outerShdw blurRad="57150" rotWithShape="0" algn="bl" dir="5400000" dist="19050">
              <a:srgbClr val="000000">
                <a:alpha val="50000"/>
              </a:srgbClr>
            </a:outerShdw>
          </a:effectLst>
        </p:spPr>
      </p:pic>
      <p:sp>
        <p:nvSpPr>
          <p:cNvPr id="142" name="Google Shape;142;p23"/>
          <p:cNvSpPr/>
          <p:nvPr/>
        </p:nvSpPr>
        <p:spPr>
          <a:xfrm>
            <a:off x="2964225" y="2716350"/>
            <a:ext cx="950100" cy="537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7299575" y="2716350"/>
            <a:ext cx="950100" cy="537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876100" y="1017725"/>
            <a:ext cx="7004200" cy="3916225"/>
          </a:xfrm>
          <a:prstGeom prst="rect">
            <a:avLst/>
          </a:prstGeom>
          <a:noFill/>
          <a:ln>
            <a:noFill/>
          </a:ln>
        </p:spPr>
      </p:pic>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Importances</a:t>
            </a:r>
            <a:endParaRPr/>
          </a:p>
        </p:txBody>
      </p:sp>
      <p:sp>
        <p:nvSpPr>
          <p:cNvPr id="150" name="Google Shape;150;p24"/>
          <p:cNvSpPr/>
          <p:nvPr/>
        </p:nvSpPr>
        <p:spPr>
          <a:xfrm>
            <a:off x="2065925" y="1235300"/>
            <a:ext cx="12351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Frequencies of Age,BMI, and Average Glucose Levels</a:t>
            </a:r>
            <a:endParaRPr/>
          </a:p>
        </p:txBody>
      </p:sp>
      <p:sp>
        <p:nvSpPr>
          <p:cNvPr id="156" name="Google Shape;156;p25"/>
          <p:cNvSpPr txBox="1"/>
          <p:nvPr>
            <p:ph idx="1" type="body"/>
          </p:nvPr>
        </p:nvSpPr>
        <p:spPr>
          <a:xfrm>
            <a:off x="311700" y="1152475"/>
            <a:ext cx="1995300" cy="315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graph displays the frequencies of three important factors that affect stroke. </a:t>
            </a:r>
            <a:endParaRPr/>
          </a:p>
          <a:p>
            <a:pPr indent="0" lvl="0" marL="0" rtl="0" algn="l">
              <a:spcBef>
                <a:spcPts val="1200"/>
              </a:spcBef>
              <a:spcAft>
                <a:spcPts val="0"/>
              </a:spcAft>
              <a:buNone/>
            </a:pPr>
            <a:r>
              <a:rPr lang="en"/>
              <a:t>Age ~ 40-50</a:t>
            </a:r>
            <a:endParaRPr/>
          </a:p>
          <a:p>
            <a:pPr indent="0" lvl="0" marL="0" rtl="0" algn="l">
              <a:spcBef>
                <a:spcPts val="1200"/>
              </a:spcBef>
              <a:spcAft>
                <a:spcPts val="0"/>
              </a:spcAft>
              <a:buNone/>
            </a:pPr>
            <a:r>
              <a:rPr lang="en"/>
              <a:t>BMI~20-40</a:t>
            </a:r>
            <a:endParaRPr/>
          </a:p>
          <a:p>
            <a:pPr indent="0" lvl="0" marL="0" rtl="0" algn="l">
              <a:spcBef>
                <a:spcPts val="1200"/>
              </a:spcBef>
              <a:spcAft>
                <a:spcPts val="1200"/>
              </a:spcAft>
              <a:buNone/>
            </a:pPr>
            <a:r>
              <a:rPr lang="en"/>
              <a:t>Avg Gluc~100</a:t>
            </a:r>
            <a:endParaRPr/>
          </a:p>
        </p:txBody>
      </p:sp>
      <p:pic>
        <p:nvPicPr>
          <p:cNvPr id="157" name="Google Shape;157;p25"/>
          <p:cNvPicPr preferRelativeResize="0"/>
          <p:nvPr/>
        </p:nvPicPr>
        <p:blipFill>
          <a:blip r:embed="rId3">
            <a:alphaModFix/>
          </a:blip>
          <a:stretch>
            <a:fillRect/>
          </a:stretch>
        </p:blipFill>
        <p:spPr>
          <a:xfrm>
            <a:off x="2727100" y="1161925"/>
            <a:ext cx="6216551" cy="311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 Random Forest </a:t>
            </a:r>
            <a:endParaRPr/>
          </a:p>
        </p:txBody>
      </p:sp>
      <p:pic>
        <p:nvPicPr>
          <p:cNvPr id="163" name="Google Shape;163;p26"/>
          <p:cNvPicPr preferRelativeResize="0"/>
          <p:nvPr/>
        </p:nvPicPr>
        <p:blipFill rotWithShape="1">
          <a:blip r:embed="rId3">
            <a:alphaModFix/>
          </a:blip>
          <a:srcRect b="0" l="10936" r="0" t="0"/>
          <a:stretch/>
        </p:blipFill>
        <p:spPr>
          <a:xfrm>
            <a:off x="717725" y="1708400"/>
            <a:ext cx="7808775" cy="1963825"/>
          </a:xfrm>
          <a:prstGeom prst="rect">
            <a:avLst/>
          </a:prstGeom>
          <a:noFill/>
          <a:ln>
            <a:noFill/>
          </a:ln>
        </p:spPr>
      </p:pic>
      <p:sp>
        <p:nvSpPr>
          <p:cNvPr id="164" name="Google Shape;164;p26"/>
          <p:cNvSpPr txBox="1"/>
          <p:nvPr/>
        </p:nvSpPr>
        <p:spPr>
          <a:xfrm>
            <a:off x="1073250" y="3827725"/>
            <a:ext cx="699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High accuracy!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pic>
        <p:nvPicPr>
          <p:cNvPr id="170" name="Google Shape;170;p27"/>
          <p:cNvPicPr preferRelativeResize="0"/>
          <p:nvPr/>
        </p:nvPicPr>
        <p:blipFill rotWithShape="1">
          <a:blip r:embed="rId3">
            <a:alphaModFix/>
          </a:blip>
          <a:srcRect b="0" l="0" r="0" t="19244"/>
          <a:stretch/>
        </p:blipFill>
        <p:spPr>
          <a:xfrm>
            <a:off x="5284375" y="2224850"/>
            <a:ext cx="3705225" cy="2569200"/>
          </a:xfrm>
          <a:prstGeom prst="rect">
            <a:avLst/>
          </a:prstGeom>
          <a:noFill/>
          <a:ln>
            <a:noFill/>
          </a:ln>
        </p:spPr>
      </p:pic>
      <p:pic>
        <p:nvPicPr>
          <p:cNvPr id="171" name="Google Shape;171;p27"/>
          <p:cNvPicPr preferRelativeResize="0"/>
          <p:nvPr/>
        </p:nvPicPr>
        <p:blipFill>
          <a:blip r:embed="rId4">
            <a:alphaModFix/>
          </a:blip>
          <a:stretch>
            <a:fillRect/>
          </a:stretch>
        </p:blipFill>
        <p:spPr>
          <a:xfrm>
            <a:off x="370800" y="1266813"/>
            <a:ext cx="5200650" cy="1304925"/>
          </a:xfrm>
          <a:prstGeom prst="rect">
            <a:avLst/>
          </a:prstGeom>
          <a:noFill/>
          <a:ln>
            <a:noFill/>
          </a:ln>
        </p:spPr>
      </p:pic>
      <p:sp>
        <p:nvSpPr>
          <p:cNvPr id="172" name="Google Shape;172;p27"/>
          <p:cNvSpPr txBox="1"/>
          <p:nvPr/>
        </p:nvSpPr>
        <p:spPr>
          <a:xfrm>
            <a:off x="598075" y="2942550"/>
            <a:ext cx="43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Recall = 1/(1+79) = 0.0125</a:t>
            </a:r>
            <a:endParaRPr sz="1600"/>
          </a:p>
        </p:txBody>
      </p:sp>
      <p:sp>
        <p:nvSpPr>
          <p:cNvPr id="173" name="Google Shape;173;p27"/>
          <p:cNvSpPr txBox="1"/>
          <p:nvPr/>
        </p:nvSpPr>
        <p:spPr>
          <a:xfrm>
            <a:off x="394725" y="3791825"/>
            <a:ext cx="43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4" name="Google Shape;174;p27"/>
          <p:cNvSpPr txBox="1"/>
          <p:nvPr/>
        </p:nvSpPr>
        <p:spPr>
          <a:xfrm>
            <a:off x="1073250" y="3827725"/>
            <a:ext cx="699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But low recall</a:t>
            </a:r>
            <a:r>
              <a:rPr lang="en" sz="2100"/>
              <a:t>!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Report</a:t>
            </a:r>
            <a:endParaRPr/>
          </a:p>
        </p:txBody>
      </p:sp>
      <p:grpSp>
        <p:nvGrpSpPr>
          <p:cNvPr id="180" name="Google Shape;180;p28"/>
          <p:cNvGrpSpPr/>
          <p:nvPr/>
        </p:nvGrpSpPr>
        <p:grpSpPr>
          <a:xfrm>
            <a:off x="1098850" y="1551575"/>
            <a:ext cx="6581775" cy="2419350"/>
            <a:chOff x="237600" y="1180775"/>
            <a:chExt cx="6581775" cy="2419350"/>
          </a:xfrm>
        </p:grpSpPr>
        <p:pic>
          <p:nvPicPr>
            <p:cNvPr id="181" name="Google Shape;181;p28"/>
            <p:cNvPicPr preferRelativeResize="0"/>
            <p:nvPr/>
          </p:nvPicPr>
          <p:blipFill>
            <a:blip r:embed="rId3">
              <a:alphaModFix/>
            </a:blip>
            <a:stretch>
              <a:fillRect/>
            </a:stretch>
          </p:blipFill>
          <p:spPr>
            <a:xfrm>
              <a:off x="237600" y="1180775"/>
              <a:ext cx="6581775" cy="2419350"/>
            </a:xfrm>
            <a:prstGeom prst="rect">
              <a:avLst/>
            </a:prstGeom>
            <a:noFill/>
            <a:ln>
              <a:noFill/>
            </a:ln>
          </p:spPr>
        </p:pic>
        <p:sp>
          <p:nvSpPr>
            <p:cNvPr id="182" name="Google Shape;182;p28"/>
            <p:cNvSpPr/>
            <p:nvPr/>
          </p:nvSpPr>
          <p:spPr>
            <a:xfrm>
              <a:off x="2739375" y="2664350"/>
              <a:ext cx="801600" cy="22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8"/>
          <p:cNvSpPr txBox="1"/>
          <p:nvPr/>
        </p:nvSpPr>
        <p:spPr>
          <a:xfrm>
            <a:off x="1073250" y="4043050"/>
            <a:ext cx="699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High accuracy but low recall.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6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 - imbalanced dataset</a:t>
            </a:r>
            <a:endParaRPr/>
          </a:p>
        </p:txBody>
      </p:sp>
      <p:grpSp>
        <p:nvGrpSpPr>
          <p:cNvPr id="189" name="Google Shape;189;p29"/>
          <p:cNvGrpSpPr/>
          <p:nvPr/>
        </p:nvGrpSpPr>
        <p:grpSpPr>
          <a:xfrm>
            <a:off x="1028675" y="1009300"/>
            <a:ext cx="6581775" cy="2419350"/>
            <a:chOff x="237600" y="1180775"/>
            <a:chExt cx="6581775" cy="2419350"/>
          </a:xfrm>
        </p:grpSpPr>
        <p:pic>
          <p:nvPicPr>
            <p:cNvPr id="190" name="Google Shape;190;p29"/>
            <p:cNvPicPr preferRelativeResize="0"/>
            <p:nvPr/>
          </p:nvPicPr>
          <p:blipFill>
            <a:blip r:embed="rId3">
              <a:alphaModFix/>
            </a:blip>
            <a:stretch>
              <a:fillRect/>
            </a:stretch>
          </p:blipFill>
          <p:spPr>
            <a:xfrm>
              <a:off x="237600" y="1180775"/>
              <a:ext cx="6581775" cy="2419350"/>
            </a:xfrm>
            <a:prstGeom prst="rect">
              <a:avLst/>
            </a:prstGeom>
            <a:noFill/>
            <a:ln>
              <a:noFill/>
            </a:ln>
          </p:spPr>
        </p:pic>
        <p:sp>
          <p:nvSpPr>
            <p:cNvPr id="191" name="Google Shape;191;p29"/>
            <p:cNvSpPr/>
            <p:nvPr/>
          </p:nvSpPr>
          <p:spPr>
            <a:xfrm>
              <a:off x="2739375" y="2664350"/>
              <a:ext cx="801600" cy="22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9"/>
          <p:cNvSpPr txBox="1"/>
          <p:nvPr/>
        </p:nvSpPr>
        <p:spPr>
          <a:xfrm>
            <a:off x="1003075" y="3500775"/>
            <a:ext cx="699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249 cases with stroke.</a:t>
            </a:r>
            <a:endParaRPr sz="2100"/>
          </a:p>
          <a:p>
            <a:pPr indent="0" lvl="0" marL="0" rtl="0" algn="l">
              <a:spcBef>
                <a:spcPts val="0"/>
              </a:spcBef>
              <a:spcAft>
                <a:spcPts val="0"/>
              </a:spcAft>
              <a:buNone/>
            </a:pPr>
            <a:r>
              <a:rPr lang="en" sz="2100"/>
              <a:t>4860 cases with no stroke</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6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 - SMOTE</a:t>
            </a:r>
            <a:endParaRPr/>
          </a:p>
        </p:txBody>
      </p:sp>
      <p:sp>
        <p:nvSpPr>
          <p:cNvPr id="198" name="Google Shape;198;p30"/>
          <p:cNvSpPr txBox="1"/>
          <p:nvPr/>
        </p:nvSpPr>
        <p:spPr>
          <a:xfrm>
            <a:off x="181025" y="681550"/>
            <a:ext cx="663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rPr>
              <a:t>Synthetic Minority Over-sampling Technique (SMOTE)</a:t>
            </a:r>
            <a:endParaRPr/>
          </a:p>
        </p:txBody>
      </p:sp>
      <p:sp>
        <p:nvSpPr>
          <p:cNvPr id="199" name="Google Shape;199;p30"/>
          <p:cNvSpPr txBox="1"/>
          <p:nvPr/>
        </p:nvSpPr>
        <p:spPr>
          <a:xfrm>
            <a:off x="226675" y="12059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2D7A"/>
                </a:solidFill>
                <a:highlight>
                  <a:srgbClr val="FDFDFD"/>
                </a:highlight>
                <a:latin typeface="Courier New"/>
                <a:ea typeface="Courier New"/>
                <a:cs typeface="Courier New"/>
                <a:sym typeface="Courier New"/>
              </a:rPr>
              <a:t>oversample</a:t>
            </a:r>
            <a:r>
              <a:rPr lang="en" sz="1300">
                <a:solidFill>
                  <a:srgbClr val="006FE0"/>
                </a:solidFill>
                <a:highlight>
                  <a:srgbClr val="FDFDFD"/>
                </a:highlight>
                <a:latin typeface="Courier New"/>
                <a:ea typeface="Courier New"/>
                <a:cs typeface="Courier New"/>
                <a:sym typeface="Courier New"/>
              </a:rPr>
              <a:t> = </a:t>
            </a:r>
            <a:r>
              <a:rPr lang="en" sz="1300">
                <a:solidFill>
                  <a:srgbClr val="004ED0"/>
                </a:solidFill>
                <a:highlight>
                  <a:srgbClr val="FDFDFD"/>
                </a:highlight>
                <a:latin typeface="Courier New"/>
                <a:ea typeface="Courier New"/>
                <a:cs typeface="Courier New"/>
                <a:sym typeface="Courier New"/>
              </a:rPr>
              <a:t>SMOTE</a:t>
            </a:r>
            <a:r>
              <a:rPr lang="en" sz="1300">
                <a:solidFill>
                  <a:srgbClr val="333333"/>
                </a:solidFill>
                <a:highlight>
                  <a:srgbClr val="FDFDFD"/>
                </a:highlight>
                <a:latin typeface="Courier New"/>
                <a:ea typeface="Courier New"/>
                <a:cs typeface="Courier New"/>
                <a:sym typeface="Courier New"/>
              </a:rPr>
              <a:t>()</a:t>
            </a:r>
            <a:endParaRPr sz="1800"/>
          </a:p>
        </p:txBody>
      </p:sp>
      <p:pic>
        <p:nvPicPr>
          <p:cNvPr id="200" name="Google Shape;200;p30"/>
          <p:cNvPicPr preferRelativeResize="0"/>
          <p:nvPr/>
        </p:nvPicPr>
        <p:blipFill>
          <a:blip r:embed="rId3">
            <a:alphaModFix/>
          </a:blip>
          <a:stretch>
            <a:fillRect/>
          </a:stretch>
        </p:blipFill>
        <p:spPr>
          <a:xfrm>
            <a:off x="376050" y="1816800"/>
            <a:ext cx="8096250" cy="2219325"/>
          </a:xfrm>
          <a:prstGeom prst="rect">
            <a:avLst/>
          </a:prstGeom>
          <a:noFill/>
          <a:ln>
            <a:noFill/>
          </a:ln>
        </p:spPr>
      </p:pic>
      <p:sp>
        <p:nvSpPr>
          <p:cNvPr id="201" name="Google Shape;201;p30"/>
          <p:cNvSpPr txBox="1"/>
          <p:nvPr/>
        </p:nvSpPr>
        <p:spPr>
          <a:xfrm>
            <a:off x="36300" y="4653650"/>
            <a:ext cx="711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Resource: https://www.researchgate.net/figure/llustration-of-synthetic-minority-oversampling-technique_fig2_343326638</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6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r>
              <a:rPr lang="en"/>
              <a:t> with SMOTE</a:t>
            </a:r>
            <a:endParaRPr/>
          </a:p>
        </p:txBody>
      </p:sp>
      <p:sp>
        <p:nvSpPr>
          <p:cNvPr id="207" name="Google Shape;207;p31"/>
          <p:cNvSpPr txBox="1"/>
          <p:nvPr/>
        </p:nvSpPr>
        <p:spPr>
          <a:xfrm>
            <a:off x="181025" y="681550"/>
            <a:ext cx="663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rPr>
              <a:t>Synthetic Minority Over-sampling Technique (SMOTE)</a:t>
            </a:r>
            <a:endParaRPr/>
          </a:p>
        </p:txBody>
      </p:sp>
      <p:sp>
        <p:nvSpPr>
          <p:cNvPr id="208" name="Google Shape;208;p31"/>
          <p:cNvSpPr txBox="1"/>
          <p:nvPr/>
        </p:nvSpPr>
        <p:spPr>
          <a:xfrm>
            <a:off x="226675" y="12059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2D7A"/>
                </a:solidFill>
                <a:highlight>
                  <a:srgbClr val="FDFDFD"/>
                </a:highlight>
                <a:latin typeface="Courier New"/>
                <a:ea typeface="Courier New"/>
                <a:cs typeface="Courier New"/>
                <a:sym typeface="Courier New"/>
              </a:rPr>
              <a:t>oversample</a:t>
            </a:r>
            <a:r>
              <a:rPr lang="en" sz="1300">
                <a:solidFill>
                  <a:srgbClr val="006FE0"/>
                </a:solidFill>
                <a:highlight>
                  <a:srgbClr val="FDFDFD"/>
                </a:highlight>
                <a:latin typeface="Courier New"/>
                <a:ea typeface="Courier New"/>
                <a:cs typeface="Courier New"/>
                <a:sym typeface="Courier New"/>
              </a:rPr>
              <a:t> = </a:t>
            </a:r>
            <a:r>
              <a:rPr lang="en" sz="1300">
                <a:solidFill>
                  <a:srgbClr val="004ED0"/>
                </a:solidFill>
                <a:highlight>
                  <a:srgbClr val="FDFDFD"/>
                </a:highlight>
                <a:latin typeface="Courier New"/>
                <a:ea typeface="Courier New"/>
                <a:cs typeface="Courier New"/>
                <a:sym typeface="Courier New"/>
              </a:rPr>
              <a:t>SMOTE</a:t>
            </a:r>
            <a:r>
              <a:rPr lang="en" sz="1300">
                <a:solidFill>
                  <a:srgbClr val="333333"/>
                </a:solidFill>
                <a:highlight>
                  <a:srgbClr val="FDFDFD"/>
                </a:highlight>
                <a:latin typeface="Courier New"/>
                <a:ea typeface="Courier New"/>
                <a:cs typeface="Courier New"/>
                <a:sym typeface="Courier New"/>
              </a:rPr>
              <a:t>()</a:t>
            </a:r>
            <a:endParaRPr sz="1800"/>
          </a:p>
        </p:txBody>
      </p:sp>
      <p:sp>
        <p:nvSpPr>
          <p:cNvPr id="209" name="Google Shape;209;p31"/>
          <p:cNvSpPr txBox="1"/>
          <p:nvPr/>
        </p:nvSpPr>
        <p:spPr>
          <a:xfrm>
            <a:off x="36300" y="4653650"/>
            <a:ext cx="711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Resource: https://www.researchgate.net/figure/llustration-of-synthetic-minority-oversampling-technique_fig2_343326638</a:t>
            </a:r>
            <a:endParaRPr sz="1000"/>
          </a:p>
        </p:txBody>
      </p:sp>
      <p:pic>
        <p:nvPicPr>
          <p:cNvPr id="210" name="Google Shape;210;p31"/>
          <p:cNvPicPr preferRelativeResize="0"/>
          <p:nvPr/>
        </p:nvPicPr>
        <p:blipFill>
          <a:blip r:embed="rId3">
            <a:alphaModFix/>
          </a:blip>
          <a:stretch>
            <a:fillRect/>
          </a:stretch>
        </p:blipFill>
        <p:spPr>
          <a:xfrm>
            <a:off x="5058025" y="1985675"/>
            <a:ext cx="3850400" cy="1779325"/>
          </a:xfrm>
          <a:prstGeom prst="rect">
            <a:avLst/>
          </a:prstGeom>
          <a:noFill/>
          <a:ln>
            <a:noFill/>
          </a:ln>
        </p:spPr>
      </p:pic>
      <p:pic>
        <p:nvPicPr>
          <p:cNvPr id="211" name="Google Shape;211;p31"/>
          <p:cNvPicPr preferRelativeResize="0"/>
          <p:nvPr/>
        </p:nvPicPr>
        <p:blipFill>
          <a:blip r:embed="rId4">
            <a:alphaModFix/>
          </a:blip>
          <a:stretch>
            <a:fillRect/>
          </a:stretch>
        </p:blipFill>
        <p:spPr>
          <a:xfrm>
            <a:off x="226675" y="1985688"/>
            <a:ext cx="3742975" cy="1779331"/>
          </a:xfrm>
          <a:prstGeom prst="rect">
            <a:avLst/>
          </a:prstGeom>
          <a:noFill/>
          <a:ln>
            <a:noFill/>
          </a:ln>
        </p:spPr>
      </p:pic>
      <p:sp>
        <p:nvSpPr>
          <p:cNvPr id="212" name="Google Shape;212;p31"/>
          <p:cNvSpPr/>
          <p:nvPr/>
        </p:nvSpPr>
        <p:spPr>
          <a:xfrm>
            <a:off x="4228500" y="2656150"/>
            <a:ext cx="642300" cy="23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Stroke according to CDC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In 2020, 1 in 6 deaths from cardiovascular disease was due to stroke.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Every 40 seconds, someone in the United States has a stroke. Every 3.5 minutes, someone dies of a stroke.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Every year, more than 795,000 people in the United States have a stroke. About 610,000 of these are first or new strokes.</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About 185,000 strokes—nearly 1 in 4—are people who have had a previous stroke.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About 87% of all strokes are </a:t>
            </a:r>
            <a:r>
              <a:rPr lang="en" sz="1400" u="sng">
                <a:solidFill>
                  <a:srgbClr val="075290"/>
                </a:solidFill>
                <a:highlight>
                  <a:srgbClr val="FFFFFF"/>
                </a:highlight>
                <a:hlinkClick r:id="rId3">
                  <a:extLst>
                    <a:ext uri="{A12FA001-AC4F-418D-AE19-62706E023703}">
                      <ahyp:hlinkClr val="tx"/>
                    </a:ext>
                  </a:extLst>
                </a:hlinkClick>
              </a:rPr>
              <a:t>ischemic strokes</a:t>
            </a:r>
            <a:r>
              <a:rPr lang="en" sz="1400">
                <a:solidFill>
                  <a:schemeClr val="dk1"/>
                </a:solidFill>
                <a:highlight>
                  <a:srgbClr val="FFFFFF"/>
                </a:highlight>
              </a:rPr>
              <a:t>, in which blood flow to the brain is blocked.</a:t>
            </a:r>
            <a:endParaRPr sz="1400">
              <a:solidFill>
                <a:schemeClr val="dk1"/>
              </a:solidFill>
              <a:highlight>
                <a:srgbClr val="FFFFFF"/>
              </a:highlight>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4">
            <a:alphaModFix/>
          </a:blip>
          <a:stretch>
            <a:fillRect/>
          </a:stretch>
        </p:blipFill>
        <p:spPr>
          <a:xfrm>
            <a:off x="7069900" y="224088"/>
            <a:ext cx="1207226" cy="1207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to improve recall - Logistic Regression</a:t>
            </a:r>
            <a:endParaRPr/>
          </a:p>
        </p:txBody>
      </p:sp>
      <p:sp>
        <p:nvSpPr>
          <p:cNvPr id="218" name="Google Shape;218;p32"/>
          <p:cNvSpPr txBox="1"/>
          <p:nvPr>
            <p:ph type="title"/>
          </p:nvPr>
        </p:nvSpPr>
        <p:spPr>
          <a:xfrm>
            <a:off x="135425" y="572700"/>
            <a:ext cx="4537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Logistic Regression - Trial version 1: Simple logistic regression model</a:t>
            </a:r>
            <a:endParaRPr sz="1100"/>
          </a:p>
        </p:txBody>
      </p:sp>
      <p:sp>
        <p:nvSpPr>
          <p:cNvPr id="219" name="Google Shape;219;p32"/>
          <p:cNvSpPr txBox="1"/>
          <p:nvPr/>
        </p:nvSpPr>
        <p:spPr>
          <a:xfrm>
            <a:off x="5028025" y="572700"/>
            <a:ext cx="4041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Logistic Regression - Trial version 2: solver = ‘ibfgs’</a:t>
            </a:r>
            <a:endParaRPr sz="1100"/>
          </a:p>
        </p:txBody>
      </p:sp>
      <p:pic>
        <p:nvPicPr>
          <p:cNvPr id="220" name="Google Shape;220;p32"/>
          <p:cNvPicPr preferRelativeResize="0"/>
          <p:nvPr/>
        </p:nvPicPr>
        <p:blipFill>
          <a:blip r:embed="rId3">
            <a:alphaModFix/>
          </a:blip>
          <a:stretch>
            <a:fillRect/>
          </a:stretch>
        </p:blipFill>
        <p:spPr>
          <a:xfrm>
            <a:off x="4672625" y="4031688"/>
            <a:ext cx="3578651" cy="944925"/>
          </a:xfrm>
          <a:prstGeom prst="rect">
            <a:avLst/>
          </a:prstGeom>
          <a:noFill/>
          <a:ln>
            <a:noFill/>
          </a:ln>
        </p:spPr>
      </p:pic>
      <p:sp>
        <p:nvSpPr>
          <p:cNvPr id="221" name="Google Shape;221;p32"/>
          <p:cNvSpPr txBox="1"/>
          <p:nvPr>
            <p:ph type="title"/>
          </p:nvPr>
        </p:nvSpPr>
        <p:spPr>
          <a:xfrm>
            <a:off x="135425" y="282953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Logistic Regression - Trial version 3: Grid Search</a:t>
            </a:r>
            <a:endParaRPr sz="1100"/>
          </a:p>
        </p:txBody>
      </p:sp>
      <p:sp>
        <p:nvSpPr>
          <p:cNvPr id="222" name="Google Shape;222;p32"/>
          <p:cNvSpPr txBox="1"/>
          <p:nvPr>
            <p:ph type="title"/>
          </p:nvPr>
        </p:nvSpPr>
        <p:spPr>
          <a:xfrm>
            <a:off x="4672625" y="3770675"/>
            <a:ext cx="3337500" cy="3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t>Reference:</a:t>
            </a:r>
            <a:endParaRPr sz="1100"/>
          </a:p>
        </p:txBody>
      </p:sp>
      <p:pic>
        <p:nvPicPr>
          <p:cNvPr id="223" name="Google Shape;223;p32"/>
          <p:cNvPicPr preferRelativeResize="0"/>
          <p:nvPr/>
        </p:nvPicPr>
        <p:blipFill>
          <a:blip r:embed="rId4">
            <a:alphaModFix/>
          </a:blip>
          <a:stretch>
            <a:fillRect/>
          </a:stretch>
        </p:blipFill>
        <p:spPr>
          <a:xfrm>
            <a:off x="223472" y="3158897"/>
            <a:ext cx="3813606" cy="1817700"/>
          </a:xfrm>
          <a:prstGeom prst="rect">
            <a:avLst/>
          </a:prstGeom>
          <a:noFill/>
          <a:ln>
            <a:noFill/>
          </a:ln>
        </p:spPr>
      </p:pic>
      <p:pic>
        <p:nvPicPr>
          <p:cNvPr id="224" name="Google Shape;224;p32"/>
          <p:cNvPicPr preferRelativeResize="0"/>
          <p:nvPr/>
        </p:nvPicPr>
        <p:blipFill>
          <a:blip r:embed="rId5">
            <a:alphaModFix/>
          </a:blip>
          <a:stretch>
            <a:fillRect/>
          </a:stretch>
        </p:blipFill>
        <p:spPr>
          <a:xfrm>
            <a:off x="223475" y="929500"/>
            <a:ext cx="3737849" cy="1872600"/>
          </a:xfrm>
          <a:prstGeom prst="rect">
            <a:avLst/>
          </a:prstGeom>
          <a:noFill/>
          <a:ln>
            <a:noFill/>
          </a:ln>
        </p:spPr>
      </p:pic>
      <p:pic>
        <p:nvPicPr>
          <p:cNvPr id="225" name="Google Shape;225;p32"/>
          <p:cNvPicPr preferRelativeResize="0"/>
          <p:nvPr/>
        </p:nvPicPr>
        <p:blipFill>
          <a:blip r:embed="rId6">
            <a:alphaModFix/>
          </a:blip>
          <a:stretch>
            <a:fillRect/>
          </a:stretch>
        </p:blipFill>
        <p:spPr>
          <a:xfrm>
            <a:off x="4913926" y="929967"/>
            <a:ext cx="3916199" cy="1871658"/>
          </a:xfrm>
          <a:prstGeom prst="rect">
            <a:avLst/>
          </a:prstGeom>
          <a:noFill/>
          <a:ln>
            <a:noFill/>
          </a:ln>
        </p:spPr>
      </p:pic>
      <p:sp>
        <p:nvSpPr>
          <p:cNvPr id="226" name="Google Shape;226;p32"/>
          <p:cNvSpPr txBox="1"/>
          <p:nvPr/>
        </p:nvSpPr>
        <p:spPr>
          <a:xfrm>
            <a:off x="4672625" y="3062675"/>
            <a:ext cx="4201800" cy="708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850">
                <a:solidFill>
                  <a:schemeClr val="dk1"/>
                </a:solidFill>
                <a:latin typeface="Courier New"/>
                <a:ea typeface="Courier New"/>
                <a:cs typeface="Courier New"/>
                <a:sym typeface="Courier New"/>
              </a:rPr>
              <a:t>logreg_pipeline = Pipeline(steps = [('scale',StandardScaler()),('LR',LogisticRegression(C=0.1,penalty='l2',random_state=42))])</a:t>
            </a:r>
            <a:endParaRPr sz="85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to improve recall - SVM</a:t>
            </a:r>
            <a:endParaRPr/>
          </a:p>
        </p:txBody>
      </p:sp>
      <p:sp>
        <p:nvSpPr>
          <p:cNvPr id="232" name="Google Shape;232;p33"/>
          <p:cNvSpPr txBox="1"/>
          <p:nvPr>
            <p:ph type="title"/>
          </p:nvPr>
        </p:nvSpPr>
        <p:spPr>
          <a:xfrm>
            <a:off x="255300" y="510150"/>
            <a:ext cx="4537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Trial version 1: Kernel-’Linear’</a:t>
            </a:r>
            <a:endParaRPr sz="1100"/>
          </a:p>
        </p:txBody>
      </p:sp>
      <p:sp>
        <p:nvSpPr>
          <p:cNvPr id="233" name="Google Shape;233;p33"/>
          <p:cNvSpPr txBox="1"/>
          <p:nvPr>
            <p:ph type="title"/>
          </p:nvPr>
        </p:nvSpPr>
        <p:spPr>
          <a:xfrm>
            <a:off x="366850" y="2618775"/>
            <a:ext cx="4537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Trial version 2: Optimizing gamma and C for SVM</a:t>
            </a:r>
            <a:endParaRPr sz="1100"/>
          </a:p>
        </p:txBody>
      </p:sp>
      <p:sp>
        <p:nvSpPr>
          <p:cNvPr id="234" name="Google Shape;234;p33"/>
          <p:cNvSpPr txBox="1"/>
          <p:nvPr>
            <p:ph type="title"/>
          </p:nvPr>
        </p:nvSpPr>
        <p:spPr>
          <a:xfrm>
            <a:off x="7627750" y="750450"/>
            <a:ext cx="1038000" cy="33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t>Reference:</a:t>
            </a:r>
            <a:endParaRPr sz="1100"/>
          </a:p>
        </p:txBody>
      </p:sp>
      <p:sp>
        <p:nvSpPr>
          <p:cNvPr id="235" name="Google Shape;235;p33"/>
          <p:cNvSpPr txBox="1"/>
          <p:nvPr/>
        </p:nvSpPr>
        <p:spPr>
          <a:xfrm>
            <a:off x="366850" y="4603675"/>
            <a:ext cx="7070700" cy="55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950">
                <a:solidFill>
                  <a:schemeClr val="dk1"/>
                </a:solidFill>
                <a:highlight>
                  <a:schemeClr val="lt1"/>
                </a:highlight>
                <a:latin typeface="Courier New"/>
                <a:ea typeface="Courier New"/>
                <a:cs typeface="Courier New"/>
                <a:sym typeface="Courier New"/>
              </a:rPr>
              <a:t>Pipeline(steps = [('scale',StandardScaler()),('SVM',SVC(C=100,gamma=0.01,kernel='rbf',random_state=42))])</a:t>
            </a:r>
            <a:endParaRPr b="1" sz="950">
              <a:solidFill>
                <a:schemeClr val="dk1"/>
              </a:solidFill>
              <a:highlight>
                <a:schemeClr val="lt1"/>
              </a:highlight>
              <a:latin typeface="Courier New"/>
              <a:ea typeface="Courier New"/>
              <a:cs typeface="Courier New"/>
              <a:sym typeface="Courier New"/>
            </a:endParaRPr>
          </a:p>
        </p:txBody>
      </p:sp>
      <p:pic>
        <p:nvPicPr>
          <p:cNvPr id="236" name="Google Shape;236;p33"/>
          <p:cNvPicPr preferRelativeResize="0"/>
          <p:nvPr/>
        </p:nvPicPr>
        <p:blipFill>
          <a:blip r:embed="rId3">
            <a:alphaModFix/>
          </a:blip>
          <a:stretch>
            <a:fillRect/>
          </a:stretch>
        </p:blipFill>
        <p:spPr>
          <a:xfrm>
            <a:off x="6132749" y="1062400"/>
            <a:ext cx="2401450" cy="641735"/>
          </a:xfrm>
          <a:prstGeom prst="rect">
            <a:avLst/>
          </a:prstGeom>
          <a:noFill/>
          <a:ln>
            <a:noFill/>
          </a:ln>
        </p:spPr>
      </p:pic>
      <p:pic>
        <p:nvPicPr>
          <p:cNvPr id="237" name="Google Shape;237;p33"/>
          <p:cNvPicPr preferRelativeResize="0"/>
          <p:nvPr/>
        </p:nvPicPr>
        <p:blipFill>
          <a:blip r:embed="rId4">
            <a:alphaModFix/>
          </a:blip>
          <a:stretch>
            <a:fillRect/>
          </a:stretch>
        </p:blipFill>
        <p:spPr>
          <a:xfrm>
            <a:off x="322450" y="864376"/>
            <a:ext cx="3568500" cy="1766600"/>
          </a:xfrm>
          <a:prstGeom prst="rect">
            <a:avLst/>
          </a:prstGeom>
          <a:noFill/>
          <a:ln>
            <a:noFill/>
          </a:ln>
        </p:spPr>
      </p:pic>
      <p:pic>
        <p:nvPicPr>
          <p:cNvPr id="238" name="Google Shape;238;p33"/>
          <p:cNvPicPr preferRelativeResize="0"/>
          <p:nvPr/>
        </p:nvPicPr>
        <p:blipFill>
          <a:blip r:embed="rId5">
            <a:alphaModFix/>
          </a:blip>
          <a:stretch>
            <a:fillRect/>
          </a:stretch>
        </p:blipFill>
        <p:spPr>
          <a:xfrm>
            <a:off x="322450" y="2922650"/>
            <a:ext cx="3568500" cy="17080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240625" y="8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a:t>
            </a:r>
            <a:endParaRPr/>
          </a:p>
        </p:txBody>
      </p:sp>
      <p:graphicFrame>
        <p:nvGraphicFramePr>
          <p:cNvPr id="244" name="Google Shape;244;p34"/>
          <p:cNvGraphicFramePr/>
          <p:nvPr/>
        </p:nvGraphicFramePr>
        <p:xfrm>
          <a:off x="1506500" y="885488"/>
          <a:ext cx="3000000" cy="3000000"/>
        </p:xfrm>
        <a:graphic>
          <a:graphicData uri="http://schemas.openxmlformats.org/drawingml/2006/table">
            <a:tbl>
              <a:tblPr>
                <a:noFill/>
                <a:tableStyleId>{7921B1FC-1010-4508-8583-524C819F41C6}</a:tableStyleId>
              </a:tblPr>
              <a:tblGrid>
                <a:gridCol w="1983450"/>
                <a:gridCol w="1524100"/>
                <a:gridCol w="1472025"/>
                <a:gridCol w="171545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Recall (0)</a:t>
                      </a:r>
                      <a:endParaRPr/>
                    </a:p>
                  </a:txBody>
                  <a:tcPr marT="91425" marB="91425" marR="91425" marL="91425"/>
                </a:tc>
                <a:tc>
                  <a:txBody>
                    <a:bodyPr/>
                    <a:lstStyle/>
                    <a:p>
                      <a:pPr indent="0" lvl="0" marL="0" rtl="0" algn="l">
                        <a:spcBef>
                          <a:spcPts val="0"/>
                        </a:spcBef>
                        <a:spcAft>
                          <a:spcPts val="0"/>
                        </a:spcAft>
                        <a:buNone/>
                      </a:pPr>
                      <a:r>
                        <a:rPr lang="en"/>
                        <a:t>Recall (1)</a:t>
                      </a:r>
                      <a:endParaRPr/>
                    </a:p>
                  </a:txBody>
                  <a:tcPr marT="91425" marB="91425" marR="91425" marL="91425"/>
                </a:tc>
              </a:tr>
              <a:tr h="6095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r h="396200">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r h="609575">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0.93</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0.17</a:t>
                      </a:r>
                      <a:endParaRPr/>
                    </a:p>
                  </a:txBody>
                  <a:tcPr marT="91425" marB="91425" marR="91425" marL="91425"/>
                </a:tc>
              </a:tr>
            </a:tbl>
          </a:graphicData>
        </a:graphic>
      </p:graphicFrame>
      <p:sp>
        <p:nvSpPr>
          <p:cNvPr id="245" name="Google Shape;245;p34"/>
          <p:cNvSpPr txBox="1"/>
          <p:nvPr>
            <p:ph type="title"/>
          </p:nvPr>
        </p:nvSpPr>
        <p:spPr>
          <a:xfrm>
            <a:off x="311700" y="320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6" name="Google Shape;246;p34"/>
          <p:cNvSpPr txBox="1"/>
          <p:nvPr/>
        </p:nvSpPr>
        <p:spPr>
          <a:xfrm>
            <a:off x="1090813" y="3781850"/>
            <a:ext cx="7526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Various models suggest they are great at predicting non-stroke cases while not </a:t>
            </a:r>
            <a:r>
              <a:rPr lang="en">
                <a:solidFill>
                  <a:schemeClr val="dk1"/>
                </a:solidFill>
              </a:rPr>
              <a:t>good at predicting stroke cases</a:t>
            </a:r>
            <a:r>
              <a:rPr lang="en"/>
              <a:t>.</a:t>
            </a:r>
            <a:endParaRPr/>
          </a:p>
          <a:p>
            <a:pPr indent="-317500" lvl="0" marL="457200" rtl="0" algn="l">
              <a:spcBef>
                <a:spcPts val="0"/>
              </a:spcBef>
              <a:spcAft>
                <a:spcPts val="0"/>
              </a:spcAft>
              <a:buSzPts val="1400"/>
              <a:buChar char="●"/>
            </a:pPr>
            <a:r>
              <a:rPr lang="en"/>
              <a:t>Data sources were very unbalanced at the beginning so collecting unbiased datasource is key.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2" name="Google Shape;25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lnSpc>
                <a:spcPct val="122222"/>
              </a:lnSpc>
              <a:spcBef>
                <a:spcPts val="0"/>
              </a:spcBef>
              <a:spcAft>
                <a:spcPts val="0"/>
              </a:spcAft>
              <a:buSzPts val="1000"/>
              <a:buChar char="-"/>
            </a:pPr>
            <a:r>
              <a:rPr lang="en" sz="1000">
                <a:solidFill>
                  <a:srgbClr val="202124"/>
                </a:solidFill>
                <a:highlight>
                  <a:srgbClr val="FFFFFF"/>
                </a:highlight>
              </a:rPr>
              <a:t>Stroke Prediction Dataset - </a:t>
            </a:r>
            <a:r>
              <a:rPr lang="en" sz="1000" u="sng">
                <a:solidFill>
                  <a:schemeClr val="hlink"/>
                </a:solidFill>
                <a:highlight>
                  <a:srgbClr val="FFFFFF"/>
                </a:highlight>
                <a:hlinkClick r:id="rId3"/>
              </a:rPr>
              <a:t>https://www.kaggle.com/datasets/fedesoriano/stroke-prediction-dataset/code</a:t>
            </a:r>
            <a:endParaRPr sz="1000">
              <a:solidFill>
                <a:srgbClr val="202124"/>
              </a:solidFill>
              <a:highlight>
                <a:srgbClr val="FFFFFF"/>
              </a:highlight>
            </a:endParaRPr>
          </a:p>
          <a:p>
            <a:pPr indent="-292100" lvl="0" marL="457200" rtl="0" algn="l">
              <a:lnSpc>
                <a:spcPct val="93750"/>
              </a:lnSpc>
              <a:spcBef>
                <a:spcPts val="0"/>
              </a:spcBef>
              <a:spcAft>
                <a:spcPts val="0"/>
              </a:spcAft>
              <a:buSzPts val="1000"/>
              <a:buChar char="-"/>
            </a:pPr>
            <a:r>
              <a:rPr lang="en" sz="1000">
                <a:solidFill>
                  <a:srgbClr val="202124"/>
                </a:solidFill>
                <a:highlight>
                  <a:srgbClr val="FFFFFF"/>
                </a:highlight>
              </a:rPr>
              <a:t>Can work stress be linked to stroke? / American Academy of Neurology - </a:t>
            </a:r>
            <a:r>
              <a:rPr lang="en" sz="1000" u="sng">
                <a:solidFill>
                  <a:schemeClr val="hlink"/>
                </a:solidFill>
                <a:highlight>
                  <a:srgbClr val="FFFFFF"/>
                </a:highlight>
                <a:hlinkClick r:id="rId4"/>
              </a:rPr>
              <a:t>https://www.aan.com/PressRoom/Home/PressRelease/1412#:~:text=Having%20a%20high%20stress%20job,the%20American%20Academy%20of%20Neurology</a:t>
            </a:r>
            <a:endParaRPr sz="1000">
              <a:solidFill>
                <a:srgbClr val="202124"/>
              </a:solidFill>
              <a:highlight>
                <a:srgbClr val="FFFFFF"/>
              </a:highlight>
            </a:endParaRPr>
          </a:p>
          <a:p>
            <a:pPr indent="-292100" lvl="0" marL="457200" rtl="0" algn="l">
              <a:lnSpc>
                <a:spcPct val="140000"/>
              </a:lnSpc>
              <a:spcBef>
                <a:spcPts val="0"/>
              </a:spcBef>
              <a:spcAft>
                <a:spcPts val="0"/>
              </a:spcAft>
              <a:buClr>
                <a:srgbClr val="202124"/>
              </a:buClr>
              <a:buSzPts val="1000"/>
              <a:buChar char="-"/>
            </a:pPr>
            <a:r>
              <a:rPr lang="en" sz="1000">
                <a:solidFill>
                  <a:srgbClr val="202124"/>
                </a:solidFill>
                <a:highlight>
                  <a:srgbClr val="FFFFFF"/>
                </a:highlight>
              </a:rPr>
              <a:t>The relationship between body mass index and stroke: a </a:t>
            </a:r>
            <a:r>
              <a:rPr lang="en" sz="1000">
                <a:solidFill>
                  <a:srgbClr val="202124"/>
                </a:solidFill>
                <a:highlight>
                  <a:srgbClr val="FFFFFF"/>
                </a:highlight>
              </a:rPr>
              <a:t>systematic</a:t>
            </a:r>
            <a:r>
              <a:rPr lang="en" sz="1000">
                <a:solidFill>
                  <a:srgbClr val="202124"/>
                </a:solidFill>
                <a:highlight>
                  <a:srgbClr val="FFFFFF"/>
                </a:highlight>
              </a:rPr>
              <a:t> review and meta-analysis / National Library of Medicine / </a:t>
            </a:r>
            <a:r>
              <a:rPr lang="en" sz="1000" u="sng">
                <a:solidFill>
                  <a:schemeClr val="hlink"/>
                </a:solidFill>
                <a:highlight>
                  <a:srgbClr val="FFFFFF"/>
                </a:highlight>
                <a:hlinkClick r:id="rId5"/>
              </a:rPr>
              <a:t>https://pubmed.ncbi.nlm.nih.gov/35971008/</a:t>
            </a:r>
            <a:endParaRPr sz="1000">
              <a:solidFill>
                <a:srgbClr val="202124"/>
              </a:solidFill>
              <a:highlight>
                <a:srgbClr val="FFFFFF"/>
              </a:highlight>
            </a:endParaRPr>
          </a:p>
          <a:p>
            <a:pPr indent="-292100" lvl="0" marL="457200" rtl="0" algn="l">
              <a:lnSpc>
                <a:spcPct val="140000"/>
              </a:lnSpc>
              <a:spcBef>
                <a:spcPts val="0"/>
              </a:spcBef>
              <a:spcAft>
                <a:spcPts val="0"/>
              </a:spcAft>
              <a:buClr>
                <a:srgbClr val="202124"/>
              </a:buClr>
              <a:buSzPts val="1000"/>
              <a:buChar char="-"/>
            </a:pPr>
            <a:r>
              <a:rPr lang="en" sz="1000">
                <a:solidFill>
                  <a:srgbClr val="202124"/>
                </a:solidFill>
                <a:highlight>
                  <a:srgbClr val="FFFFFF"/>
                </a:highlight>
              </a:rPr>
              <a:t>Stroke Facts / </a:t>
            </a:r>
            <a:r>
              <a:rPr lang="en" sz="1000" u="sng">
                <a:solidFill>
                  <a:schemeClr val="hlink"/>
                </a:solidFill>
                <a:highlight>
                  <a:srgbClr val="FFFFFF"/>
                </a:highlight>
                <a:hlinkClick r:id="rId6"/>
              </a:rPr>
              <a:t>https://www.cdc.gov/stroke/facts.htm</a:t>
            </a:r>
            <a:endParaRPr sz="1000">
              <a:solidFill>
                <a:srgbClr val="202124"/>
              </a:solidFill>
              <a:highlight>
                <a:srgbClr val="FFFFFF"/>
              </a:highlight>
            </a:endParaRPr>
          </a:p>
          <a:p>
            <a:pPr indent="-292100" lvl="0" marL="457200" rtl="0" algn="l">
              <a:spcBef>
                <a:spcPts val="0"/>
              </a:spcBef>
              <a:spcAft>
                <a:spcPts val="0"/>
              </a:spcAft>
              <a:buClr>
                <a:srgbClr val="202124"/>
              </a:buClr>
              <a:buSzPts val="1000"/>
              <a:buChar char="-"/>
            </a:pPr>
            <a:r>
              <a:rPr lang="en" sz="1000">
                <a:solidFill>
                  <a:srgbClr val="202124"/>
                </a:solidFill>
                <a:highlight>
                  <a:srgbClr val="FFFFFF"/>
                </a:highlight>
              </a:rPr>
              <a:t>Rural-Urban Differences in Stroke Risk Factors, Incidence, and Mortality in People With and Without Prior Stroke / </a:t>
            </a:r>
            <a:r>
              <a:rPr lang="en" sz="1000" u="sng">
                <a:solidFill>
                  <a:schemeClr val="hlink"/>
                </a:solidFill>
                <a:highlight>
                  <a:srgbClr val="FFFFFF"/>
                </a:highlight>
                <a:hlinkClick r:id="rId7"/>
              </a:rPr>
              <a:t>https://www.ahajournals.org/doi/10.1161/CIRCOUTCOMES.118.004973</a:t>
            </a:r>
            <a:endParaRPr sz="1000">
              <a:solidFill>
                <a:srgbClr val="20212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chemeClr val="dk1"/>
                </a:solidFill>
              </a:rPr>
              <a:t>5110 data:</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249 stroke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4861 without stroke</a:t>
            </a:r>
            <a:endParaRPr sz="2100">
              <a:solidFill>
                <a:schemeClr val="dk1"/>
              </a:solidFill>
            </a:endParaRPr>
          </a:p>
          <a:p>
            <a:pPr indent="0" lvl="0" marL="0" rtl="0" algn="l">
              <a:spcBef>
                <a:spcPts val="1200"/>
              </a:spcBef>
              <a:spcAft>
                <a:spcPts val="0"/>
              </a:spcAft>
              <a:buNone/>
            </a:pPr>
            <a:r>
              <a:rPr lang="en" sz="2100">
                <a:solidFill>
                  <a:schemeClr val="dk1"/>
                </a:solidFill>
              </a:rPr>
              <a:t>Features:</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Gender</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Age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Hypertension (or not)</a:t>
            </a:r>
            <a:endParaRPr sz="2100">
              <a:solidFill>
                <a:schemeClr val="dk1"/>
              </a:solidFill>
            </a:endParaRPr>
          </a:p>
          <a:p>
            <a:pPr indent="0" lvl="0" marL="0" rtl="0" algn="l">
              <a:spcBef>
                <a:spcPts val="1200"/>
              </a:spcBef>
              <a:spcAft>
                <a:spcPts val="1200"/>
              </a:spcAft>
              <a:buNone/>
            </a:pPr>
            <a:r>
              <a:t/>
            </a:r>
            <a:endParaRPr sz="2100">
              <a:solidFill>
                <a:schemeClr val="dk1"/>
              </a:solidFill>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Introduction</a:t>
            </a:r>
            <a:endParaRPr/>
          </a:p>
        </p:txBody>
      </p:sp>
      <p:sp>
        <p:nvSpPr>
          <p:cNvPr id="70" name="Google Shape;70;p15"/>
          <p:cNvSpPr txBox="1"/>
          <p:nvPr>
            <p:ph idx="2" type="body"/>
          </p:nvPr>
        </p:nvSpPr>
        <p:spPr>
          <a:xfrm>
            <a:off x="4121200" y="1152475"/>
            <a:ext cx="4753800" cy="3761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Heart disease (or not)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Ever married (or not)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Work type (govt job/private/self-employed/children)</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Residence type (Rural/Urban)</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Avg glucose level</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BMI</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Smoking (or not)</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&amp; clean data</a:t>
            </a:r>
            <a:endParaRPr/>
          </a:p>
        </p:txBody>
      </p:sp>
      <p:pic>
        <p:nvPicPr>
          <p:cNvPr id="76" name="Google Shape;76;p16"/>
          <p:cNvPicPr preferRelativeResize="0"/>
          <p:nvPr/>
        </p:nvPicPr>
        <p:blipFill>
          <a:blip r:embed="rId3">
            <a:alphaModFix/>
          </a:blip>
          <a:stretch>
            <a:fillRect/>
          </a:stretch>
        </p:blipFill>
        <p:spPr>
          <a:xfrm>
            <a:off x="152400" y="1170125"/>
            <a:ext cx="8839197" cy="1474447"/>
          </a:xfrm>
          <a:prstGeom prst="rect">
            <a:avLst/>
          </a:prstGeom>
          <a:noFill/>
          <a:ln>
            <a:noFill/>
          </a:ln>
        </p:spPr>
      </p:pic>
      <p:pic>
        <p:nvPicPr>
          <p:cNvPr id="77" name="Google Shape;77;p16"/>
          <p:cNvPicPr preferRelativeResize="0"/>
          <p:nvPr/>
        </p:nvPicPr>
        <p:blipFill rotWithShape="1">
          <a:blip r:embed="rId4">
            <a:alphaModFix/>
          </a:blip>
          <a:srcRect b="-10" l="3957" r="10572" t="10"/>
          <a:stretch/>
        </p:blipFill>
        <p:spPr>
          <a:xfrm>
            <a:off x="700750" y="2976400"/>
            <a:ext cx="3728375" cy="219100"/>
          </a:xfrm>
          <a:prstGeom prst="rect">
            <a:avLst/>
          </a:prstGeom>
          <a:noFill/>
          <a:ln>
            <a:noFill/>
          </a:ln>
        </p:spPr>
      </p:pic>
      <p:sp>
        <p:nvSpPr>
          <p:cNvPr id="78" name="Google Shape;78;p16"/>
          <p:cNvSpPr txBox="1"/>
          <p:nvPr/>
        </p:nvSpPr>
        <p:spPr>
          <a:xfrm>
            <a:off x="152400" y="2885838"/>
            <a:ext cx="681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t/>
            </a:r>
            <a:endParaRPr/>
          </a:p>
        </p:txBody>
      </p:sp>
      <p:pic>
        <p:nvPicPr>
          <p:cNvPr id="79" name="Google Shape;79;p16"/>
          <p:cNvPicPr preferRelativeResize="0"/>
          <p:nvPr/>
        </p:nvPicPr>
        <p:blipFill>
          <a:blip r:embed="rId5">
            <a:alphaModFix/>
          </a:blip>
          <a:stretch>
            <a:fillRect/>
          </a:stretch>
        </p:blipFill>
        <p:spPr>
          <a:xfrm>
            <a:off x="700750" y="3414500"/>
            <a:ext cx="3552825" cy="257175"/>
          </a:xfrm>
          <a:prstGeom prst="rect">
            <a:avLst/>
          </a:prstGeom>
          <a:noFill/>
          <a:ln>
            <a:noFill/>
          </a:ln>
        </p:spPr>
      </p:pic>
      <p:sp>
        <p:nvSpPr>
          <p:cNvPr id="80" name="Google Shape;80;p16"/>
          <p:cNvSpPr txBox="1"/>
          <p:nvPr/>
        </p:nvSpPr>
        <p:spPr>
          <a:xfrm>
            <a:off x="209550" y="3388275"/>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2. </a:t>
            </a:r>
            <a:endParaRPr/>
          </a:p>
        </p:txBody>
      </p:sp>
      <p:sp>
        <p:nvSpPr>
          <p:cNvPr id="81" name="Google Shape;81;p16"/>
          <p:cNvSpPr txBox="1"/>
          <p:nvPr/>
        </p:nvSpPr>
        <p:spPr>
          <a:xfrm>
            <a:off x="209550" y="3890700"/>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3. </a:t>
            </a:r>
            <a:endParaRPr/>
          </a:p>
        </p:txBody>
      </p:sp>
      <p:pic>
        <p:nvPicPr>
          <p:cNvPr id="82" name="Google Shape;82;p16"/>
          <p:cNvPicPr preferRelativeResize="0"/>
          <p:nvPr/>
        </p:nvPicPr>
        <p:blipFill rotWithShape="1">
          <a:blip r:embed="rId6">
            <a:alphaModFix/>
          </a:blip>
          <a:srcRect b="-7991" l="0" r="66764" t="0"/>
          <a:stretch/>
        </p:blipFill>
        <p:spPr>
          <a:xfrm>
            <a:off x="700750" y="3981250"/>
            <a:ext cx="2937800" cy="25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311725" y="257925"/>
            <a:ext cx="4458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Load data into Amazon AWS S3</a:t>
            </a:r>
            <a:endParaRPr sz="1900">
              <a:solidFill>
                <a:schemeClr val="dk1"/>
              </a:solidFill>
            </a:endParaRPr>
          </a:p>
        </p:txBody>
      </p:sp>
      <p:sp>
        <p:nvSpPr>
          <p:cNvPr id="88" name="Google Shape;88;p17"/>
          <p:cNvSpPr txBox="1"/>
          <p:nvPr>
            <p:ph idx="1" type="subTitle"/>
          </p:nvPr>
        </p:nvSpPr>
        <p:spPr>
          <a:xfrm>
            <a:off x="311725" y="1050525"/>
            <a:ext cx="4458600" cy="4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Spark and then convert to dataframe</a:t>
            </a:r>
            <a:endParaRPr sz="1900">
              <a:solidFill>
                <a:schemeClr val="dk1"/>
              </a:solidFill>
            </a:endParaRPr>
          </a:p>
        </p:txBody>
      </p:sp>
      <p:pic>
        <p:nvPicPr>
          <p:cNvPr id="89" name="Google Shape;89;p17"/>
          <p:cNvPicPr preferRelativeResize="0"/>
          <p:nvPr/>
        </p:nvPicPr>
        <p:blipFill>
          <a:blip r:embed="rId3">
            <a:alphaModFix/>
          </a:blip>
          <a:stretch>
            <a:fillRect/>
          </a:stretch>
        </p:blipFill>
        <p:spPr>
          <a:xfrm>
            <a:off x="6415975" y="1788113"/>
            <a:ext cx="2209800" cy="1000675"/>
          </a:xfrm>
          <a:prstGeom prst="rect">
            <a:avLst/>
          </a:prstGeom>
          <a:noFill/>
          <a:ln>
            <a:noFill/>
          </a:ln>
        </p:spPr>
      </p:pic>
      <p:pic>
        <p:nvPicPr>
          <p:cNvPr id="90" name="Google Shape;90;p17"/>
          <p:cNvPicPr preferRelativeResize="0"/>
          <p:nvPr/>
        </p:nvPicPr>
        <p:blipFill>
          <a:blip r:embed="rId4">
            <a:alphaModFix/>
          </a:blip>
          <a:stretch>
            <a:fillRect/>
          </a:stretch>
        </p:blipFill>
        <p:spPr>
          <a:xfrm>
            <a:off x="311725" y="1715200"/>
            <a:ext cx="4636350" cy="881725"/>
          </a:xfrm>
          <a:prstGeom prst="rect">
            <a:avLst/>
          </a:prstGeom>
          <a:noFill/>
          <a:ln>
            <a:noFill/>
          </a:ln>
        </p:spPr>
      </p:pic>
      <p:pic>
        <p:nvPicPr>
          <p:cNvPr id="91" name="Google Shape;91;p17"/>
          <p:cNvPicPr preferRelativeResize="0"/>
          <p:nvPr/>
        </p:nvPicPr>
        <p:blipFill>
          <a:blip r:embed="rId5">
            <a:alphaModFix/>
          </a:blip>
          <a:stretch>
            <a:fillRect/>
          </a:stretch>
        </p:blipFill>
        <p:spPr>
          <a:xfrm>
            <a:off x="311725" y="2788788"/>
            <a:ext cx="5683999" cy="2033275"/>
          </a:xfrm>
          <a:prstGeom prst="rect">
            <a:avLst/>
          </a:prstGeom>
          <a:noFill/>
          <a:ln>
            <a:noFill/>
          </a:ln>
        </p:spPr>
      </p:pic>
      <p:pic>
        <p:nvPicPr>
          <p:cNvPr id="92" name="Google Shape;92;p17"/>
          <p:cNvPicPr preferRelativeResize="0"/>
          <p:nvPr/>
        </p:nvPicPr>
        <p:blipFill>
          <a:blip r:embed="rId6">
            <a:alphaModFix/>
          </a:blip>
          <a:stretch>
            <a:fillRect/>
          </a:stretch>
        </p:blipFill>
        <p:spPr>
          <a:xfrm>
            <a:off x="4422250" y="257913"/>
            <a:ext cx="4533900" cy="115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vs Stroke </a:t>
            </a:r>
            <a:r>
              <a:rPr lang="en" sz="1911">
                <a:solidFill>
                  <a:schemeClr val="dk2"/>
                </a:solidFill>
              </a:rPr>
              <a:t>(</a:t>
            </a:r>
            <a:r>
              <a:rPr lang="en" sz="1911">
                <a:solidFill>
                  <a:schemeClr val="dk2"/>
                </a:solidFill>
              </a:rPr>
              <a:t>EDA</a:t>
            </a:r>
            <a:r>
              <a:rPr lang="en" sz="1911">
                <a:solidFill>
                  <a:schemeClr val="dk2"/>
                </a:solidFill>
              </a:rPr>
              <a:t> with Tableau)</a:t>
            </a:r>
            <a:r>
              <a:rPr lang="en"/>
              <a:t> </a:t>
            </a:r>
            <a:endParaRPr/>
          </a:p>
        </p:txBody>
      </p:sp>
      <p:sp>
        <p:nvSpPr>
          <p:cNvPr id="98" name="Google Shape;98;p18"/>
          <p:cNvSpPr txBox="1"/>
          <p:nvPr>
            <p:ph idx="1" type="body"/>
          </p:nvPr>
        </p:nvSpPr>
        <p:spPr>
          <a:xfrm>
            <a:off x="311700" y="789125"/>
            <a:ext cx="8520600" cy="37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rPr>
              <a:t>According to CDC, stroke risk increases with age, but strokes may occur at any age. </a:t>
            </a:r>
            <a:endParaRPr sz="1350">
              <a:solidFill>
                <a:schemeClr val="dk1"/>
              </a:solidFill>
            </a:endParaRPr>
          </a:p>
          <a:p>
            <a:pPr indent="0" lvl="0" marL="0" rtl="0" algn="l">
              <a:spcBef>
                <a:spcPts val="700"/>
              </a:spcBef>
              <a:spcAft>
                <a:spcPts val="700"/>
              </a:spcAft>
              <a:buNone/>
            </a:pPr>
            <a:r>
              <a:t/>
            </a:r>
            <a:endParaRPr sz="1050">
              <a:solidFill>
                <a:schemeClr val="dk1"/>
              </a:solidFill>
            </a:endParaRPr>
          </a:p>
        </p:txBody>
      </p:sp>
      <p:pic>
        <p:nvPicPr>
          <p:cNvPr id="99" name="Google Shape;99;p18"/>
          <p:cNvPicPr preferRelativeResize="0"/>
          <p:nvPr/>
        </p:nvPicPr>
        <p:blipFill rotWithShape="1">
          <a:blip r:embed="rId3">
            <a:alphaModFix/>
          </a:blip>
          <a:srcRect b="0" l="0" r="1019" t="0"/>
          <a:stretch/>
        </p:blipFill>
        <p:spPr>
          <a:xfrm>
            <a:off x="1067025" y="1343200"/>
            <a:ext cx="6340451" cy="3369250"/>
          </a:xfrm>
          <a:prstGeom prst="rect">
            <a:avLst/>
          </a:prstGeom>
          <a:noFill/>
          <a:ln>
            <a:noFill/>
          </a:ln>
        </p:spPr>
      </p:pic>
      <p:pic>
        <p:nvPicPr>
          <p:cNvPr id="100" name="Google Shape;100;p18"/>
          <p:cNvPicPr preferRelativeResize="0"/>
          <p:nvPr/>
        </p:nvPicPr>
        <p:blipFill rotWithShape="1">
          <a:blip r:embed="rId4">
            <a:alphaModFix/>
          </a:blip>
          <a:srcRect b="4671" l="0" r="0" t="0"/>
          <a:stretch/>
        </p:blipFill>
        <p:spPr>
          <a:xfrm>
            <a:off x="7627650" y="1818750"/>
            <a:ext cx="962625" cy="63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50800"/>
            <a:ext cx="8540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Gender/Marriage Status</a:t>
            </a:r>
            <a:r>
              <a:rPr lang="en" sz="2800"/>
              <a:t> vs Stroke (EDA with Tableau)</a:t>
            </a:r>
            <a:endParaRPr/>
          </a:p>
        </p:txBody>
      </p:sp>
      <p:sp>
        <p:nvSpPr>
          <p:cNvPr id="106" name="Google Shape;106;p19"/>
          <p:cNvSpPr txBox="1"/>
          <p:nvPr>
            <p:ph idx="1" type="body"/>
          </p:nvPr>
        </p:nvSpPr>
        <p:spPr>
          <a:xfrm>
            <a:off x="311700" y="1015650"/>
            <a:ext cx="2024700" cy="35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easy to misinterpret marriage status graph. </a:t>
            </a:r>
            <a:endParaRPr/>
          </a:p>
          <a:p>
            <a:pPr indent="0" lvl="0" marL="0" rtl="0" algn="l">
              <a:spcBef>
                <a:spcPts val="1200"/>
              </a:spcBef>
              <a:spcAft>
                <a:spcPts val="0"/>
              </a:spcAft>
              <a:buNone/>
            </a:pPr>
            <a:r>
              <a:rPr lang="en"/>
              <a:t>However, from previous graph, we knew that aging is a strong predictor of stroke it gives more time to get married. </a:t>
            </a:r>
            <a:endParaRPr/>
          </a:p>
          <a:p>
            <a:pPr indent="0" lvl="0" marL="0" rtl="0" algn="l">
              <a:spcBef>
                <a:spcPts val="1200"/>
              </a:spcBef>
              <a:spcAft>
                <a:spcPts val="1200"/>
              </a:spcAft>
              <a:buClr>
                <a:schemeClr val="dk1"/>
              </a:buClr>
              <a:buSzPts val="1100"/>
              <a:buFont typeface="Arial"/>
              <a:buNone/>
            </a:pPr>
            <a:r>
              <a:rPr lang="en"/>
              <a:t>Further analysis about the relationship between age/marriage status and stroke will be helpful.</a:t>
            </a:r>
            <a:endParaRPr/>
          </a:p>
        </p:txBody>
      </p:sp>
      <p:pic>
        <p:nvPicPr>
          <p:cNvPr id="107" name="Google Shape;107;p19"/>
          <p:cNvPicPr preferRelativeResize="0"/>
          <p:nvPr/>
        </p:nvPicPr>
        <p:blipFill rotWithShape="1">
          <a:blip r:embed="rId3">
            <a:alphaModFix/>
          </a:blip>
          <a:srcRect b="1019" l="0" r="0" t="0"/>
          <a:stretch/>
        </p:blipFill>
        <p:spPr>
          <a:xfrm>
            <a:off x="5135175" y="1006500"/>
            <a:ext cx="2866416" cy="3553225"/>
          </a:xfrm>
          <a:prstGeom prst="rect">
            <a:avLst/>
          </a:prstGeom>
          <a:noFill/>
          <a:ln>
            <a:noFill/>
          </a:ln>
          <a:effectLst>
            <a:outerShdw blurRad="57150" rotWithShape="0" algn="bl" dir="5400000" dist="19050">
              <a:srgbClr val="000000">
                <a:alpha val="50000"/>
              </a:srgbClr>
            </a:outerShdw>
          </a:effectLst>
        </p:spPr>
      </p:pic>
      <p:pic>
        <p:nvPicPr>
          <p:cNvPr id="108" name="Google Shape;108;p19"/>
          <p:cNvPicPr preferRelativeResize="0"/>
          <p:nvPr/>
        </p:nvPicPr>
        <p:blipFill>
          <a:blip r:embed="rId4">
            <a:alphaModFix/>
          </a:blip>
          <a:stretch>
            <a:fillRect/>
          </a:stretch>
        </p:blipFill>
        <p:spPr>
          <a:xfrm>
            <a:off x="2455675" y="1003550"/>
            <a:ext cx="2516902" cy="3553225"/>
          </a:xfrm>
          <a:prstGeom prst="rect">
            <a:avLst/>
          </a:prstGeom>
          <a:noFill/>
          <a:ln>
            <a:noFill/>
          </a:ln>
          <a:effectLst>
            <a:outerShdw blurRad="57150" rotWithShape="0" algn="bl" dir="5400000" dist="19050">
              <a:srgbClr val="000000">
                <a:alpha val="50000"/>
              </a:srgbClr>
            </a:outerShdw>
          </a:effectLst>
        </p:spPr>
      </p:pic>
      <p:pic>
        <p:nvPicPr>
          <p:cNvPr id="109" name="Google Shape;109;p19"/>
          <p:cNvPicPr preferRelativeResize="0"/>
          <p:nvPr/>
        </p:nvPicPr>
        <p:blipFill rotWithShape="1">
          <a:blip r:embed="rId5">
            <a:alphaModFix/>
          </a:blip>
          <a:srcRect b="4671" l="0" r="0" t="0"/>
          <a:stretch/>
        </p:blipFill>
        <p:spPr>
          <a:xfrm>
            <a:off x="8059575" y="1031350"/>
            <a:ext cx="962625" cy="6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Body Mass Index (BMI)</a:t>
            </a:r>
            <a:r>
              <a:rPr lang="en"/>
              <a:t> vs Stroke </a:t>
            </a:r>
            <a:r>
              <a:rPr lang="en" sz="1911">
                <a:solidFill>
                  <a:schemeClr val="dk2"/>
                </a:solidFill>
              </a:rPr>
              <a:t>(EDA with Tableau)</a:t>
            </a:r>
            <a:endParaRPr/>
          </a:p>
        </p:txBody>
      </p:sp>
      <p:sp>
        <p:nvSpPr>
          <p:cNvPr id="115" name="Google Shape;115;p20"/>
          <p:cNvSpPr txBox="1"/>
          <p:nvPr>
            <p:ph idx="1" type="body"/>
          </p:nvPr>
        </p:nvSpPr>
        <p:spPr>
          <a:xfrm>
            <a:off x="61975" y="857250"/>
            <a:ext cx="9037200" cy="41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highlight>
                  <a:srgbClr val="FFFFFF"/>
                </a:highlight>
                <a:latin typeface="Roboto"/>
                <a:ea typeface="Roboto"/>
                <a:cs typeface="Roboto"/>
                <a:sym typeface="Roboto"/>
              </a:rPr>
              <a:t>Higher BMI (overweight or obese group) was associated with an increased overall risk of stroke.</a:t>
            </a:r>
            <a:endParaRPr sz="1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Clr>
                <a:schemeClr val="dk1"/>
              </a:buClr>
              <a:buSzPts val="1100"/>
              <a:buFont typeface="Arial"/>
              <a:buNone/>
            </a:pPr>
            <a:r>
              <a:rPr b="1" lang="en" sz="900">
                <a:solidFill>
                  <a:schemeClr val="dk1"/>
                </a:solidFill>
              </a:rPr>
              <a:t>CDC categorize BMI levels as follow:</a:t>
            </a:r>
            <a:endParaRPr b="1" sz="900">
              <a:solidFill>
                <a:schemeClr val="dk1"/>
              </a:solidFill>
            </a:endParaRPr>
          </a:p>
          <a:p>
            <a:pPr indent="0" lvl="0" marL="0" rtl="0" algn="l">
              <a:spcBef>
                <a:spcPts val="1200"/>
              </a:spcBef>
              <a:spcAft>
                <a:spcPts val="0"/>
              </a:spcAft>
              <a:buClr>
                <a:schemeClr val="dk1"/>
              </a:buClr>
              <a:buSzPts val="1100"/>
              <a:buFont typeface="Arial"/>
              <a:buNone/>
            </a:pPr>
            <a:r>
              <a:rPr lang="en" sz="900">
                <a:solidFill>
                  <a:schemeClr val="dk1"/>
                </a:solidFill>
              </a:rPr>
              <a:t>BMI &lt; 18.5</a:t>
            </a:r>
            <a:r>
              <a:rPr b="1" lang="en" sz="900">
                <a:solidFill>
                  <a:schemeClr val="dk1"/>
                </a:solidFill>
              </a:rPr>
              <a:t>               underweight</a:t>
            </a:r>
            <a:endParaRPr sz="900">
              <a:solidFill>
                <a:schemeClr val="dk1"/>
              </a:solidFill>
            </a:endParaRPr>
          </a:p>
          <a:p>
            <a:pPr indent="0" lvl="0" marL="0" rtl="0" algn="l">
              <a:spcBef>
                <a:spcPts val="1200"/>
              </a:spcBef>
              <a:spcAft>
                <a:spcPts val="0"/>
              </a:spcAft>
              <a:buClr>
                <a:schemeClr val="dk1"/>
              </a:buClr>
              <a:buSzPts val="1100"/>
              <a:buFont typeface="Arial"/>
              <a:buNone/>
            </a:pPr>
            <a:r>
              <a:rPr lang="en" sz="900">
                <a:solidFill>
                  <a:schemeClr val="dk1"/>
                </a:solidFill>
              </a:rPr>
              <a:t>18.5 &lt; BMI &lt;25       </a:t>
            </a:r>
            <a:r>
              <a:rPr b="1" lang="en" sz="900">
                <a:solidFill>
                  <a:schemeClr val="dk1"/>
                </a:solidFill>
              </a:rPr>
              <a:t>healthy weight</a:t>
            </a:r>
            <a:endParaRPr sz="900">
              <a:solidFill>
                <a:schemeClr val="dk1"/>
              </a:solidFill>
            </a:endParaRPr>
          </a:p>
          <a:p>
            <a:pPr indent="0" lvl="0" marL="0" rtl="0" algn="l">
              <a:spcBef>
                <a:spcPts val="1200"/>
              </a:spcBef>
              <a:spcAft>
                <a:spcPts val="0"/>
              </a:spcAft>
              <a:buClr>
                <a:schemeClr val="dk1"/>
              </a:buClr>
              <a:buSzPts val="1100"/>
              <a:buFont typeface="Arial"/>
              <a:buNone/>
            </a:pPr>
            <a:r>
              <a:rPr lang="en" sz="900">
                <a:solidFill>
                  <a:schemeClr val="dk1"/>
                </a:solidFill>
              </a:rPr>
              <a:t>25.0 &lt; BMI &lt;30       </a:t>
            </a:r>
            <a:r>
              <a:rPr b="1" lang="en" sz="900">
                <a:solidFill>
                  <a:schemeClr val="dk1"/>
                </a:solidFill>
              </a:rPr>
              <a:t>overweight</a:t>
            </a:r>
            <a:r>
              <a:rPr lang="en" sz="900">
                <a:solidFill>
                  <a:schemeClr val="dk1"/>
                </a:solidFill>
              </a:rPr>
              <a:t>.</a:t>
            </a:r>
            <a:endParaRPr sz="900">
              <a:solidFill>
                <a:schemeClr val="dk1"/>
              </a:solidFill>
            </a:endParaRPr>
          </a:p>
          <a:p>
            <a:pPr indent="0" lvl="0" marL="0" rtl="0" algn="l">
              <a:spcBef>
                <a:spcPts val="1200"/>
              </a:spcBef>
              <a:spcAft>
                <a:spcPts val="1200"/>
              </a:spcAft>
              <a:buClr>
                <a:schemeClr val="dk1"/>
              </a:buClr>
              <a:buSzPts val="1100"/>
              <a:buFont typeface="Arial"/>
              <a:buNone/>
            </a:pPr>
            <a:r>
              <a:rPr lang="en" sz="900">
                <a:solidFill>
                  <a:schemeClr val="dk1"/>
                </a:solidFill>
              </a:rPr>
              <a:t>BMI &gt; 30.0              </a:t>
            </a:r>
            <a:r>
              <a:rPr b="1" lang="en" sz="900">
                <a:solidFill>
                  <a:schemeClr val="dk1"/>
                </a:solidFill>
              </a:rPr>
              <a:t>obesity </a:t>
            </a:r>
            <a:endParaRPr sz="1100">
              <a:solidFill>
                <a:schemeClr val="accent2"/>
              </a:solidFill>
              <a:highlight>
                <a:srgbClr val="FFFFFF"/>
              </a:highlight>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2688850" y="1401148"/>
            <a:ext cx="6257599" cy="3566776"/>
          </a:xfrm>
          <a:prstGeom prst="rect">
            <a:avLst/>
          </a:prstGeom>
          <a:noFill/>
          <a:ln>
            <a:noFill/>
          </a:ln>
        </p:spPr>
      </p:pic>
      <p:pic>
        <p:nvPicPr>
          <p:cNvPr id="117" name="Google Shape;117;p20"/>
          <p:cNvPicPr preferRelativeResize="0"/>
          <p:nvPr/>
        </p:nvPicPr>
        <p:blipFill rotWithShape="1">
          <a:blip r:embed="rId4">
            <a:alphaModFix/>
          </a:blip>
          <a:srcRect b="4671" l="0" r="0" t="0"/>
          <a:stretch/>
        </p:blipFill>
        <p:spPr>
          <a:xfrm>
            <a:off x="7869675" y="920175"/>
            <a:ext cx="962625" cy="63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7558"/>
              <a:buFont typeface="Arial"/>
              <a:buNone/>
            </a:pPr>
            <a:r>
              <a:rPr lang="en"/>
              <a:t>Glucose Level vs Stroke </a:t>
            </a:r>
            <a:r>
              <a:rPr lang="en" sz="1911">
                <a:solidFill>
                  <a:schemeClr val="dk2"/>
                </a:solidFill>
              </a:rPr>
              <a:t>(</a:t>
            </a:r>
            <a:r>
              <a:rPr lang="en" sz="1911">
                <a:solidFill>
                  <a:schemeClr val="dk2"/>
                </a:solidFill>
              </a:rPr>
              <a:t>EDA with Tableau)</a:t>
            </a:r>
            <a:endParaRPr sz="1911">
              <a:solidFill>
                <a:schemeClr val="dk2"/>
              </a:solidFill>
            </a:endParaRPr>
          </a:p>
        </p:txBody>
      </p:sp>
      <p:sp>
        <p:nvSpPr>
          <p:cNvPr id="123" name="Google Shape;123;p21"/>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Low levels of glucose on blood has similar effects as high levels of glucose in terms of stroke.</a:t>
            </a:r>
            <a:endParaRPr sz="1300"/>
          </a:p>
          <a:p>
            <a:pPr indent="0" lvl="0" marL="0" rtl="0" algn="l">
              <a:spcBef>
                <a:spcPts val="1200"/>
              </a:spcBef>
              <a:spcAft>
                <a:spcPts val="1200"/>
              </a:spcAft>
              <a:buNone/>
            </a:pPr>
            <a:r>
              <a:t/>
            </a:r>
            <a:endParaRPr/>
          </a:p>
        </p:txBody>
      </p:sp>
      <p:pic>
        <p:nvPicPr>
          <p:cNvPr id="124" name="Google Shape;124;p21"/>
          <p:cNvPicPr preferRelativeResize="0"/>
          <p:nvPr/>
        </p:nvPicPr>
        <p:blipFill rotWithShape="1">
          <a:blip r:embed="rId3">
            <a:alphaModFix/>
          </a:blip>
          <a:srcRect b="1652" l="0" r="1205" t="0"/>
          <a:stretch/>
        </p:blipFill>
        <p:spPr>
          <a:xfrm>
            <a:off x="1601725" y="1293550"/>
            <a:ext cx="5869225" cy="3512375"/>
          </a:xfrm>
          <a:prstGeom prst="rect">
            <a:avLst/>
          </a:prstGeom>
          <a:noFill/>
          <a:ln>
            <a:noFill/>
          </a:ln>
        </p:spPr>
      </p:pic>
      <p:pic>
        <p:nvPicPr>
          <p:cNvPr id="125" name="Google Shape;125;p21"/>
          <p:cNvPicPr preferRelativeResize="0"/>
          <p:nvPr/>
        </p:nvPicPr>
        <p:blipFill rotWithShape="1">
          <a:blip r:embed="rId4">
            <a:alphaModFix/>
          </a:blip>
          <a:srcRect b="4671" l="0" r="0" t="0"/>
          <a:stretch/>
        </p:blipFill>
        <p:spPr>
          <a:xfrm>
            <a:off x="7574350" y="1641075"/>
            <a:ext cx="962625" cy="63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