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415387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393970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F73CA7-FF18-41B0-BD29-D1BF80991D95}"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04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3497470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F73CA7-FF18-41B0-BD29-D1BF80991D95}"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516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196893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471317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167329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24301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B7096F2-C485-4F59-B60B-A2C7CCF2456D}"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37084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320736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B7096F2-C485-4F59-B60B-A2C7CCF2456D}"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5751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B7096F2-C485-4F59-B60B-A2C7CCF2456D}"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177481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096F2-C485-4F59-B60B-A2C7CCF2456D}"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606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247701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7096F2-C485-4F59-B60B-A2C7CCF2456D}"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F73CA7-FF18-41B0-BD29-D1BF80991D95}" type="slidenum">
              <a:rPr lang="tr-TR" smtClean="0"/>
              <a:t>‹#›</a:t>
            </a:fld>
            <a:endParaRPr lang="tr-TR"/>
          </a:p>
        </p:txBody>
      </p:sp>
    </p:spTree>
    <p:extLst>
      <p:ext uri="{BB962C8B-B14F-4D97-AF65-F5344CB8AC3E}">
        <p14:creationId xmlns:p14="http://schemas.microsoft.com/office/powerpoint/2010/main" val="209733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7096F2-C485-4F59-B60B-A2C7CCF2456D}" type="datetimeFigureOut">
              <a:rPr lang="tr-TR" smtClean="0"/>
              <a:t>19.03.2024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F73CA7-FF18-41B0-BD29-D1BF80991D95}" type="slidenum">
              <a:rPr lang="tr-TR" smtClean="0"/>
              <a:t>‹#›</a:t>
            </a:fld>
            <a:endParaRPr lang="tr-TR"/>
          </a:p>
        </p:txBody>
      </p:sp>
    </p:spTree>
    <p:extLst>
      <p:ext uri="{BB962C8B-B14F-4D97-AF65-F5344CB8AC3E}">
        <p14:creationId xmlns:p14="http://schemas.microsoft.com/office/powerpoint/2010/main" val="17892199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ORGANİZASYONU ÖDEVİ</a:t>
            </a:r>
            <a:endParaRPr lang="tr-TR" dirty="0"/>
          </a:p>
        </p:txBody>
      </p:sp>
      <p:sp>
        <p:nvSpPr>
          <p:cNvPr id="3" name="Alt Başlık 2"/>
          <p:cNvSpPr>
            <a:spLocks noGrp="1"/>
          </p:cNvSpPr>
          <p:nvPr>
            <p:ph type="subTitle" idx="1"/>
          </p:nvPr>
        </p:nvSpPr>
        <p:spPr/>
        <p:txBody>
          <a:bodyPr/>
          <a:lstStyle/>
          <a:p>
            <a:r>
              <a:rPr lang="tr-TR" dirty="0" smtClean="0"/>
              <a:t>İLKNUR ŞEVVAL YILMAZ - 02220224040</a:t>
            </a:r>
            <a:endParaRPr lang="tr-TR" dirty="0"/>
          </a:p>
        </p:txBody>
      </p:sp>
    </p:spTree>
    <p:extLst>
      <p:ext uri="{BB962C8B-B14F-4D97-AF65-F5344CB8AC3E}">
        <p14:creationId xmlns:p14="http://schemas.microsoft.com/office/powerpoint/2010/main" val="422760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7-ÇOKLU ORTAM VERİ MODELİ : </a:t>
            </a:r>
            <a:endParaRPr lang="tr-TR" dirty="0"/>
          </a:p>
        </p:txBody>
      </p:sp>
      <p:sp>
        <p:nvSpPr>
          <p:cNvPr id="3" name="İçerik Yer Tutucusu 2"/>
          <p:cNvSpPr>
            <a:spLocks noGrp="1"/>
          </p:cNvSpPr>
          <p:nvPr>
            <p:ph idx="1"/>
          </p:nvPr>
        </p:nvSpPr>
        <p:spPr>
          <a:xfrm>
            <a:off x="838200" y="1825625"/>
            <a:ext cx="10712824" cy="4351338"/>
          </a:xfrm>
        </p:spPr>
        <p:txBody>
          <a:bodyPr/>
          <a:lstStyle/>
          <a:p>
            <a:pPr marL="0" indent="0">
              <a:buNone/>
            </a:pPr>
            <a:r>
              <a:rPr lang="tr-TR" dirty="0" smtClean="0"/>
              <a:t> Veri tabanlarının desteklenmesi için üç özellik gerekli:</a:t>
            </a:r>
          </a:p>
          <a:p>
            <a:r>
              <a:rPr lang="tr-TR" dirty="0" smtClean="0"/>
              <a:t>   Veri miktarı</a:t>
            </a:r>
          </a:p>
          <a:p>
            <a:r>
              <a:rPr lang="tr-TR" dirty="0" smtClean="0"/>
              <a:t>   Süreklilik </a:t>
            </a:r>
          </a:p>
          <a:p>
            <a:r>
              <a:rPr lang="tr-TR" dirty="0" smtClean="0"/>
              <a:t>   </a:t>
            </a:r>
            <a:r>
              <a:rPr lang="tr-TR" dirty="0" err="1" smtClean="0"/>
              <a:t>Sekronizasyon</a:t>
            </a:r>
            <a:r>
              <a:rPr lang="tr-TR" dirty="0" smtClean="0"/>
              <a:t> gereklidir.</a:t>
            </a:r>
          </a:p>
          <a:p>
            <a:pPr marL="0" indent="0">
              <a:buNone/>
            </a:pPr>
            <a:r>
              <a:rPr lang="tr-TR" dirty="0" smtClean="0"/>
              <a:t> bu model genelde tıbbi görüntü kayıtlarını depolamak için, uzaktan görüntülü eğitim vb. alanlarda kullanılır.</a:t>
            </a:r>
            <a:endParaRPr lang="tr-TR" dirty="0"/>
          </a:p>
        </p:txBody>
      </p:sp>
    </p:spTree>
    <p:extLst>
      <p:ext uri="{BB962C8B-B14F-4D97-AF65-F5344CB8AC3E}">
        <p14:creationId xmlns:p14="http://schemas.microsoft.com/office/powerpoint/2010/main" val="355620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8-DAĞITIK VERİ MODELİ :</a:t>
            </a:r>
            <a:endParaRPr lang="tr-TR" dirty="0"/>
          </a:p>
        </p:txBody>
      </p:sp>
      <p:sp>
        <p:nvSpPr>
          <p:cNvPr id="3" name="İçerik Yer Tutucusu 2"/>
          <p:cNvSpPr>
            <a:spLocks noGrp="1"/>
          </p:cNvSpPr>
          <p:nvPr>
            <p:ph idx="1"/>
          </p:nvPr>
        </p:nvSpPr>
        <p:spPr/>
        <p:txBody>
          <a:bodyPr/>
          <a:lstStyle/>
          <a:p>
            <a:r>
              <a:rPr lang="tr-TR" dirty="0" smtClean="0"/>
              <a:t> iki veya daha fazla bilgisayarda depolanan  ve bir ağ üzerinde dağıtılan bilgiler için kullanılır.</a:t>
            </a:r>
          </a:p>
          <a:p>
            <a:pPr marL="0" indent="0">
              <a:buNone/>
            </a:pPr>
            <a:endParaRPr lang="tr-TR" dirty="0" smtClean="0"/>
          </a:p>
          <a:p>
            <a:r>
              <a:rPr lang="tr-TR" dirty="0" smtClean="0"/>
              <a:t>   Bir sistemde birden fazla veri tabanına erişilmesine </a:t>
            </a:r>
            <a:r>
              <a:rPr lang="tr-TR" dirty="0" err="1" smtClean="0"/>
              <a:t>rağmen,kullanıcı</a:t>
            </a:r>
            <a:r>
              <a:rPr lang="tr-TR" dirty="0" smtClean="0"/>
              <a:t> tek bir veri tabanıyla çalışıyormuş gibi işlem yapar.</a:t>
            </a:r>
          </a:p>
          <a:p>
            <a:endParaRPr lang="tr-TR" dirty="0"/>
          </a:p>
        </p:txBody>
      </p:sp>
    </p:spTree>
    <p:extLst>
      <p:ext uri="{BB962C8B-B14F-4D97-AF65-F5344CB8AC3E}">
        <p14:creationId xmlns:p14="http://schemas.microsoft.com/office/powerpoint/2010/main" val="282496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TABANI TASARIMI :</a:t>
            </a:r>
            <a:endParaRPr lang="tr-TR" dirty="0"/>
          </a:p>
        </p:txBody>
      </p:sp>
      <p:sp>
        <p:nvSpPr>
          <p:cNvPr id="3" name="İçerik Yer Tutucusu 2"/>
          <p:cNvSpPr>
            <a:spLocks noGrp="1"/>
          </p:cNvSpPr>
          <p:nvPr>
            <p:ph idx="1"/>
          </p:nvPr>
        </p:nvSpPr>
        <p:spPr/>
        <p:txBody>
          <a:bodyPr/>
          <a:lstStyle/>
          <a:p>
            <a:r>
              <a:rPr lang="tr-TR" dirty="0" smtClean="0"/>
              <a:t>Veri tabanı kullanıcılar ve bilgisayar tarafından anlaşılır bir tarzda tanımlanması gerekir. bu tanım şema olarak ifade edilir .</a:t>
            </a:r>
          </a:p>
          <a:p>
            <a:r>
              <a:rPr lang="tr-TR" dirty="0" smtClean="0"/>
              <a:t> Kullanıcı "kavramsal" düzeyinde ve bilgisayar düzeyleri de "fiziksel" düzeydedir. bu düzeylerdeki şemalar da "kavramsal </a:t>
            </a:r>
            <a:r>
              <a:rPr lang="tr-TR" dirty="0" err="1" smtClean="0"/>
              <a:t>şema"ve</a:t>
            </a:r>
            <a:r>
              <a:rPr lang="tr-TR" dirty="0" smtClean="0"/>
              <a:t> "iç şema" olarak anılır.</a:t>
            </a:r>
          </a:p>
          <a:p>
            <a:pPr marL="0" indent="0">
              <a:buNone/>
            </a:pPr>
            <a:r>
              <a:rPr lang="tr-TR" dirty="0"/>
              <a:t> </a:t>
            </a:r>
            <a:r>
              <a:rPr lang="tr-TR" dirty="0" smtClean="0"/>
              <a:t>  Her iki düzeyde kullanılmak için çeşitli veri modelleri geliştirilmiş.</a:t>
            </a:r>
          </a:p>
          <a:p>
            <a:pPr marL="0" indent="0">
              <a:buNone/>
            </a:pPr>
            <a:r>
              <a:rPr lang="tr-TR" dirty="0" smtClean="0"/>
              <a:t> </a:t>
            </a:r>
            <a:endParaRPr lang="tr-TR" dirty="0"/>
          </a:p>
        </p:txBody>
      </p:sp>
    </p:spTree>
    <p:extLst>
      <p:ext uri="{BB962C8B-B14F-4D97-AF65-F5344CB8AC3E}">
        <p14:creationId xmlns:p14="http://schemas.microsoft.com/office/powerpoint/2010/main" val="151402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39588" y="551329"/>
            <a:ext cx="8646460" cy="4524315"/>
          </a:xfrm>
          <a:prstGeom prst="rect">
            <a:avLst/>
          </a:prstGeom>
          <a:solidFill>
            <a:schemeClr val="bg1"/>
          </a:solidFill>
          <a:ln>
            <a:solidFill>
              <a:schemeClr val="accent1"/>
            </a:solidFill>
          </a:ln>
        </p:spPr>
        <p:txBody>
          <a:bodyPr wrap="square">
            <a:spAutoFit/>
          </a:bodyPr>
          <a:lstStyle/>
          <a:p>
            <a:r>
              <a:rPr lang="tr-TR" sz="2400" dirty="0" smtClean="0"/>
              <a:t>Geleneksel veri tabanı tasarımı; kullanıcı düzeyden fiziksel düzeye doğrudur.</a:t>
            </a:r>
          </a:p>
          <a:p>
            <a:r>
              <a:rPr lang="tr-TR" sz="2400" dirty="0" smtClean="0">
                <a:solidFill>
                  <a:srgbClr val="FF0000"/>
                </a:solidFill>
              </a:rPr>
              <a:t>Kavramsal şema</a:t>
            </a:r>
            <a:r>
              <a:rPr lang="tr-TR" sz="2400" dirty="0" smtClean="0"/>
              <a:t>: </a:t>
            </a:r>
          </a:p>
          <a:p>
            <a:r>
              <a:rPr lang="tr-TR" sz="2400" dirty="0"/>
              <a:t> </a:t>
            </a:r>
            <a:r>
              <a:rPr lang="tr-TR" sz="2400" dirty="0" smtClean="0"/>
              <a:t>    fiziksel depolama ayrıntılarına </a:t>
            </a:r>
            <a:r>
              <a:rPr lang="tr-TR" sz="2400" dirty="0" err="1" smtClean="0"/>
              <a:t>girmeden,varlıklar</a:t>
            </a:r>
            <a:r>
              <a:rPr lang="tr-TR" sz="2400" dirty="0" smtClean="0"/>
              <a:t>, veri </a:t>
            </a:r>
            <a:r>
              <a:rPr lang="tr-TR" sz="2400" dirty="0" err="1" smtClean="0"/>
              <a:t>tipleri,kısıtlayıcılar</a:t>
            </a:r>
            <a:r>
              <a:rPr lang="tr-TR" sz="2400" dirty="0" smtClean="0"/>
              <a:t> üzerinde yoğunlaşır.</a:t>
            </a:r>
          </a:p>
          <a:p>
            <a:r>
              <a:rPr lang="tr-TR" sz="2400" dirty="0" smtClean="0"/>
              <a:t>   Yani kavramsal şema yazılımdan farklıdır ve son kullanıcının anlaması kolaydır.</a:t>
            </a:r>
          </a:p>
          <a:p>
            <a:r>
              <a:rPr lang="tr-TR" sz="2400" dirty="0" smtClean="0"/>
              <a:t>   Günümüzde veri tabanı yönetim sisteminin çoğu mantıksal bir veri modeli kullanmaktadır. Bu nedenle kavramsal veri modelindeki kavramsal şema, veri tabanı yönetim sistemi modelinde yeniden tanımlanmalı.</a:t>
            </a:r>
          </a:p>
          <a:p>
            <a:r>
              <a:rPr lang="tr-TR" sz="2400" dirty="0" smtClean="0"/>
              <a:t>   </a:t>
            </a:r>
            <a:endParaRPr lang="tr-TR" sz="2400" dirty="0"/>
          </a:p>
        </p:txBody>
      </p:sp>
    </p:spTree>
    <p:extLst>
      <p:ext uri="{BB962C8B-B14F-4D97-AF65-F5344CB8AC3E}">
        <p14:creationId xmlns:p14="http://schemas.microsoft.com/office/powerpoint/2010/main" val="110304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5800" y="618565"/>
            <a:ext cx="5957047" cy="5016758"/>
          </a:xfrm>
          <a:prstGeom prst="rect">
            <a:avLst/>
          </a:prstGeom>
        </p:spPr>
        <p:txBody>
          <a:bodyPr wrap="square">
            <a:spAutoFit/>
          </a:bodyPr>
          <a:lstStyle/>
          <a:p>
            <a:r>
              <a:rPr lang="tr-TR" sz="3200" dirty="0"/>
              <a:t>Fiziksel tasarım aşamasında ,verinin yüksek verimi için veri tabanında fiziksel olarak nasıl organize edilmesi gerektiği belirlenir </a:t>
            </a:r>
            <a:r>
              <a:rPr lang="tr-TR" sz="3200" dirty="0" smtClean="0"/>
              <a:t>,</a:t>
            </a:r>
            <a:r>
              <a:rPr lang="tr-TR" sz="3200" dirty="0" smtClean="0"/>
              <a:t> iç Şema ile organize edilir .</a:t>
            </a:r>
            <a:endParaRPr lang="tr-TR" sz="3200" dirty="0"/>
          </a:p>
          <a:p>
            <a:r>
              <a:rPr lang="tr-TR" sz="3200" dirty="0" smtClean="0">
                <a:solidFill>
                  <a:schemeClr val="accent2">
                    <a:lumMod val="75000"/>
                  </a:schemeClr>
                </a:solidFill>
              </a:rPr>
              <a:t>İç </a:t>
            </a:r>
            <a:r>
              <a:rPr lang="tr-TR" sz="3200" dirty="0">
                <a:solidFill>
                  <a:schemeClr val="accent2">
                    <a:lumMod val="75000"/>
                  </a:schemeClr>
                </a:solidFill>
              </a:rPr>
              <a:t>şema</a:t>
            </a:r>
            <a:r>
              <a:rPr lang="tr-TR" sz="3200" dirty="0"/>
              <a:t>: yazılıma bağlıdır. veri tabanına giriş yol ve yöntemleri ile veri tabanının fiziksel detayları tanımlar.</a:t>
            </a:r>
          </a:p>
        </p:txBody>
      </p:sp>
      <p:pic>
        <p:nvPicPr>
          <p:cNvPr id="4" name="Resim 3"/>
          <p:cNvPicPr>
            <a:picLocks noChangeAspect="1"/>
          </p:cNvPicPr>
          <p:nvPr/>
        </p:nvPicPr>
        <p:blipFill>
          <a:blip r:embed="rId2"/>
          <a:stretch>
            <a:fillRect/>
          </a:stretch>
        </p:blipFill>
        <p:spPr>
          <a:xfrm>
            <a:off x="6642847" y="618565"/>
            <a:ext cx="4760259" cy="5647764"/>
          </a:xfrm>
          <a:prstGeom prst="rect">
            <a:avLst/>
          </a:prstGeom>
        </p:spPr>
      </p:pic>
    </p:spTree>
    <p:extLst>
      <p:ext uri="{BB962C8B-B14F-4D97-AF65-F5344CB8AC3E}">
        <p14:creationId xmlns:p14="http://schemas.microsoft.com/office/powerpoint/2010/main" val="324904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İLİŞKİSEL VE İLŞKİSEL OLMAYAN VERİ TABANI SİSTEMLERİ</a:t>
            </a:r>
            <a:endParaRPr lang="tr-TR" dirty="0"/>
          </a:p>
        </p:txBody>
      </p:sp>
      <p:sp>
        <p:nvSpPr>
          <p:cNvPr id="3" name="İçerik Yer Tutucusu 2"/>
          <p:cNvSpPr>
            <a:spLocks noGrp="1"/>
          </p:cNvSpPr>
          <p:nvPr>
            <p:ph idx="1"/>
          </p:nvPr>
        </p:nvSpPr>
        <p:spPr/>
        <p:txBody>
          <a:bodyPr>
            <a:normAutofit/>
          </a:bodyPr>
          <a:lstStyle/>
          <a:p>
            <a:r>
              <a:rPr lang="tr-TR" dirty="0" smtClean="0"/>
              <a:t>Bugün en fazla kullanılan veri tabanı sistemidir. Satır ve sütunlardan meydana gelen tablolardan oluşur . tablolar birbiriyle ilişkilidir, ilişki dediğimize göre birden fazla tablodan bahsetmemiz gerekir. </a:t>
            </a:r>
            <a:r>
              <a:rPr lang="tr-TR" dirty="0"/>
              <a:t>B</a:t>
            </a:r>
            <a:r>
              <a:rPr lang="tr-TR" dirty="0" smtClean="0"/>
              <a:t>u da ilişkisel veri tabanı adında büyük dosyalardan oluşur. </a:t>
            </a:r>
            <a:r>
              <a:rPr lang="tr-TR" dirty="0"/>
              <a:t>B</a:t>
            </a:r>
            <a:r>
              <a:rPr lang="tr-TR" dirty="0" smtClean="0"/>
              <a:t>u tablolar veri saklamak için tasarlanır.</a:t>
            </a:r>
          </a:p>
          <a:p>
            <a:pPr marL="0" indent="0">
              <a:buNone/>
            </a:pPr>
            <a:r>
              <a:rPr lang="tr-TR" dirty="0" smtClean="0"/>
              <a:t>    ACID; klasik ilişkisel veri tabanı sistemlerindeki temel özellikler 4 tanedir bunlar :</a:t>
            </a:r>
          </a:p>
          <a:p>
            <a:r>
              <a:rPr lang="tr-TR" dirty="0" smtClean="0"/>
              <a:t> Bölünmezlik </a:t>
            </a:r>
          </a:p>
          <a:p>
            <a:r>
              <a:rPr lang="tr-TR" dirty="0" smtClean="0"/>
              <a:t> Tutarlılık </a:t>
            </a:r>
          </a:p>
          <a:p>
            <a:r>
              <a:rPr lang="tr-TR" dirty="0" smtClean="0"/>
              <a:t> İzolasyon </a:t>
            </a:r>
          </a:p>
          <a:p>
            <a:r>
              <a:rPr lang="tr-TR" dirty="0" smtClean="0"/>
              <a:t> Dayanıklılık</a:t>
            </a:r>
            <a:endParaRPr lang="tr-TR" dirty="0"/>
          </a:p>
        </p:txBody>
      </p:sp>
    </p:spTree>
    <p:extLst>
      <p:ext uri="{BB962C8B-B14F-4D97-AF65-F5344CB8AC3E}">
        <p14:creationId xmlns:p14="http://schemas.microsoft.com/office/powerpoint/2010/main" val="134064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99248" y="618565"/>
            <a:ext cx="5486399" cy="5632311"/>
          </a:xfrm>
          <a:prstGeom prst="rect">
            <a:avLst/>
          </a:prstGeom>
        </p:spPr>
        <p:txBody>
          <a:bodyPr wrap="square">
            <a:spAutoFit/>
          </a:bodyPr>
          <a:lstStyle/>
          <a:p>
            <a:r>
              <a:rPr lang="tr-TR" sz="2400" dirty="0" smtClean="0"/>
              <a:t>ilişkisel olmayan veri tabanı; ilişkisel veri tabanı sistemlerine alternatif bir</a:t>
            </a:r>
          </a:p>
          <a:p>
            <a:r>
              <a:rPr lang="tr-TR" sz="2400" dirty="0" smtClean="0"/>
              <a:t>çözüm olarak ortaya çıkmıştır.</a:t>
            </a:r>
          </a:p>
          <a:p>
            <a:r>
              <a:rPr lang="tr-TR" sz="2400" dirty="0" smtClean="0"/>
              <a:t>İlişkisel olamayan veri tabanları yatay olarak ölçeklendirilen bir veri depolama </a:t>
            </a:r>
            <a:r>
              <a:rPr lang="tr-TR" sz="2400" dirty="0" smtClean="0"/>
              <a:t>sistemidir.</a:t>
            </a:r>
          </a:p>
          <a:p>
            <a:endParaRPr lang="tr-TR" sz="2400" dirty="0" smtClean="0"/>
          </a:p>
          <a:p>
            <a:pPr marL="457200" indent="-457200">
              <a:buFont typeface="Arial" panose="020B0604020202020204" pitchFamily="34" charset="0"/>
              <a:buChar char="•"/>
            </a:pPr>
            <a:r>
              <a:rPr lang="tr-TR" sz="2400" dirty="0" smtClean="0"/>
              <a:t>Çok büyük verilerin depolanması ve yazılmasında ilişkisel veri tabanlarının eksik kaldığı hususlarda, yatay ölçeklendirme  yapan </a:t>
            </a:r>
            <a:r>
              <a:rPr lang="tr-TR" sz="2400" dirty="0" err="1" smtClean="0"/>
              <a:t>NoSQL</a:t>
            </a:r>
            <a:r>
              <a:rPr lang="tr-TR" sz="2400" dirty="0" smtClean="0"/>
              <a:t> çözümleri geliştirilmiştir. Bu sisteme geçme nedenlerini tabloyu inceleyerek görebilirsiniz:</a:t>
            </a:r>
          </a:p>
          <a:p>
            <a:r>
              <a:rPr lang="tr-TR" sz="2400" dirty="0" smtClean="0"/>
              <a:t>   </a:t>
            </a:r>
            <a:endParaRPr lang="tr-TR" sz="2400" dirty="0" smtClean="0"/>
          </a:p>
        </p:txBody>
      </p:sp>
      <p:pic>
        <p:nvPicPr>
          <p:cNvPr id="3" name="Resim 2"/>
          <p:cNvPicPr>
            <a:picLocks noChangeAspect="1"/>
          </p:cNvPicPr>
          <p:nvPr/>
        </p:nvPicPr>
        <p:blipFill>
          <a:blip r:embed="rId2"/>
          <a:stretch>
            <a:fillRect/>
          </a:stretch>
        </p:blipFill>
        <p:spPr>
          <a:xfrm>
            <a:off x="6185646" y="983356"/>
            <a:ext cx="5849471" cy="5267520"/>
          </a:xfrm>
          <a:prstGeom prst="rect">
            <a:avLst/>
          </a:prstGeom>
        </p:spPr>
      </p:pic>
    </p:spTree>
    <p:extLst>
      <p:ext uri="{BB962C8B-B14F-4D97-AF65-F5344CB8AC3E}">
        <p14:creationId xmlns:p14="http://schemas.microsoft.com/office/powerpoint/2010/main" val="157409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0271" y="524435"/>
            <a:ext cx="8323729" cy="4524315"/>
          </a:xfrm>
          <a:prstGeom prst="rect">
            <a:avLst/>
          </a:prstGeom>
        </p:spPr>
        <p:txBody>
          <a:bodyPr wrap="square">
            <a:spAutoFit/>
          </a:bodyPr>
          <a:lstStyle/>
          <a:p>
            <a:r>
              <a:rPr lang="tr-TR" sz="3200" dirty="0" smtClean="0">
                <a:solidFill>
                  <a:srgbClr val="FF0000"/>
                </a:solidFill>
              </a:rPr>
              <a:t> Kolay ulaşılabilirlik: </a:t>
            </a:r>
            <a:r>
              <a:rPr lang="tr-TR" sz="3200" dirty="0" smtClean="0"/>
              <a:t>Veri erişim sorununu ortadan kaldırmak için kopyaları kullanır ve  veriyi birçok sunucudan alır.</a:t>
            </a:r>
          </a:p>
          <a:p>
            <a:r>
              <a:rPr lang="tr-TR" sz="3200" dirty="0" smtClean="0"/>
              <a:t>   </a:t>
            </a:r>
            <a:r>
              <a:rPr lang="tr-TR" sz="3200" dirty="0" smtClean="0">
                <a:solidFill>
                  <a:srgbClr val="FF0000"/>
                </a:solidFill>
              </a:rPr>
              <a:t>Esnek durum: </a:t>
            </a:r>
            <a:r>
              <a:rPr lang="tr-TR" sz="3200" dirty="0" err="1" smtClean="0"/>
              <a:t>NoSQL</a:t>
            </a:r>
            <a:r>
              <a:rPr lang="tr-TR" sz="3200" dirty="0" smtClean="0"/>
              <a:t> sistemler tutarsız ve süreksiz verilerin barınmasına da izin verir.</a:t>
            </a:r>
          </a:p>
          <a:p>
            <a:r>
              <a:rPr lang="tr-TR" sz="3200" dirty="0" smtClean="0"/>
              <a:t>   </a:t>
            </a:r>
            <a:r>
              <a:rPr lang="tr-TR" sz="3200" dirty="0" smtClean="0">
                <a:solidFill>
                  <a:srgbClr val="FF0000"/>
                </a:solidFill>
              </a:rPr>
              <a:t>Eninde sonunda tutarlı: </a:t>
            </a:r>
            <a:r>
              <a:rPr lang="tr-TR" sz="3200" dirty="0" err="1" smtClean="0"/>
              <a:t>NoSQL</a:t>
            </a:r>
            <a:r>
              <a:rPr lang="tr-TR" sz="3200" dirty="0" smtClean="0"/>
              <a:t> sistemlerin gelecekte bir zamanda tutarlı olacağı farz edilir.</a:t>
            </a:r>
          </a:p>
          <a:p>
            <a:r>
              <a:rPr lang="tr-TR" sz="3200" dirty="0" smtClean="0"/>
              <a:t>   </a:t>
            </a:r>
            <a:r>
              <a:rPr lang="tr-TR" sz="3200" dirty="0" err="1" smtClean="0"/>
              <a:t>NoSQL</a:t>
            </a:r>
            <a:r>
              <a:rPr lang="tr-TR" sz="3200" dirty="0" smtClean="0"/>
              <a:t> veri tabanları internet ve sosyal ağlar gibi uygulamalarda güvenirliliğini kanıtlamıştır.</a:t>
            </a:r>
            <a:endParaRPr lang="tr-TR" sz="3200" dirty="0"/>
          </a:p>
        </p:txBody>
      </p:sp>
    </p:spTree>
    <p:extLst>
      <p:ext uri="{BB962C8B-B14F-4D97-AF65-F5344CB8AC3E}">
        <p14:creationId xmlns:p14="http://schemas.microsoft.com/office/powerpoint/2010/main" val="363733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t>VERİ TABANI MİMARİLERİNİN PERFORMANS KARŞILAŞTIRMALARI :</a:t>
            </a:r>
            <a:endParaRPr lang="tr-TR" sz="3600" dirty="0"/>
          </a:p>
        </p:txBody>
      </p:sp>
      <p:sp>
        <p:nvSpPr>
          <p:cNvPr id="3" name="İçerik Yer Tutucusu 2"/>
          <p:cNvSpPr>
            <a:spLocks noGrp="1"/>
          </p:cNvSpPr>
          <p:nvPr>
            <p:ph idx="1"/>
          </p:nvPr>
        </p:nvSpPr>
        <p:spPr>
          <a:xfrm>
            <a:off x="497541" y="1573306"/>
            <a:ext cx="10856259" cy="4603657"/>
          </a:xfrm>
        </p:spPr>
        <p:txBody>
          <a:bodyPr>
            <a:normAutofit/>
          </a:bodyPr>
          <a:lstStyle/>
          <a:p>
            <a:pPr marL="0" indent="0">
              <a:buNone/>
            </a:pPr>
            <a:r>
              <a:rPr lang="tr-TR" dirty="0" smtClean="0"/>
              <a:t>Veri tabanı mimarilerinde oldukça bol çeşit ve bir o kadar da seçenek vardır.</a:t>
            </a:r>
          </a:p>
          <a:p>
            <a:pPr marL="0" indent="0">
              <a:buNone/>
            </a:pPr>
            <a:r>
              <a:rPr lang="tr-TR" dirty="0" smtClean="0"/>
              <a:t>   Günümüzde en yaygın kullanılan veri tabanı sistemlerindeki </a:t>
            </a:r>
            <a:r>
              <a:rPr lang="tr-TR" dirty="0" err="1" smtClean="0"/>
              <a:t>MySQL</a:t>
            </a:r>
            <a:r>
              <a:rPr lang="tr-TR" dirty="0" smtClean="0"/>
              <a:t> ve veri tabanı olarak ilişkisel veri tabanına alternatif olarak ortaya çıkan </a:t>
            </a:r>
            <a:r>
              <a:rPr lang="tr-TR" dirty="0" err="1" smtClean="0"/>
              <a:t>MongoDB</a:t>
            </a:r>
            <a:r>
              <a:rPr lang="tr-TR" dirty="0" smtClean="0"/>
              <a:t> veri tabanını kıyaslayalım. Bunun için sistemlerin performans ve yatay </a:t>
            </a:r>
            <a:r>
              <a:rPr lang="tr-TR" dirty="0" err="1" smtClean="0"/>
              <a:t>ölçeklendirilebilirliğini</a:t>
            </a:r>
            <a:r>
              <a:rPr lang="tr-TR" dirty="0" smtClean="0"/>
              <a:t> incelemek için şu yol izlenir:</a:t>
            </a:r>
          </a:p>
          <a:p>
            <a:r>
              <a:rPr lang="tr-TR" dirty="0" smtClean="0"/>
              <a:t>   Veri tabanı sunucu sistemleri özellikleri belirlenmesi,</a:t>
            </a:r>
          </a:p>
          <a:p>
            <a:r>
              <a:rPr lang="tr-TR" dirty="0" smtClean="0"/>
              <a:t>   Veri tabanı şemaları oluşturulması,</a:t>
            </a:r>
          </a:p>
          <a:p>
            <a:r>
              <a:rPr lang="tr-TR" dirty="0" smtClean="0"/>
              <a:t>   Sorguların belirlenmesi,</a:t>
            </a:r>
          </a:p>
          <a:p>
            <a:r>
              <a:rPr lang="tr-TR" dirty="0" smtClean="0"/>
              <a:t>   Veri tabanı ayarlarının yapılması,</a:t>
            </a:r>
          </a:p>
          <a:p>
            <a:r>
              <a:rPr lang="tr-TR" dirty="0" smtClean="0"/>
              <a:t>   Ölçümler ve ölçüm metrikleri bilgileri,</a:t>
            </a:r>
          </a:p>
          <a:p>
            <a:r>
              <a:rPr lang="tr-TR" dirty="0" smtClean="0"/>
              <a:t>   Performans analizi ve sonuçlarıdır.</a:t>
            </a:r>
          </a:p>
        </p:txBody>
      </p:sp>
    </p:spTree>
    <p:extLst>
      <p:ext uri="{BB962C8B-B14F-4D97-AF65-F5344CB8AC3E}">
        <p14:creationId xmlns:p14="http://schemas.microsoft.com/office/powerpoint/2010/main" val="267124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Veri tabanı şeması: iki tane şema tasarlandı; biri </a:t>
            </a:r>
            <a:r>
              <a:rPr lang="tr-TR" sz="3200" dirty="0" err="1" smtClean="0"/>
              <a:t>MySQL,diğeri</a:t>
            </a:r>
            <a:r>
              <a:rPr lang="tr-TR" sz="3200" dirty="0" smtClean="0"/>
              <a:t> </a:t>
            </a:r>
            <a:r>
              <a:rPr lang="tr-TR" sz="3200" dirty="0" err="1" smtClean="0"/>
              <a:t>MongoDB</a:t>
            </a:r>
            <a:r>
              <a:rPr lang="tr-TR" sz="3200" dirty="0" smtClean="0"/>
              <a:t> veri tabanıdır.</a:t>
            </a:r>
            <a:endParaRPr lang="tr-TR" sz="3200" dirty="0"/>
          </a:p>
        </p:txBody>
      </p:sp>
      <p:pic>
        <p:nvPicPr>
          <p:cNvPr id="5" name="İçerik Yer Tutucusu 4"/>
          <p:cNvPicPr>
            <a:picLocks noGrp="1" noChangeAspect="1"/>
          </p:cNvPicPr>
          <p:nvPr>
            <p:ph sz="half" idx="1"/>
          </p:nvPr>
        </p:nvPicPr>
        <p:blipFill>
          <a:blip r:embed="rId2"/>
          <a:stretch>
            <a:fillRect/>
          </a:stretch>
        </p:blipFill>
        <p:spPr>
          <a:xfrm>
            <a:off x="2589213" y="2564879"/>
            <a:ext cx="4313237" cy="2915691"/>
          </a:xfrm>
          <a:prstGeom prst="rect">
            <a:avLst/>
          </a:prstGeom>
        </p:spPr>
      </p:pic>
      <p:pic>
        <p:nvPicPr>
          <p:cNvPr id="6" name="İçerik Yer Tutucusu 5"/>
          <p:cNvPicPr>
            <a:picLocks noGrp="1" noChangeAspect="1"/>
          </p:cNvPicPr>
          <p:nvPr>
            <p:ph sz="half" idx="2"/>
          </p:nvPr>
        </p:nvPicPr>
        <p:blipFill>
          <a:blip r:embed="rId3"/>
          <a:stretch>
            <a:fillRect/>
          </a:stretch>
        </p:blipFill>
        <p:spPr>
          <a:xfrm>
            <a:off x="7266563" y="2125663"/>
            <a:ext cx="4162862" cy="3778250"/>
          </a:xfrm>
          <a:prstGeom prst="rect">
            <a:avLst/>
          </a:prstGeom>
        </p:spPr>
      </p:pic>
    </p:spTree>
    <p:extLst>
      <p:ext uri="{BB962C8B-B14F-4D97-AF65-F5344CB8AC3E}">
        <p14:creationId xmlns:p14="http://schemas.microsoft.com/office/powerpoint/2010/main" val="329741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BİLİŞİM SİSTEMLERİ VE YÖNETİMİ</a:t>
            </a:r>
            <a:endParaRPr lang="tr-TR" dirty="0"/>
          </a:p>
        </p:txBody>
      </p:sp>
      <p:sp>
        <p:nvSpPr>
          <p:cNvPr id="3" name="İçerik Yer Tutucusu 2"/>
          <p:cNvSpPr>
            <a:spLocks noGrp="1"/>
          </p:cNvSpPr>
          <p:nvPr>
            <p:ph idx="1"/>
          </p:nvPr>
        </p:nvSpPr>
        <p:spPr/>
        <p:txBody>
          <a:bodyPr>
            <a:normAutofit fontScale="85000" lnSpcReduction="10000"/>
          </a:bodyPr>
          <a:lstStyle/>
          <a:p>
            <a:pPr marL="0" indent="0">
              <a:buNone/>
            </a:pPr>
            <a:r>
              <a:rPr lang="tr-TR" dirty="0" smtClean="0"/>
              <a:t>programlarda karar verme aşamasına kadar bilgiyi toplama ,işleme ve  saklamak olarak tanımlanabilir</a:t>
            </a:r>
          </a:p>
          <a:p>
            <a:pPr marL="0" indent="0">
              <a:buNone/>
            </a:pPr>
            <a:r>
              <a:rPr lang="tr-TR" dirty="0" smtClean="0"/>
              <a:t> bilgi üretmek için gerekli 3 aktivite:</a:t>
            </a:r>
          </a:p>
          <a:p>
            <a:pPr marL="0" indent="0">
              <a:buNone/>
            </a:pPr>
            <a:r>
              <a:rPr lang="tr-TR" dirty="0" smtClean="0"/>
              <a:t>   girdi</a:t>
            </a:r>
          </a:p>
          <a:p>
            <a:pPr marL="0" indent="0">
              <a:buNone/>
            </a:pPr>
            <a:r>
              <a:rPr lang="tr-TR" dirty="0" smtClean="0"/>
              <a:t>   İşlem</a:t>
            </a:r>
          </a:p>
          <a:p>
            <a:pPr marL="0" indent="0">
              <a:buNone/>
            </a:pPr>
            <a:r>
              <a:rPr lang="tr-TR" dirty="0"/>
              <a:t> </a:t>
            </a:r>
            <a:r>
              <a:rPr lang="tr-TR" dirty="0" smtClean="0"/>
              <a:t>  çıktı</a:t>
            </a:r>
          </a:p>
          <a:p>
            <a:r>
              <a:rPr lang="tr-TR" dirty="0" smtClean="0"/>
              <a:t>   GİRDİ : programın için çevreden veriyi toplamaktır</a:t>
            </a:r>
          </a:p>
          <a:p>
            <a:r>
              <a:rPr lang="tr-TR" dirty="0" smtClean="0"/>
              <a:t>   İŞLEM : bu verileri daha anlamlı hale getirir</a:t>
            </a:r>
          </a:p>
          <a:p>
            <a:r>
              <a:rPr lang="tr-TR" dirty="0" smtClean="0"/>
              <a:t>   ÇIKTI : işlenmiş bilgiyi kullanıcıya sunar</a:t>
            </a:r>
          </a:p>
          <a:p>
            <a:pPr marL="0" indent="0">
              <a:buNone/>
            </a:pPr>
            <a:r>
              <a:rPr lang="tr-TR" dirty="0" smtClean="0"/>
              <a:t>bilişim sistemleri : herhangi bir girdiyi işleyip kullanıcıya sunmaktan daha fazlasıdır ;       bilişim teknolojileri altyapısından yararlanan yönetsel çözümlerdir ve bu bilişim sistemlerini daha etkin kullanmak için organizasyon , yönetim ve teknolojiye ihtiyaç var</a:t>
            </a:r>
            <a:endParaRPr lang="tr-TR" dirty="0"/>
          </a:p>
        </p:txBody>
      </p:sp>
    </p:spTree>
    <p:extLst>
      <p:ext uri="{BB962C8B-B14F-4D97-AF65-F5344CB8AC3E}">
        <p14:creationId xmlns:p14="http://schemas.microsoft.com/office/powerpoint/2010/main" val="6025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45440" y="223520"/>
            <a:ext cx="11192136" cy="5262979"/>
          </a:xfrm>
          <a:prstGeom prst="rect">
            <a:avLst/>
          </a:prstGeom>
        </p:spPr>
        <p:txBody>
          <a:bodyPr wrap="square">
            <a:spAutoFit/>
          </a:bodyPr>
          <a:lstStyle/>
          <a:p>
            <a:r>
              <a:rPr lang="tr-TR" sz="2400" dirty="0" smtClean="0"/>
              <a:t>Veri Tabanı Sorguları: Bu çalışmada üç farklı veri tabanı sorgusu kullanılmıştır. Birinci sorgu için sadece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 </a:t>
            </a:r>
          </a:p>
          <a:p>
            <a:endParaRPr lang="tr-TR" sz="2400" dirty="0" smtClean="0"/>
          </a:p>
          <a:p>
            <a:r>
              <a:rPr lang="tr-TR" sz="2800" dirty="0" smtClean="0"/>
              <a:t>Sorgu 1: Basit</a:t>
            </a:r>
          </a:p>
          <a:p>
            <a:endParaRPr lang="tr-TR" sz="2800" dirty="0"/>
          </a:p>
          <a:p>
            <a:endParaRPr lang="tr-TR" sz="2800" dirty="0" smtClean="0"/>
          </a:p>
          <a:p>
            <a:endParaRPr lang="tr-TR" sz="2800" dirty="0" smtClean="0"/>
          </a:p>
          <a:p>
            <a:r>
              <a:rPr lang="tr-TR" sz="2800" dirty="0" smtClean="0"/>
              <a:t>Sorgu 2: Karmaşık</a:t>
            </a:r>
          </a:p>
          <a:p>
            <a:endParaRPr lang="tr-TR" sz="2400" dirty="0" smtClean="0"/>
          </a:p>
          <a:p>
            <a:endParaRPr lang="tr-TR" sz="2800" dirty="0"/>
          </a:p>
        </p:txBody>
      </p:sp>
      <p:pic>
        <p:nvPicPr>
          <p:cNvPr id="3" name="Resim 2"/>
          <p:cNvPicPr>
            <a:picLocks noChangeAspect="1"/>
          </p:cNvPicPr>
          <p:nvPr/>
        </p:nvPicPr>
        <p:blipFill>
          <a:blip r:embed="rId2"/>
          <a:stretch>
            <a:fillRect/>
          </a:stretch>
        </p:blipFill>
        <p:spPr>
          <a:xfrm>
            <a:off x="829649" y="3071726"/>
            <a:ext cx="8391557" cy="661699"/>
          </a:xfrm>
          <a:prstGeom prst="rect">
            <a:avLst/>
          </a:prstGeom>
        </p:spPr>
      </p:pic>
      <p:pic>
        <p:nvPicPr>
          <p:cNvPr id="4" name="Resim 3"/>
          <p:cNvPicPr>
            <a:picLocks noChangeAspect="1"/>
          </p:cNvPicPr>
          <p:nvPr/>
        </p:nvPicPr>
        <p:blipFill>
          <a:blip r:embed="rId3"/>
          <a:stretch>
            <a:fillRect/>
          </a:stretch>
        </p:blipFill>
        <p:spPr>
          <a:xfrm>
            <a:off x="829649" y="4794628"/>
            <a:ext cx="8862991" cy="1383742"/>
          </a:xfrm>
          <a:prstGeom prst="rect">
            <a:avLst/>
          </a:prstGeom>
        </p:spPr>
      </p:pic>
    </p:spTree>
    <p:extLst>
      <p:ext uri="{BB962C8B-B14F-4D97-AF65-F5344CB8AC3E}">
        <p14:creationId xmlns:p14="http://schemas.microsoft.com/office/powerpoint/2010/main" val="301839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729241" y="460494"/>
            <a:ext cx="4260782" cy="523220"/>
          </a:xfrm>
          <a:prstGeom prst="rect">
            <a:avLst/>
          </a:prstGeom>
        </p:spPr>
        <p:txBody>
          <a:bodyPr wrap="none">
            <a:spAutoFit/>
          </a:bodyPr>
          <a:lstStyle/>
          <a:p>
            <a:r>
              <a:rPr lang="tr-TR" sz="2800" dirty="0" smtClean="0"/>
              <a:t>Sorgu 3: Detaylı ve karmaşık</a:t>
            </a:r>
            <a:endParaRPr lang="tr-TR" sz="2800" dirty="0"/>
          </a:p>
        </p:txBody>
      </p:sp>
      <p:pic>
        <p:nvPicPr>
          <p:cNvPr id="8" name="Resim 7"/>
          <p:cNvPicPr>
            <a:picLocks noChangeAspect="1"/>
          </p:cNvPicPr>
          <p:nvPr/>
        </p:nvPicPr>
        <p:blipFill>
          <a:blip r:embed="rId2"/>
          <a:stretch>
            <a:fillRect/>
          </a:stretch>
        </p:blipFill>
        <p:spPr>
          <a:xfrm>
            <a:off x="1338841" y="1185873"/>
            <a:ext cx="8455399" cy="2898447"/>
          </a:xfrm>
          <a:prstGeom prst="rect">
            <a:avLst/>
          </a:prstGeom>
        </p:spPr>
      </p:pic>
    </p:spTree>
    <p:extLst>
      <p:ext uri="{BB962C8B-B14F-4D97-AF65-F5344CB8AC3E}">
        <p14:creationId xmlns:p14="http://schemas.microsoft.com/office/powerpoint/2010/main" val="154495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11200" y="487680"/>
            <a:ext cx="7573861" cy="523220"/>
          </a:xfrm>
          <a:prstGeom prst="rect">
            <a:avLst/>
          </a:prstGeom>
        </p:spPr>
        <p:txBody>
          <a:bodyPr wrap="square">
            <a:spAutoFit/>
          </a:bodyPr>
          <a:lstStyle/>
          <a:p>
            <a:r>
              <a:rPr lang="tr-TR" sz="2800" b="0" i="0" dirty="0" smtClean="0">
                <a:solidFill>
                  <a:srgbClr val="0D0D0D"/>
                </a:solidFill>
                <a:effectLst/>
                <a:latin typeface="Söhne"/>
              </a:rPr>
              <a:t>Ölçüm için üç farklı yöntem kullanılmıştır:</a:t>
            </a:r>
            <a:endParaRPr lang="tr-TR" sz="2800" dirty="0"/>
          </a:p>
        </p:txBody>
      </p:sp>
      <p:sp>
        <p:nvSpPr>
          <p:cNvPr id="3" name="Dikdörtgen 2"/>
          <p:cNvSpPr/>
          <p:nvPr/>
        </p:nvSpPr>
        <p:spPr>
          <a:xfrm>
            <a:off x="711200" y="1259840"/>
            <a:ext cx="9631680" cy="3816429"/>
          </a:xfrm>
          <a:prstGeom prst="rect">
            <a:avLst/>
          </a:prstGeom>
        </p:spPr>
        <p:txBody>
          <a:bodyPr wrap="square">
            <a:spAutoFit/>
          </a:bodyPr>
          <a:lstStyle/>
          <a:p>
            <a:pPr>
              <a:buFont typeface="+mj-lt"/>
              <a:buAutoNum type="arabicPeriod"/>
            </a:pPr>
            <a:r>
              <a:rPr lang="tr-TR" sz="2800" b="1" i="0" dirty="0" err="1" smtClean="0">
                <a:solidFill>
                  <a:schemeClr val="accent2">
                    <a:lumMod val="50000"/>
                  </a:schemeClr>
                </a:solidFill>
                <a:effectLst/>
                <a:latin typeface="Söhne"/>
              </a:rPr>
              <a:t>Clock</a:t>
            </a:r>
            <a:r>
              <a:rPr lang="tr-TR" sz="2800" b="1" i="0" dirty="0" smtClean="0">
                <a:solidFill>
                  <a:schemeClr val="accent2">
                    <a:lumMod val="50000"/>
                  </a:schemeClr>
                </a:solidFill>
                <a:effectLst/>
                <a:latin typeface="Söhne"/>
              </a:rPr>
              <a:t>() fonksiyonu</a:t>
            </a:r>
            <a:r>
              <a:rPr lang="tr-TR" sz="2800" b="0" i="0" dirty="0" smtClean="0">
                <a:solidFill>
                  <a:schemeClr val="accent2">
                    <a:lumMod val="50000"/>
                  </a:schemeClr>
                </a:solidFill>
                <a:effectLst/>
                <a:latin typeface="Söhne"/>
              </a:rPr>
              <a:t>: </a:t>
            </a:r>
            <a:r>
              <a:rPr lang="tr-TR" sz="2800" b="0" i="0" dirty="0" smtClean="0">
                <a:solidFill>
                  <a:srgbClr val="0D0D0D"/>
                </a:solidFill>
                <a:effectLst/>
                <a:latin typeface="Söhne"/>
              </a:rPr>
              <a:t>Belirli bir süre CPU üzerinde harcanan zamanı ölçmek için kullanılır.</a:t>
            </a:r>
          </a:p>
          <a:p>
            <a:pPr>
              <a:buFont typeface="+mj-lt"/>
              <a:buAutoNum type="arabicPeriod"/>
            </a:pPr>
            <a:r>
              <a:rPr lang="tr-TR" sz="2800" b="1" i="0" dirty="0" err="1" smtClean="0">
                <a:solidFill>
                  <a:schemeClr val="accent6">
                    <a:lumMod val="50000"/>
                  </a:schemeClr>
                </a:solidFill>
                <a:effectLst/>
                <a:latin typeface="Söhne"/>
              </a:rPr>
              <a:t>Gettimeofday</a:t>
            </a:r>
            <a:r>
              <a:rPr lang="tr-TR" sz="2800" b="1" i="0" dirty="0" smtClean="0">
                <a:solidFill>
                  <a:schemeClr val="accent6">
                    <a:lumMod val="50000"/>
                  </a:schemeClr>
                </a:solidFill>
                <a:effectLst/>
                <a:latin typeface="Söhne"/>
              </a:rPr>
              <a:t>() fonksiyonu</a:t>
            </a:r>
            <a:r>
              <a:rPr lang="tr-TR" sz="2800" b="0" i="0" dirty="0" smtClean="0">
                <a:solidFill>
                  <a:schemeClr val="accent6">
                    <a:lumMod val="50000"/>
                  </a:schemeClr>
                </a:solidFill>
                <a:effectLst/>
                <a:latin typeface="Söhne"/>
              </a:rPr>
              <a:t>: </a:t>
            </a:r>
            <a:r>
              <a:rPr lang="tr-TR" sz="2800" b="0" i="0" dirty="0" smtClean="0">
                <a:solidFill>
                  <a:srgbClr val="0D0D0D"/>
                </a:solidFill>
                <a:effectLst/>
                <a:latin typeface="Söhne"/>
              </a:rPr>
              <a:t>Milisaniye hassasiyetiyle zamanlamaları sağlayarak sonuçları elde etmek için kullanılır.</a:t>
            </a:r>
          </a:p>
          <a:p>
            <a:pPr>
              <a:buFont typeface="+mj-lt"/>
              <a:buAutoNum type="arabicPeriod"/>
            </a:pPr>
            <a:r>
              <a:rPr lang="tr-TR" sz="2800" b="1" i="0" dirty="0" err="1" smtClean="0">
                <a:solidFill>
                  <a:schemeClr val="accent5">
                    <a:lumMod val="50000"/>
                  </a:schemeClr>
                </a:solidFill>
                <a:effectLst/>
                <a:latin typeface="Söhne"/>
              </a:rPr>
              <a:t>Slow</a:t>
            </a:r>
            <a:r>
              <a:rPr lang="tr-TR" sz="2800" b="1" i="0" dirty="0" smtClean="0">
                <a:solidFill>
                  <a:schemeClr val="accent5">
                    <a:lumMod val="50000"/>
                  </a:schemeClr>
                </a:solidFill>
                <a:effectLst/>
                <a:latin typeface="Söhne"/>
              </a:rPr>
              <a:t> Query </a:t>
            </a:r>
            <a:r>
              <a:rPr lang="tr-TR" sz="2800" b="1" i="0" dirty="0" err="1" smtClean="0">
                <a:solidFill>
                  <a:schemeClr val="accent5">
                    <a:lumMod val="50000"/>
                  </a:schemeClr>
                </a:solidFill>
                <a:effectLst/>
                <a:latin typeface="Söhne"/>
              </a:rPr>
              <a:t>Log</a:t>
            </a:r>
            <a:r>
              <a:rPr lang="tr-TR" sz="2800" b="0" i="0" dirty="0" smtClean="0">
                <a:solidFill>
                  <a:schemeClr val="accent5">
                    <a:lumMod val="50000"/>
                  </a:schemeClr>
                </a:solidFill>
                <a:effectLst/>
                <a:latin typeface="Söhne"/>
              </a:rPr>
              <a:t>: </a:t>
            </a:r>
            <a:r>
              <a:rPr lang="tr-TR" sz="2800" b="0" i="0" dirty="0" smtClean="0">
                <a:solidFill>
                  <a:srgbClr val="0D0D0D"/>
                </a:solidFill>
                <a:effectLst/>
                <a:latin typeface="Söhne"/>
              </a:rPr>
              <a:t>Veri tabanlarının kendi yöntemlerini kullanarak zamanı ölçtükleri ve mikro saniye doğruluğu için yapılandırılabildiği bir yöntemdir.</a:t>
            </a:r>
          </a:p>
          <a:p>
            <a:r>
              <a:rPr lang="tr-TR" dirty="0" smtClean="0"/>
              <a:t>.</a:t>
            </a:r>
            <a:endParaRPr lang="tr-TR" sz="2800" b="0" i="0" dirty="0">
              <a:solidFill>
                <a:srgbClr val="0D0D0D"/>
              </a:solidFill>
              <a:effectLst/>
              <a:latin typeface="Söhne"/>
            </a:endParaRPr>
          </a:p>
        </p:txBody>
      </p:sp>
    </p:spTree>
    <p:extLst>
      <p:ext uri="{BB962C8B-B14F-4D97-AF65-F5344CB8AC3E}">
        <p14:creationId xmlns:p14="http://schemas.microsoft.com/office/powerpoint/2010/main" val="334715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29920" y="336957"/>
            <a:ext cx="9997440" cy="2369880"/>
          </a:xfrm>
          <a:prstGeom prst="rect">
            <a:avLst/>
          </a:prstGeom>
        </p:spPr>
        <p:txBody>
          <a:bodyPr wrap="square">
            <a:spAutoFit/>
          </a:bodyPr>
          <a:lstStyle/>
          <a:p>
            <a:r>
              <a:rPr lang="tr-TR" sz="2400" b="0" i="0" dirty="0" smtClean="0">
                <a:solidFill>
                  <a:srgbClr val="0D0D0D"/>
                </a:solidFill>
                <a:effectLst/>
                <a:latin typeface="Söhne"/>
              </a:rPr>
              <a:t>Ölçüm metrikleri, veri tabanlarının performansını ölçmek için gereklidir. Bir uygulama için en önemli faktörlerden biri, bir görevi tamamlamak için gereken süredir ve veri tabanının bir işlemi tamamlaması için gerekli zaman da önemli bir metriktir. Bu kavramlar iyi anlaşılmalı ve birbirinden ayrı tutulmalıdır.</a:t>
            </a:r>
          </a:p>
          <a:p>
            <a:r>
              <a:rPr lang="tr-TR" sz="2800" dirty="0" smtClean="0"/>
              <a:t>Aşağıdaki formül sorguları hesaplamak için kullanılmaktadır.</a:t>
            </a:r>
            <a:endParaRPr lang="tr-TR" sz="2800" dirty="0"/>
          </a:p>
        </p:txBody>
      </p:sp>
      <p:pic>
        <p:nvPicPr>
          <p:cNvPr id="3" name="Resim 2"/>
          <p:cNvPicPr>
            <a:picLocks noChangeAspect="1"/>
          </p:cNvPicPr>
          <p:nvPr/>
        </p:nvPicPr>
        <p:blipFill>
          <a:blip r:embed="rId2"/>
          <a:stretch>
            <a:fillRect/>
          </a:stretch>
        </p:blipFill>
        <p:spPr>
          <a:xfrm>
            <a:off x="873760" y="2971736"/>
            <a:ext cx="9956800" cy="1153224"/>
          </a:xfrm>
          <a:prstGeom prst="rect">
            <a:avLst/>
          </a:prstGeom>
        </p:spPr>
      </p:pic>
      <p:sp>
        <p:nvSpPr>
          <p:cNvPr id="4" name="Dikdörtgen 3"/>
          <p:cNvSpPr/>
          <p:nvPr/>
        </p:nvSpPr>
        <p:spPr>
          <a:xfrm>
            <a:off x="629920" y="4389859"/>
            <a:ext cx="10647680" cy="954107"/>
          </a:xfrm>
          <a:prstGeom prst="rect">
            <a:avLst/>
          </a:prstGeom>
        </p:spPr>
        <p:txBody>
          <a:bodyPr wrap="square">
            <a:spAutoFit/>
          </a:bodyPr>
          <a:lstStyle/>
          <a:p>
            <a:r>
              <a:rPr lang="tr-TR" sz="2800" dirty="0" smtClean="0"/>
              <a:t>Her iş parçacığının saniye </a:t>
            </a:r>
            <a:r>
              <a:rPr lang="tr-TR" sz="2800" dirty="0" err="1" smtClean="0"/>
              <a:t>saniye</a:t>
            </a:r>
            <a:r>
              <a:rPr lang="tr-TR" sz="2800" dirty="0" smtClean="0"/>
              <a:t> sorgu başına nasıl tepki verdiğini ölçmek için aşağıdaki formül kullanılır</a:t>
            </a:r>
            <a:endParaRPr lang="tr-TR" sz="2800" dirty="0"/>
          </a:p>
        </p:txBody>
      </p:sp>
      <p:pic>
        <p:nvPicPr>
          <p:cNvPr id="5" name="Resim 4"/>
          <p:cNvPicPr>
            <a:picLocks noChangeAspect="1"/>
          </p:cNvPicPr>
          <p:nvPr/>
        </p:nvPicPr>
        <p:blipFill>
          <a:blip r:embed="rId3"/>
          <a:stretch>
            <a:fillRect/>
          </a:stretch>
        </p:blipFill>
        <p:spPr>
          <a:xfrm>
            <a:off x="629920" y="5343966"/>
            <a:ext cx="10076875" cy="1249135"/>
          </a:xfrm>
          <a:prstGeom prst="rect">
            <a:avLst/>
          </a:prstGeom>
        </p:spPr>
      </p:pic>
    </p:spTree>
    <p:extLst>
      <p:ext uri="{BB962C8B-B14F-4D97-AF65-F5344CB8AC3E}">
        <p14:creationId xmlns:p14="http://schemas.microsoft.com/office/powerpoint/2010/main" val="21786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31520" y="629920"/>
            <a:ext cx="10383520" cy="1938992"/>
          </a:xfrm>
          <a:prstGeom prst="rect">
            <a:avLst/>
          </a:prstGeom>
        </p:spPr>
        <p:txBody>
          <a:bodyPr wrap="square">
            <a:spAutoFit/>
          </a:bodyPr>
          <a:lstStyle/>
          <a:p>
            <a:r>
              <a:rPr lang="tr-TR" sz="2400" b="0" i="0" dirty="0" smtClean="0">
                <a:solidFill>
                  <a:srgbClr val="0D0D0D"/>
                </a:solidFill>
                <a:effectLst/>
                <a:latin typeface="Söhne"/>
              </a:rPr>
              <a:t>Analizler, yapılan sorgu sayısının artmasıyla </a:t>
            </a:r>
            <a:r>
              <a:rPr lang="tr-TR" sz="2400" b="0" i="0" dirty="0" err="1" smtClean="0">
                <a:solidFill>
                  <a:srgbClr val="0D0D0D"/>
                </a:solidFill>
                <a:effectLst/>
                <a:latin typeface="Söhne"/>
              </a:rPr>
              <a:t>MongoDB'in</a:t>
            </a:r>
            <a:r>
              <a:rPr lang="tr-TR" sz="2400" b="0" i="0" dirty="0" smtClean="0">
                <a:solidFill>
                  <a:srgbClr val="0D0D0D"/>
                </a:solidFill>
                <a:effectLst/>
                <a:latin typeface="Söhne"/>
              </a:rPr>
              <a:t> performansının kötüleştiğini, işlemci çekirdek sayısının toplam işlemci sayısına eşit olduğu durumlarda ise </a:t>
            </a:r>
            <a:r>
              <a:rPr lang="tr-TR" sz="2400" b="0" i="0" dirty="0" err="1" smtClean="0">
                <a:solidFill>
                  <a:srgbClr val="0D0D0D"/>
                </a:solidFill>
                <a:effectLst/>
                <a:latin typeface="Söhne"/>
              </a:rPr>
              <a:t>MySQL'in</a:t>
            </a:r>
            <a:r>
              <a:rPr lang="tr-TR" sz="2400" b="0" i="0" dirty="0" smtClean="0">
                <a:solidFill>
                  <a:srgbClr val="0D0D0D"/>
                </a:solidFill>
                <a:effectLst/>
                <a:latin typeface="Söhne"/>
              </a:rPr>
              <a:t> performansının daha iyi olduğunu görüyoruz. Özellikle 3 işlemci sayısı ile 1 işlemci çekirdek sayısına göre incelendiğinde </a:t>
            </a:r>
            <a:r>
              <a:rPr lang="tr-TR" sz="2400" b="0" i="0" dirty="0" err="1" smtClean="0">
                <a:solidFill>
                  <a:srgbClr val="0D0D0D"/>
                </a:solidFill>
                <a:effectLst/>
                <a:latin typeface="Söhne"/>
              </a:rPr>
              <a:t>MySQL'in</a:t>
            </a:r>
            <a:r>
              <a:rPr lang="tr-TR" sz="2400" b="0" i="0" dirty="0" smtClean="0">
                <a:solidFill>
                  <a:srgbClr val="0D0D0D"/>
                </a:solidFill>
                <a:effectLst/>
                <a:latin typeface="Söhne"/>
              </a:rPr>
              <a:t> daha kötü performans gösterdiğini söyleyebiliriz.</a:t>
            </a:r>
            <a:endParaRPr lang="tr-TR" sz="2400" dirty="0"/>
          </a:p>
        </p:txBody>
      </p:sp>
      <p:pic>
        <p:nvPicPr>
          <p:cNvPr id="3" name="Resim 2"/>
          <p:cNvPicPr>
            <a:picLocks noChangeAspect="1"/>
          </p:cNvPicPr>
          <p:nvPr/>
        </p:nvPicPr>
        <p:blipFill>
          <a:blip r:embed="rId2"/>
          <a:stretch>
            <a:fillRect/>
          </a:stretch>
        </p:blipFill>
        <p:spPr>
          <a:xfrm>
            <a:off x="731520" y="2947750"/>
            <a:ext cx="5391902" cy="3400900"/>
          </a:xfrm>
          <a:prstGeom prst="rect">
            <a:avLst/>
          </a:prstGeom>
        </p:spPr>
      </p:pic>
      <p:pic>
        <p:nvPicPr>
          <p:cNvPr id="4" name="Resim 3"/>
          <p:cNvPicPr>
            <a:picLocks noChangeAspect="1"/>
          </p:cNvPicPr>
          <p:nvPr/>
        </p:nvPicPr>
        <p:blipFill>
          <a:blip r:embed="rId3"/>
          <a:stretch>
            <a:fillRect/>
          </a:stretch>
        </p:blipFill>
        <p:spPr>
          <a:xfrm>
            <a:off x="6123422" y="2747697"/>
            <a:ext cx="5420481" cy="3600953"/>
          </a:xfrm>
          <a:prstGeom prst="rect">
            <a:avLst/>
          </a:prstGeom>
        </p:spPr>
      </p:pic>
    </p:spTree>
    <p:extLst>
      <p:ext uri="{BB962C8B-B14F-4D97-AF65-F5344CB8AC3E}">
        <p14:creationId xmlns:p14="http://schemas.microsoft.com/office/powerpoint/2010/main" val="47796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26720" y="604858"/>
            <a:ext cx="5222240" cy="2862322"/>
          </a:xfrm>
          <a:prstGeom prst="rect">
            <a:avLst/>
          </a:prstGeom>
        </p:spPr>
        <p:txBody>
          <a:bodyPr wrap="square">
            <a:spAutoFit/>
          </a:bodyPr>
          <a:lstStyle/>
          <a:p>
            <a:r>
              <a:rPr lang="tr-TR" sz="2000" b="0" i="0" dirty="0" err="1" smtClean="0">
                <a:solidFill>
                  <a:srgbClr val="0D0D0D"/>
                </a:solidFill>
                <a:effectLst/>
                <a:latin typeface="Söhne"/>
              </a:rPr>
              <a:t>MySQL</a:t>
            </a:r>
            <a:r>
              <a:rPr lang="tr-TR" sz="2000" b="0" i="0" dirty="0" smtClean="0">
                <a:solidFill>
                  <a:srgbClr val="0D0D0D"/>
                </a:solidFill>
                <a:effectLst/>
                <a:latin typeface="Söhne"/>
              </a:rPr>
              <a:t> veri tabanı sisteminin sorgu sayıları arttıkça </a:t>
            </a:r>
            <a:r>
              <a:rPr lang="tr-TR" sz="2000" b="0" i="0" dirty="0" err="1" smtClean="0">
                <a:solidFill>
                  <a:srgbClr val="0D0D0D"/>
                </a:solidFill>
                <a:effectLst/>
                <a:latin typeface="Söhne"/>
              </a:rPr>
              <a:t>MongoDB'e</a:t>
            </a:r>
            <a:r>
              <a:rPr lang="tr-TR" sz="2000" b="0" i="0" dirty="0" smtClean="0">
                <a:solidFill>
                  <a:srgbClr val="0D0D0D"/>
                </a:solidFill>
                <a:effectLst/>
                <a:latin typeface="Söhne"/>
              </a:rPr>
              <a:t> göre avantajlı olduğu ancak 2 işlemci ve 3 işlemci çekirdeği yapılandırmalarından sonra diğer yüksek işlemci-çekirdek sayılarında sorgu/saniye grafiğinde keskin bir düşüş olduğu görülüyor. Bu durumda </a:t>
            </a:r>
            <a:r>
              <a:rPr lang="tr-TR" sz="2000" b="0" i="0" dirty="0" err="1" smtClean="0">
                <a:solidFill>
                  <a:srgbClr val="0D0D0D"/>
                </a:solidFill>
                <a:effectLst/>
                <a:latin typeface="Söhne"/>
              </a:rPr>
              <a:t>MongoDB'in</a:t>
            </a:r>
            <a:r>
              <a:rPr lang="tr-TR" sz="2000" b="0" i="0" dirty="0" smtClean="0">
                <a:solidFill>
                  <a:srgbClr val="0D0D0D"/>
                </a:solidFill>
                <a:effectLst/>
                <a:latin typeface="Söhne"/>
              </a:rPr>
              <a:t> bu yapılandırmalarda daha fazla avantaj sağladığı söylenebilir.</a:t>
            </a:r>
            <a:endParaRPr lang="tr-TR" sz="2000" dirty="0"/>
          </a:p>
        </p:txBody>
      </p:sp>
      <p:pic>
        <p:nvPicPr>
          <p:cNvPr id="3" name="Resim 2"/>
          <p:cNvPicPr>
            <a:picLocks noChangeAspect="1"/>
          </p:cNvPicPr>
          <p:nvPr/>
        </p:nvPicPr>
        <p:blipFill>
          <a:blip r:embed="rId2"/>
          <a:stretch>
            <a:fillRect/>
          </a:stretch>
        </p:blipFill>
        <p:spPr>
          <a:xfrm>
            <a:off x="153468" y="3467180"/>
            <a:ext cx="5589849" cy="3218100"/>
          </a:xfrm>
          <a:prstGeom prst="rect">
            <a:avLst/>
          </a:prstGeom>
        </p:spPr>
      </p:pic>
      <p:sp>
        <p:nvSpPr>
          <p:cNvPr id="4" name="Dikdörtgen 3"/>
          <p:cNvSpPr/>
          <p:nvPr/>
        </p:nvSpPr>
        <p:spPr>
          <a:xfrm>
            <a:off x="6664960" y="604858"/>
            <a:ext cx="5080000" cy="1631216"/>
          </a:xfrm>
          <a:prstGeom prst="rect">
            <a:avLst/>
          </a:prstGeom>
        </p:spPr>
        <p:txBody>
          <a:bodyPr wrap="square">
            <a:spAutoFit/>
          </a:bodyPr>
          <a:lstStyle/>
          <a:p>
            <a:r>
              <a:rPr lang="tr-TR" sz="2000" b="0" i="0" dirty="0" smtClean="0">
                <a:solidFill>
                  <a:srgbClr val="0D0D0D"/>
                </a:solidFill>
                <a:effectLst/>
                <a:latin typeface="Söhne"/>
              </a:rPr>
              <a:t>işlemci çekirdeği miktarı ile saniye başına yapılan sorgu sayıları arasındaki ilişki incelenmiş. Sonuçlara göre, </a:t>
            </a:r>
            <a:r>
              <a:rPr lang="tr-TR" sz="2000" b="0" i="0" dirty="0" err="1" smtClean="0">
                <a:solidFill>
                  <a:srgbClr val="0D0D0D"/>
                </a:solidFill>
                <a:effectLst/>
                <a:latin typeface="Söhne"/>
              </a:rPr>
              <a:t>MySQL</a:t>
            </a:r>
            <a:r>
              <a:rPr lang="tr-TR" sz="2000" b="0" i="0" dirty="0" smtClean="0">
                <a:solidFill>
                  <a:srgbClr val="0D0D0D"/>
                </a:solidFill>
                <a:effectLst/>
                <a:latin typeface="Söhne"/>
              </a:rPr>
              <a:t> için performansın 4 işlemci çekirdeğine kadar hemen hemen aynı olduğu görülmüş.</a:t>
            </a:r>
            <a:endParaRPr lang="tr-TR" sz="2000" dirty="0"/>
          </a:p>
        </p:txBody>
      </p:sp>
      <p:pic>
        <p:nvPicPr>
          <p:cNvPr id="5" name="Resim 4"/>
          <p:cNvPicPr>
            <a:picLocks noChangeAspect="1"/>
          </p:cNvPicPr>
          <p:nvPr/>
        </p:nvPicPr>
        <p:blipFill>
          <a:blip r:embed="rId3"/>
          <a:stretch>
            <a:fillRect/>
          </a:stretch>
        </p:blipFill>
        <p:spPr>
          <a:xfrm>
            <a:off x="5922212" y="2824480"/>
            <a:ext cx="6164203" cy="3860800"/>
          </a:xfrm>
          <a:prstGeom prst="rect">
            <a:avLst/>
          </a:prstGeom>
        </p:spPr>
      </p:pic>
    </p:spTree>
    <p:extLst>
      <p:ext uri="{BB962C8B-B14F-4D97-AF65-F5344CB8AC3E}">
        <p14:creationId xmlns:p14="http://schemas.microsoft.com/office/powerpoint/2010/main" val="221695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26720" y="251936"/>
            <a:ext cx="5567680" cy="1938992"/>
          </a:xfrm>
          <a:prstGeom prst="rect">
            <a:avLst/>
          </a:prstGeom>
        </p:spPr>
        <p:txBody>
          <a:bodyPr wrap="square">
            <a:spAutoFit/>
          </a:bodyPr>
          <a:lstStyle/>
          <a:p>
            <a:r>
              <a:rPr lang="tr-TR" sz="2000" b="0" i="0" dirty="0" smtClean="0">
                <a:solidFill>
                  <a:srgbClr val="0D0D0D"/>
                </a:solidFill>
                <a:effectLst/>
                <a:latin typeface="Söhne"/>
              </a:rPr>
              <a:t>ikinci sorgu kodu ile </a:t>
            </a:r>
            <a:r>
              <a:rPr lang="tr-TR" sz="2000" b="0" i="0" dirty="0" err="1" smtClean="0">
                <a:solidFill>
                  <a:srgbClr val="0D0D0D"/>
                </a:solidFill>
                <a:effectLst/>
                <a:latin typeface="Söhne"/>
              </a:rPr>
              <a:t>MySQL</a:t>
            </a:r>
            <a:r>
              <a:rPr lang="tr-TR" sz="2000" b="0" i="0" dirty="0" smtClean="0">
                <a:solidFill>
                  <a:srgbClr val="0D0D0D"/>
                </a:solidFill>
                <a:effectLst/>
                <a:latin typeface="Söhne"/>
              </a:rPr>
              <a:t> ve </a:t>
            </a:r>
            <a:r>
              <a:rPr lang="tr-TR" sz="2000" b="0" i="0" dirty="0" err="1" smtClean="0">
                <a:solidFill>
                  <a:srgbClr val="0D0D0D"/>
                </a:solidFill>
                <a:effectLst/>
                <a:latin typeface="Söhne"/>
              </a:rPr>
              <a:t>MongoDB</a:t>
            </a:r>
            <a:r>
              <a:rPr lang="tr-TR" sz="2000" b="0" i="0" dirty="0" smtClean="0">
                <a:solidFill>
                  <a:srgbClr val="0D0D0D"/>
                </a:solidFill>
                <a:effectLst/>
                <a:latin typeface="Söhne"/>
              </a:rPr>
              <a:t> veri tabanlarına karşılaştırma testi uygulanmış. Sonuçlar, </a:t>
            </a:r>
            <a:r>
              <a:rPr lang="tr-TR" sz="2000" b="0" i="0" dirty="0" err="1" smtClean="0">
                <a:solidFill>
                  <a:srgbClr val="0D0D0D"/>
                </a:solidFill>
                <a:effectLst/>
                <a:latin typeface="Söhne"/>
              </a:rPr>
              <a:t>MySQL'in</a:t>
            </a:r>
            <a:r>
              <a:rPr lang="tr-TR" sz="2000" b="0" i="0" dirty="0" smtClean="0">
                <a:solidFill>
                  <a:srgbClr val="0D0D0D"/>
                </a:solidFill>
                <a:effectLst/>
                <a:latin typeface="Söhne"/>
              </a:rPr>
              <a:t> </a:t>
            </a:r>
            <a:r>
              <a:rPr lang="tr-TR" sz="2000" b="0" i="0" dirty="0" err="1" smtClean="0">
                <a:solidFill>
                  <a:srgbClr val="0D0D0D"/>
                </a:solidFill>
                <a:effectLst/>
                <a:latin typeface="Söhne"/>
              </a:rPr>
              <a:t>MongoDB'ye</a:t>
            </a:r>
            <a:r>
              <a:rPr lang="tr-TR" sz="2000" b="0" i="0" dirty="0" smtClean="0">
                <a:solidFill>
                  <a:srgbClr val="0D0D0D"/>
                </a:solidFill>
                <a:effectLst/>
                <a:latin typeface="Söhne"/>
              </a:rPr>
              <a:t> göre ortalama sorgu sürelerindeki performans kötülüğünün, sorgu sayısı farkının artmasıyla daha belirgin hale geldiğini görüyoruz.</a:t>
            </a:r>
            <a:endParaRPr lang="tr-TR" sz="2000" dirty="0"/>
          </a:p>
        </p:txBody>
      </p:sp>
      <p:pic>
        <p:nvPicPr>
          <p:cNvPr id="3" name="Resim 2"/>
          <p:cNvPicPr>
            <a:picLocks noChangeAspect="1"/>
          </p:cNvPicPr>
          <p:nvPr/>
        </p:nvPicPr>
        <p:blipFill>
          <a:blip r:embed="rId2"/>
          <a:stretch>
            <a:fillRect/>
          </a:stretch>
        </p:blipFill>
        <p:spPr>
          <a:xfrm>
            <a:off x="383392" y="2634997"/>
            <a:ext cx="5611008" cy="3620005"/>
          </a:xfrm>
          <a:prstGeom prst="rect">
            <a:avLst/>
          </a:prstGeom>
        </p:spPr>
      </p:pic>
    </p:spTree>
    <p:extLst>
      <p:ext uri="{BB962C8B-B14F-4D97-AF65-F5344CB8AC3E}">
        <p14:creationId xmlns:p14="http://schemas.microsoft.com/office/powerpoint/2010/main" val="3247094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VE DEĞERLENDĠRME </a:t>
            </a:r>
            <a:endParaRPr lang="tr-TR" dirty="0"/>
          </a:p>
        </p:txBody>
      </p:sp>
      <p:sp>
        <p:nvSpPr>
          <p:cNvPr id="3" name="İçerik Yer Tutucusu 2"/>
          <p:cNvSpPr>
            <a:spLocks noGrp="1"/>
          </p:cNvSpPr>
          <p:nvPr>
            <p:ph idx="1"/>
          </p:nvPr>
        </p:nvSpPr>
        <p:spPr/>
        <p:txBody>
          <a:bodyPr/>
          <a:lstStyle/>
          <a:p>
            <a:r>
              <a:rPr lang="tr-TR" dirty="0"/>
              <a:t>Bu çalışma, ilişkisel ve ilişkisel olmayan (</a:t>
            </a:r>
            <a:r>
              <a:rPr lang="tr-TR" dirty="0" err="1"/>
              <a:t>NoSQL</a:t>
            </a:r>
            <a:r>
              <a:rPr lang="tr-TR" dirty="0"/>
              <a:t>) veri tabanlarını karşılaştırarak yönetim bilişim sistemleri açısından incelenmiştir. Amaç, veri tabanlarının modellemesi, performans ölçümleri, süreç iyileştirmesi ve en uygun veri tabanı seçimine ışık tutmaktır</a:t>
            </a:r>
            <a:r>
              <a:rPr lang="tr-TR" dirty="0" smtClean="0"/>
              <a:t>.</a:t>
            </a:r>
          </a:p>
          <a:p>
            <a:r>
              <a:rPr lang="tr-TR" dirty="0">
                <a:solidFill>
                  <a:schemeClr val="accent6">
                    <a:lumMod val="75000"/>
                  </a:schemeClr>
                </a:solidFill>
              </a:rPr>
              <a:t>Bu çalışmada, ilişkisel ve ilişkisel olmayan veri tabanı sistemlerinin performans karşılaştırması yapılarak hangi teknolojinin hangi durumlarda daha uygun olduğu </a:t>
            </a:r>
            <a:r>
              <a:rPr lang="tr-TR" dirty="0" smtClean="0">
                <a:solidFill>
                  <a:schemeClr val="accent6">
                    <a:lumMod val="75000"/>
                  </a:schemeClr>
                </a:solidFill>
              </a:rPr>
              <a:t>araştırılmıştır.</a:t>
            </a:r>
          </a:p>
          <a:p>
            <a:r>
              <a:rPr lang="tr-TR" dirty="0" smtClean="0"/>
              <a:t>Farklı </a:t>
            </a:r>
            <a:r>
              <a:rPr lang="tr-TR" dirty="0"/>
              <a:t>çalışmalarda dağıtık veri tabanlarının performansı karşılaştırılmıştır. Bu çalışma, performans üzerinde odaklanarak detaylı bir analiz sunmayı amaçlamaktadır.</a:t>
            </a:r>
          </a:p>
        </p:txBody>
      </p:sp>
    </p:spTree>
    <p:extLst>
      <p:ext uri="{BB962C8B-B14F-4D97-AF65-F5344CB8AC3E}">
        <p14:creationId xmlns:p14="http://schemas.microsoft.com/office/powerpoint/2010/main" val="3465902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a:t>
            </a:r>
            <a:endParaRPr lang="tr-TR" dirty="0"/>
          </a:p>
        </p:txBody>
      </p:sp>
      <p:sp>
        <p:nvSpPr>
          <p:cNvPr id="3" name="İçerik Yer Tutucusu 2"/>
          <p:cNvSpPr>
            <a:spLocks noGrp="1"/>
          </p:cNvSpPr>
          <p:nvPr>
            <p:ph idx="1"/>
          </p:nvPr>
        </p:nvSpPr>
        <p:spPr/>
        <p:txBody>
          <a:bodyPr/>
          <a:lstStyle/>
          <a:p>
            <a:r>
              <a:rPr lang="tr-TR" dirty="0"/>
              <a:t>Bu çalışmada, </a:t>
            </a:r>
            <a:r>
              <a:rPr lang="tr-TR" dirty="0" err="1"/>
              <a:t>MongoDB</a:t>
            </a:r>
            <a:r>
              <a:rPr lang="tr-TR" dirty="0"/>
              <a:t> ve </a:t>
            </a:r>
            <a:r>
              <a:rPr lang="tr-TR" dirty="0" err="1"/>
              <a:t>MySQL</a:t>
            </a:r>
            <a:r>
              <a:rPr lang="tr-TR" dirty="0"/>
              <a:t> gibi yaygın kullanılan veri tabanı yönetim sistemlerinin işlem süreleri dikkate alınarak performansları karşılaştırılmıştır. Analizler, </a:t>
            </a:r>
            <a:r>
              <a:rPr lang="tr-TR" dirty="0" err="1"/>
              <a:t>NoSQL</a:t>
            </a:r>
            <a:r>
              <a:rPr lang="tr-TR" dirty="0"/>
              <a:t> ağırlıklı bir veri tabanının büyük miktarda veri çiftleri içerebildiğini ve basit şeması nedeniyle </a:t>
            </a:r>
            <a:r>
              <a:rPr lang="tr-TR" dirty="0" err="1"/>
              <a:t>MongoDB'in</a:t>
            </a:r>
            <a:r>
              <a:rPr lang="tr-TR" dirty="0"/>
              <a:t> daha hızlı ve karmaşık sorguları çalıştırabildiğini </a:t>
            </a:r>
            <a:r>
              <a:rPr lang="tr-TR" dirty="0" smtClean="0"/>
              <a:t>göstermiştir.</a:t>
            </a:r>
          </a:p>
          <a:p>
            <a:r>
              <a:rPr lang="tr-TR" dirty="0">
                <a:solidFill>
                  <a:srgbClr val="FF0000"/>
                </a:solidFill>
              </a:rPr>
              <a:t>Büyük veri tabanı boyutundan kaynaklanan depolama ve bellek maliyeti hesaplarında </a:t>
            </a:r>
            <a:r>
              <a:rPr lang="tr-TR" dirty="0" err="1">
                <a:solidFill>
                  <a:srgbClr val="FF0000"/>
                </a:solidFill>
              </a:rPr>
              <a:t>NoSQL</a:t>
            </a:r>
            <a:r>
              <a:rPr lang="tr-TR" dirty="0">
                <a:solidFill>
                  <a:srgbClr val="FF0000"/>
                </a:solidFill>
              </a:rPr>
              <a:t> veri tabanlarının dikkate alınması önemlidir. Ayrıca, yazma ve silme işlemlerinde </a:t>
            </a:r>
            <a:r>
              <a:rPr lang="tr-TR" dirty="0" err="1">
                <a:solidFill>
                  <a:srgbClr val="FF0000"/>
                </a:solidFill>
              </a:rPr>
              <a:t>MongoDB'in</a:t>
            </a:r>
            <a:r>
              <a:rPr lang="tr-TR" dirty="0">
                <a:solidFill>
                  <a:srgbClr val="FF0000"/>
                </a:solidFill>
              </a:rPr>
              <a:t> </a:t>
            </a:r>
            <a:r>
              <a:rPr lang="tr-TR" dirty="0" err="1">
                <a:solidFill>
                  <a:srgbClr val="FF0000"/>
                </a:solidFill>
              </a:rPr>
              <a:t>MySQL'e</a:t>
            </a:r>
            <a:r>
              <a:rPr lang="tr-TR" dirty="0">
                <a:solidFill>
                  <a:srgbClr val="FF0000"/>
                </a:solidFill>
              </a:rPr>
              <a:t> göre daha iyi performans gösterdiği tespit edilmiştir</a:t>
            </a:r>
          </a:p>
        </p:txBody>
      </p:sp>
    </p:spTree>
    <p:extLst>
      <p:ext uri="{BB962C8B-B14F-4D97-AF65-F5344CB8AC3E}">
        <p14:creationId xmlns:p14="http://schemas.microsoft.com/office/powerpoint/2010/main" val="146308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TABANI VE VERİ TABANI SİSTEMLERİ </a:t>
            </a:r>
            <a:endParaRPr lang="tr-TR" dirty="0"/>
          </a:p>
        </p:txBody>
      </p:sp>
      <p:sp>
        <p:nvSpPr>
          <p:cNvPr id="3" name="İçerik Yer Tutucusu 2"/>
          <p:cNvSpPr>
            <a:spLocks noGrp="1"/>
          </p:cNvSpPr>
          <p:nvPr>
            <p:ph idx="1"/>
          </p:nvPr>
        </p:nvSpPr>
        <p:spPr/>
        <p:txBody>
          <a:bodyPr/>
          <a:lstStyle/>
          <a:p>
            <a:pPr marL="0" indent="0">
              <a:buNone/>
            </a:pPr>
            <a:r>
              <a:rPr lang="tr-TR" dirty="0"/>
              <a:t>B</a:t>
            </a:r>
            <a:r>
              <a:rPr lang="tr-TR" dirty="0" smtClean="0"/>
              <a:t>irbiriyle ilişkileri olan verilerin tutulduğu mantıksal tanımlanan bilgi depolarıdır.</a:t>
            </a:r>
          </a:p>
          <a:p>
            <a:pPr marL="0" indent="0">
              <a:buNone/>
            </a:pPr>
            <a:r>
              <a:rPr lang="tr-TR" dirty="0" smtClean="0"/>
              <a:t>Veri tabanları : günlük hayatta bulunan birbiriyle ilişkili olan </a:t>
            </a:r>
            <a:r>
              <a:rPr lang="tr-TR" dirty="0" err="1" smtClean="0"/>
              <a:t>nessneleri</a:t>
            </a:r>
            <a:r>
              <a:rPr lang="tr-TR" dirty="0" smtClean="0"/>
              <a:t> modeller</a:t>
            </a:r>
          </a:p>
          <a:p>
            <a:pPr marL="0" indent="0">
              <a:buNone/>
            </a:pPr>
            <a:r>
              <a:rPr lang="tr-TR" dirty="0" smtClean="0"/>
              <a:t>Veri tabanı yönetim sistemleri : verilere aynı anda birden fazla bağlantı sağlayan sistemdir . veri tabanı , uygulama programlarının ara yüzlerini içeren yapıya denir.  </a:t>
            </a:r>
          </a:p>
          <a:p>
            <a:r>
              <a:rPr lang="tr-TR" dirty="0" smtClean="0"/>
              <a:t> Veri tabanı modellerini 8 </a:t>
            </a:r>
            <a:r>
              <a:rPr lang="tr-TR" dirty="0" err="1" smtClean="0"/>
              <a:t>katagoriye</a:t>
            </a:r>
            <a:r>
              <a:rPr lang="tr-TR" dirty="0" smtClean="0"/>
              <a:t> ayırabiliriz:</a:t>
            </a:r>
            <a:endParaRPr lang="tr-TR" dirty="0"/>
          </a:p>
        </p:txBody>
      </p:sp>
    </p:spTree>
    <p:extLst>
      <p:ext uri="{BB962C8B-B14F-4D97-AF65-F5344CB8AC3E}">
        <p14:creationId xmlns:p14="http://schemas.microsoft.com/office/powerpoint/2010/main" val="187357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1-DÜZ VEYA TABLO MODELİ:</a:t>
            </a:r>
            <a:endParaRPr lang="tr-TR" dirty="0"/>
          </a:p>
        </p:txBody>
      </p:sp>
      <p:sp>
        <p:nvSpPr>
          <p:cNvPr id="3" name="İçerik Yer Tutucusu 2"/>
          <p:cNvSpPr>
            <a:spLocks noGrp="1"/>
          </p:cNvSpPr>
          <p:nvPr>
            <p:ph idx="1"/>
          </p:nvPr>
        </p:nvSpPr>
        <p:spPr/>
        <p:txBody>
          <a:bodyPr/>
          <a:lstStyle/>
          <a:p>
            <a:r>
              <a:rPr lang="tr-TR" dirty="0" smtClean="0"/>
              <a:t> İki boyutlu veri grubundan oluşur . sütunda verilerin benzer özellikleri satırlarda veri grupları yer alır. örneğin kullanıcı adları ve şifrelerinin tutulduğu veri tabanıdır.</a:t>
            </a:r>
          </a:p>
          <a:p>
            <a:endParaRPr lang="tr-TR" dirty="0"/>
          </a:p>
        </p:txBody>
      </p:sp>
      <p:pic>
        <p:nvPicPr>
          <p:cNvPr id="4" name="Resim 3"/>
          <p:cNvPicPr>
            <a:picLocks noChangeAspect="1"/>
          </p:cNvPicPr>
          <p:nvPr/>
        </p:nvPicPr>
        <p:blipFill>
          <a:blip r:embed="rId2"/>
          <a:stretch>
            <a:fillRect/>
          </a:stretch>
        </p:blipFill>
        <p:spPr>
          <a:xfrm>
            <a:off x="1035434" y="3231607"/>
            <a:ext cx="8848154" cy="2762483"/>
          </a:xfrm>
          <a:prstGeom prst="rect">
            <a:avLst/>
          </a:prstGeom>
        </p:spPr>
      </p:pic>
    </p:spTree>
    <p:extLst>
      <p:ext uri="{BB962C8B-B14F-4D97-AF65-F5344CB8AC3E}">
        <p14:creationId xmlns:p14="http://schemas.microsoft.com/office/powerpoint/2010/main" val="256837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2-HİYERARŞİK VERİ MODELİ:</a:t>
            </a:r>
            <a:endParaRPr lang="tr-TR" dirty="0"/>
          </a:p>
        </p:txBody>
      </p:sp>
      <p:sp>
        <p:nvSpPr>
          <p:cNvPr id="3" name="İçerik Yer Tutucusu 2"/>
          <p:cNvSpPr>
            <a:spLocks noGrp="1"/>
          </p:cNvSpPr>
          <p:nvPr>
            <p:ph idx="1"/>
          </p:nvPr>
        </p:nvSpPr>
        <p:spPr/>
        <p:txBody>
          <a:bodyPr/>
          <a:lstStyle/>
          <a:p>
            <a:r>
              <a:rPr lang="tr-TR" dirty="0" smtClean="0"/>
              <a:t> Veriyi depolama yöntemidir . Bu veri tabanının depoladığı yapısal verilere "kayıt" denir .Kayıtlar yukardan aşağıya ağaç şeklinde sıralanır ilk kayda "kök" adı verilir . kökün çocuk kayıtları bulunur . Bu çocuk kayıtlarının da kendi çocukları olabilir.</a:t>
            </a:r>
          </a:p>
          <a:p>
            <a:endParaRPr lang="tr-TR" dirty="0"/>
          </a:p>
        </p:txBody>
      </p:sp>
      <p:pic>
        <p:nvPicPr>
          <p:cNvPr id="5" name="Resim 4"/>
          <p:cNvPicPr>
            <a:picLocks noChangeAspect="1"/>
          </p:cNvPicPr>
          <p:nvPr/>
        </p:nvPicPr>
        <p:blipFill>
          <a:blip r:embed="rId2"/>
          <a:stretch>
            <a:fillRect/>
          </a:stretch>
        </p:blipFill>
        <p:spPr>
          <a:xfrm>
            <a:off x="5490258" y="3499211"/>
            <a:ext cx="6101107" cy="3183977"/>
          </a:xfrm>
          <a:prstGeom prst="rect">
            <a:avLst/>
          </a:prstGeom>
        </p:spPr>
      </p:pic>
    </p:spTree>
    <p:extLst>
      <p:ext uri="{BB962C8B-B14F-4D97-AF65-F5344CB8AC3E}">
        <p14:creationId xmlns:p14="http://schemas.microsoft.com/office/powerpoint/2010/main" val="222967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3-AĞ VERİ MODELİ:</a:t>
            </a:r>
            <a:endParaRPr lang="tr-TR" dirty="0"/>
          </a:p>
        </p:txBody>
      </p:sp>
      <p:sp>
        <p:nvSpPr>
          <p:cNvPr id="3" name="İçerik Yer Tutucusu 2"/>
          <p:cNvSpPr>
            <a:spLocks noGrp="1"/>
          </p:cNvSpPr>
          <p:nvPr>
            <p:ph idx="1"/>
          </p:nvPr>
        </p:nvSpPr>
        <p:spPr>
          <a:xfrm>
            <a:off x="838201" y="1825625"/>
            <a:ext cx="5818094" cy="4351338"/>
          </a:xfrm>
        </p:spPr>
        <p:txBody>
          <a:bodyPr/>
          <a:lstStyle/>
          <a:p>
            <a:r>
              <a:rPr lang="tr-TR" dirty="0" smtClean="0"/>
              <a:t>Hiyerarşik modelin daha gelişmiş halidir . hiyerarşik modelden farkı:</a:t>
            </a:r>
          </a:p>
          <a:p>
            <a:r>
              <a:rPr lang="tr-TR" dirty="0" smtClean="0"/>
              <a:t>uç-düğüm deki verinin iç-düğüme işaret etmesidir.</a:t>
            </a:r>
          </a:p>
          <a:p>
            <a:r>
              <a:rPr lang="tr-TR" dirty="0" smtClean="0"/>
              <a:t> Ağ veri modelinin başka olması kullanım açısından olumlu bir </a:t>
            </a:r>
            <a:r>
              <a:rPr lang="tr-TR" dirty="0" smtClean="0"/>
              <a:t>verilerle bağlı </a:t>
            </a:r>
            <a:r>
              <a:rPr lang="tr-TR" dirty="0" smtClean="0"/>
              <a:t>özelliktir. veriler bu sayede bire-çok ilişkiden çoğa-çok ilişki modelini benimser. bu da veri tekrarını azaltır.</a:t>
            </a:r>
          </a:p>
          <a:p>
            <a:endParaRPr lang="tr-TR" dirty="0"/>
          </a:p>
        </p:txBody>
      </p:sp>
      <p:pic>
        <p:nvPicPr>
          <p:cNvPr id="6" name="Resim 5"/>
          <p:cNvPicPr>
            <a:picLocks noChangeAspect="1"/>
          </p:cNvPicPr>
          <p:nvPr/>
        </p:nvPicPr>
        <p:blipFill>
          <a:blip r:embed="rId2"/>
          <a:stretch>
            <a:fillRect/>
          </a:stretch>
        </p:blipFill>
        <p:spPr>
          <a:xfrm>
            <a:off x="6228707" y="1690688"/>
            <a:ext cx="5618152" cy="3644152"/>
          </a:xfrm>
          <a:prstGeom prst="rect">
            <a:avLst/>
          </a:prstGeom>
        </p:spPr>
      </p:pic>
    </p:spTree>
    <p:extLst>
      <p:ext uri="{BB962C8B-B14F-4D97-AF65-F5344CB8AC3E}">
        <p14:creationId xmlns:p14="http://schemas.microsoft.com/office/powerpoint/2010/main" val="201143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4-İLİŞKİSEL VERİ MODELİ:</a:t>
            </a:r>
            <a:endParaRPr lang="tr-TR" dirty="0"/>
          </a:p>
        </p:txBody>
      </p:sp>
      <p:sp>
        <p:nvSpPr>
          <p:cNvPr id="3" name="İçerik Yer Tutucusu 2"/>
          <p:cNvSpPr>
            <a:spLocks noGrp="1"/>
          </p:cNvSpPr>
          <p:nvPr>
            <p:ph idx="1"/>
          </p:nvPr>
        </p:nvSpPr>
        <p:spPr/>
        <p:txBody>
          <a:bodyPr/>
          <a:lstStyle/>
          <a:p>
            <a:r>
              <a:rPr lang="tr-TR" dirty="0" smtClean="0"/>
              <a:t>Kavramsal olarak ilişkiler , satır ve sütunlardan oluşan iki boyutlu tablolarla karakterize edilir . tablonun satırı birbiriyle ilişkili veriler, sütunda ise nitelikler bulunur .</a:t>
            </a:r>
          </a:p>
          <a:p>
            <a:endParaRPr lang="tr-TR" dirty="0"/>
          </a:p>
        </p:txBody>
      </p:sp>
      <p:pic>
        <p:nvPicPr>
          <p:cNvPr id="4" name="Resim 3"/>
          <p:cNvPicPr>
            <a:picLocks noChangeAspect="1"/>
          </p:cNvPicPr>
          <p:nvPr/>
        </p:nvPicPr>
        <p:blipFill>
          <a:blip r:embed="rId2"/>
          <a:stretch>
            <a:fillRect/>
          </a:stretch>
        </p:blipFill>
        <p:spPr>
          <a:xfrm>
            <a:off x="2085896" y="3060808"/>
            <a:ext cx="7663221" cy="3447569"/>
          </a:xfrm>
          <a:prstGeom prst="rect">
            <a:avLst/>
          </a:prstGeom>
        </p:spPr>
      </p:pic>
    </p:spTree>
    <p:extLst>
      <p:ext uri="{BB962C8B-B14F-4D97-AF65-F5344CB8AC3E}">
        <p14:creationId xmlns:p14="http://schemas.microsoft.com/office/powerpoint/2010/main" val="409829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5-NESNE YÖNELİMLİ VERİ MODELİ :</a:t>
            </a:r>
            <a:endParaRPr lang="tr-TR" dirty="0"/>
          </a:p>
        </p:txBody>
      </p:sp>
      <p:sp>
        <p:nvSpPr>
          <p:cNvPr id="3" name="İçerik Yer Tutucusu 2"/>
          <p:cNvSpPr>
            <a:spLocks noGrp="1"/>
          </p:cNvSpPr>
          <p:nvPr>
            <p:ph idx="1"/>
          </p:nvPr>
        </p:nvSpPr>
        <p:spPr/>
        <p:txBody>
          <a:bodyPr/>
          <a:lstStyle/>
          <a:p>
            <a:r>
              <a:rPr lang="nn-NO" dirty="0" smtClean="0"/>
              <a:t> Nesne yönelimli programlamaya dayanan veri modeli</a:t>
            </a:r>
            <a:r>
              <a:rPr lang="tr-TR" dirty="0" err="1" smtClean="0"/>
              <a:t>dir</a:t>
            </a:r>
            <a:r>
              <a:rPr lang="tr-TR" dirty="0" smtClean="0"/>
              <a:t>.</a:t>
            </a:r>
          </a:p>
          <a:p>
            <a:endParaRPr lang="tr-TR" dirty="0"/>
          </a:p>
        </p:txBody>
      </p:sp>
      <p:pic>
        <p:nvPicPr>
          <p:cNvPr id="5" name="Resim 4"/>
          <p:cNvPicPr>
            <a:picLocks noChangeAspect="1"/>
          </p:cNvPicPr>
          <p:nvPr/>
        </p:nvPicPr>
        <p:blipFill>
          <a:blip r:embed="rId2"/>
          <a:stretch>
            <a:fillRect/>
          </a:stretch>
        </p:blipFill>
        <p:spPr>
          <a:xfrm>
            <a:off x="1813003" y="2568389"/>
            <a:ext cx="7882325" cy="3743512"/>
          </a:xfrm>
          <a:prstGeom prst="rect">
            <a:avLst/>
          </a:prstGeom>
        </p:spPr>
      </p:pic>
    </p:spTree>
    <p:extLst>
      <p:ext uri="{BB962C8B-B14F-4D97-AF65-F5344CB8AC3E}">
        <p14:creationId xmlns:p14="http://schemas.microsoft.com/office/powerpoint/2010/main" val="363155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6-NESNE İLİŞKİSEL VERİ MODELİ :</a:t>
            </a:r>
            <a:endParaRPr lang="tr-TR" dirty="0"/>
          </a:p>
        </p:txBody>
      </p:sp>
      <p:sp>
        <p:nvSpPr>
          <p:cNvPr id="3" name="İçerik Yer Tutucusu 2"/>
          <p:cNvSpPr>
            <a:spLocks noGrp="1"/>
          </p:cNvSpPr>
          <p:nvPr>
            <p:ph idx="1"/>
          </p:nvPr>
        </p:nvSpPr>
        <p:spPr/>
        <p:txBody>
          <a:bodyPr/>
          <a:lstStyle/>
          <a:p>
            <a:r>
              <a:rPr lang="tr-TR" dirty="0" smtClean="0"/>
              <a:t>İlişkisel özelliklere nesne yönelimli özellikler eklenir.</a:t>
            </a:r>
            <a:endParaRPr lang="tr-TR" dirty="0"/>
          </a:p>
        </p:txBody>
      </p:sp>
      <p:pic>
        <p:nvPicPr>
          <p:cNvPr id="4" name="Resim 3"/>
          <p:cNvPicPr>
            <a:picLocks noChangeAspect="1"/>
          </p:cNvPicPr>
          <p:nvPr/>
        </p:nvPicPr>
        <p:blipFill>
          <a:blip r:embed="rId2"/>
          <a:stretch>
            <a:fillRect/>
          </a:stretch>
        </p:blipFill>
        <p:spPr>
          <a:xfrm>
            <a:off x="1479176" y="2635625"/>
            <a:ext cx="8095130" cy="4222375"/>
          </a:xfrm>
          <a:prstGeom prst="rect">
            <a:avLst/>
          </a:prstGeom>
        </p:spPr>
      </p:pic>
    </p:spTree>
    <p:extLst>
      <p:ext uri="{BB962C8B-B14F-4D97-AF65-F5344CB8AC3E}">
        <p14:creationId xmlns:p14="http://schemas.microsoft.com/office/powerpoint/2010/main" val="1709836132"/>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98</TotalTime>
  <Words>1421</Words>
  <Application>Microsoft Office PowerPoint</Application>
  <PresentationFormat>Geniş ekran</PresentationFormat>
  <Paragraphs>108</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Century Gothic</vt:lpstr>
      <vt:lpstr>Söhne</vt:lpstr>
      <vt:lpstr>Wingdings 3</vt:lpstr>
      <vt:lpstr>Duman</vt:lpstr>
      <vt:lpstr>VERİ ORGANİZASYONU ÖDEVİ</vt:lpstr>
      <vt:lpstr>BİLİŞİM SİSTEMLERİ VE YÖNETİMİ</vt:lpstr>
      <vt:lpstr>VERİ TABANI VE VERİ TABANI SİSTEMLERİ </vt:lpstr>
      <vt:lpstr>1-DÜZ VEYA TABLO MODELİ:</vt:lpstr>
      <vt:lpstr>2-HİYERARŞİK VERİ MODELİ:</vt:lpstr>
      <vt:lpstr>3-AĞ VERİ MODELİ:</vt:lpstr>
      <vt:lpstr>4-İLİŞKİSEL VERİ MODELİ:</vt:lpstr>
      <vt:lpstr>5-NESNE YÖNELİMLİ VERİ MODELİ :</vt:lpstr>
      <vt:lpstr>6-NESNE İLİŞKİSEL VERİ MODELİ :</vt:lpstr>
      <vt:lpstr>7-ÇOKLU ORTAM VERİ MODELİ : </vt:lpstr>
      <vt:lpstr>8-DAĞITIK VERİ MODELİ :</vt:lpstr>
      <vt:lpstr>VERİ TABANI TASARIMI :</vt:lpstr>
      <vt:lpstr>PowerPoint Sunusu</vt:lpstr>
      <vt:lpstr>PowerPoint Sunusu</vt:lpstr>
      <vt:lpstr>İLİŞKİSEL VE İLŞKİSEL OLMAYAN VERİ TABANI SİSTEMLERİ</vt:lpstr>
      <vt:lpstr>PowerPoint Sunusu</vt:lpstr>
      <vt:lpstr>PowerPoint Sunusu</vt:lpstr>
      <vt:lpstr>VERİ TABANI MİMARİLERİNİN PERFORMANS KARŞILAŞTIRMALARI :</vt:lpstr>
      <vt:lpstr>Veri tabanı şeması: iki tane şema tasarlandı; biri MySQL,diğeri MongoDB veri tabanıdır.</vt:lpstr>
      <vt:lpstr>PowerPoint Sunusu</vt:lpstr>
      <vt:lpstr>PowerPoint Sunusu</vt:lpstr>
      <vt:lpstr>PowerPoint Sunusu</vt:lpstr>
      <vt:lpstr>PowerPoint Sunusu</vt:lpstr>
      <vt:lpstr>PowerPoint Sunusu</vt:lpstr>
      <vt:lpstr>PowerPoint Sunusu</vt:lpstr>
      <vt:lpstr>PowerPoint Sunusu</vt:lpstr>
      <vt:lpstr>SONUÇ VE DEĞERLENDĠRME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Asus</cp:lastModifiedBy>
  <cp:revision>12</cp:revision>
  <dcterms:created xsi:type="dcterms:W3CDTF">2024-03-19T18:53:55Z</dcterms:created>
  <dcterms:modified xsi:type="dcterms:W3CDTF">2024-03-19T20:32:33Z</dcterms:modified>
</cp:coreProperties>
</file>