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embeddedFontLst>
    <p:embeddedFont>
      <p:font typeface="Roboto"/>
      <p:regular r:id="rId8"/>
      <p:bold r:id="rId9"/>
      <p:italic r:id="rId10"/>
      <p:boldItalic r:id="rId11"/>
    </p:embeddedFont>
    <p:embeddedFont>
      <p:font typeface="Google Sans"/>
      <p:regular r:id="rId12"/>
      <p:bold r:id="rId13"/>
      <p:italic r:id="rId14"/>
      <p:boldItalic r:id="rId1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-boldItalic.fntdata"/><Relationship Id="rId10" Type="http://schemas.openxmlformats.org/officeDocument/2006/relationships/font" Target="fonts/Roboto-italic.fntdata"/><Relationship Id="rId13" Type="http://schemas.openxmlformats.org/officeDocument/2006/relationships/font" Target="fonts/GoogleSans-bold.fntdata"/><Relationship Id="rId12" Type="http://schemas.openxmlformats.org/officeDocument/2006/relationships/font" Target="fonts/GoogleSans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bold.fntdata"/><Relationship Id="rId15" Type="http://schemas.openxmlformats.org/officeDocument/2006/relationships/font" Target="fonts/GoogleSans-boldItalic.fntdata"/><Relationship Id="rId14" Type="http://schemas.openxmlformats.org/officeDocument/2006/relationships/font" Target="fonts/GoogleSans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font" Target="fonts/Robo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9419f719b3_0_3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9419f719b3_0_3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idx="1" type="body"/>
          </p:nvPr>
        </p:nvSpPr>
        <p:spPr>
          <a:xfrm>
            <a:off x="311700" y="419550"/>
            <a:ext cx="7684800" cy="92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b="1" lang="en" sz="1790">
                <a:solidFill>
                  <a:schemeClr val="dk1"/>
                </a:solidFill>
                <a:latin typeface="Google Sans"/>
                <a:ea typeface="Google Sans"/>
                <a:cs typeface="Google Sans"/>
                <a:sym typeface="Google Sans"/>
              </a:rPr>
              <a:t>Has this file been identified as malicious? Explain why or why not.</a:t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  <a:p>
            <a:pPr indent="0" lvl="0" marL="0" rtl="0" algn="l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r>
              <a:t/>
            </a:r>
            <a:endParaRPr b="1" sz="179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536225" y="1204375"/>
            <a:ext cx="3349200" cy="26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</a:rPr>
              <a:t>Hash: </a:t>
            </a: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54e6ea47eb04634d3e87fd7787e2136ccfbcc80ade34f246a12cf93bab527f6b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Tool Used: Virustotal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Malicious Rate: 59/72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MD5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287d612e29b71c90aa54947313810a25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File type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Win32 EXE 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File size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F1114"/>
                </a:solidFill>
                <a:highlight>
                  <a:srgbClr val="FFFFFF"/>
                </a:highlight>
              </a:rPr>
              <a:t>430.00 KB</a:t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rgbClr val="0F1114"/>
              </a:solidFill>
              <a:highlight>
                <a:srgbClr val="FFFFFF"/>
              </a:highlight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5232275" y="1262950"/>
            <a:ext cx="3006300" cy="333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2"/>
                </a:solidFill>
              </a:rPr>
              <a:t>Summary: File is </a:t>
            </a:r>
            <a:r>
              <a:rPr lang="en" sz="1800">
                <a:solidFill>
                  <a:schemeClr val="dk2"/>
                </a:solidFill>
              </a:rPr>
              <a:t>malicious. They are a lot of memory calls happening + file unsigned + file description like this is Microsoft File, in fact file is doing some actions in Chrome folder and some actions with Internet Explorer. Looks like a backdoor.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oogle Shape;61;p14"/>
          <p:cNvGrpSpPr/>
          <p:nvPr/>
        </p:nvGrpSpPr>
        <p:grpSpPr>
          <a:xfrm>
            <a:off x="52400" y="399200"/>
            <a:ext cx="5417400" cy="4685400"/>
            <a:chOff x="52400" y="399200"/>
            <a:chExt cx="5417400" cy="4685400"/>
          </a:xfrm>
        </p:grpSpPr>
        <p:sp>
          <p:nvSpPr>
            <p:cNvPr id="62" name="Google Shape;62;p14"/>
            <p:cNvSpPr/>
            <p:nvPr/>
          </p:nvSpPr>
          <p:spPr>
            <a:xfrm>
              <a:off x="52400" y="399200"/>
              <a:ext cx="5417400" cy="4685400"/>
            </a:xfrm>
            <a:prstGeom prst="triangle">
              <a:avLst>
                <a:gd fmla="val 50000" name="adj"/>
              </a:avLst>
            </a:prstGeom>
            <a:solidFill>
              <a:schemeClr val="accent1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cxnSp>
          <p:nvCxnSpPr>
            <p:cNvPr id="63" name="Google Shape;63;p14"/>
            <p:cNvCxnSpPr/>
            <p:nvPr/>
          </p:nvCxnSpPr>
          <p:spPr>
            <a:xfrm>
              <a:off x="2174888" y="1426450"/>
              <a:ext cx="11625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4" name="Google Shape;64;p14"/>
            <p:cNvCxnSpPr/>
            <p:nvPr/>
          </p:nvCxnSpPr>
          <p:spPr>
            <a:xfrm>
              <a:off x="1714500" y="2214625"/>
              <a:ext cx="20940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5" name="Google Shape;65;p14"/>
            <p:cNvCxnSpPr/>
            <p:nvPr/>
          </p:nvCxnSpPr>
          <p:spPr>
            <a:xfrm>
              <a:off x="1269525" y="2976625"/>
              <a:ext cx="2970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6" name="Google Shape;66;p14"/>
            <p:cNvCxnSpPr/>
            <p:nvPr/>
          </p:nvCxnSpPr>
          <p:spPr>
            <a:xfrm>
              <a:off x="903063" y="3665615"/>
              <a:ext cx="37299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4"/>
            <p:cNvCxnSpPr/>
            <p:nvPr/>
          </p:nvCxnSpPr>
          <p:spPr>
            <a:xfrm>
              <a:off x="484250" y="4351425"/>
              <a:ext cx="4541700" cy="0"/>
            </a:xfrm>
            <a:prstGeom prst="straightConnector1">
              <a:avLst/>
            </a:prstGeom>
            <a:noFill/>
            <a:ln cap="flat" cmpd="sng" w="28575">
              <a:solidFill>
                <a:srgbClr val="FFFFFF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" name="Google Shape;68;p14"/>
          <p:cNvSpPr txBox="1"/>
          <p:nvPr/>
        </p:nvSpPr>
        <p:spPr>
          <a:xfrm>
            <a:off x="2424313" y="863775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TTPs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69" name="Google Shape;69;p14"/>
          <p:cNvSpPr txBox="1"/>
          <p:nvPr/>
        </p:nvSpPr>
        <p:spPr>
          <a:xfrm>
            <a:off x="2411226" y="1578950"/>
            <a:ext cx="805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Tools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0" name="Google Shape;70;p14"/>
          <p:cNvSpPr txBox="1"/>
          <p:nvPr/>
        </p:nvSpPr>
        <p:spPr>
          <a:xfrm>
            <a:off x="1792100" y="2294125"/>
            <a:ext cx="19914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Network/host artifacts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1" name="Google Shape;71;p14"/>
          <p:cNvSpPr txBox="1"/>
          <p:nvPr/>
        </p:nvSpPr>
        <p:spPr>
          <a:xfrm>
            <a:off x="1978962" y="311867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Domain names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2" name="Google Shape;72;p14"/>
          <p:cNvSpPr txBox="1"/>
          <p:nvPr/>
        </p:nvSpPr>
        <p:spPr>
          <a:xfrm>
            <a:off x="1978962" y="37553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IP addresses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sp>
        <p:nvSpPr>
          <p:cNvPr id="73" name="Google Shape;73;p14"/>
          <p:cNvSpPr txBox="1"/>
          <p:nvPr/>
        </p:nvSpPr>
        <p:spPr>
          <a:xfrm>
            <a:off x="1978962" y="4457425"/>
            <a:ext cx="20487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lt1"/>
                </a:solidFill>
                <a:latin typeface="Google Sans"/>
                <a:ea typeface="Google Sans"/>
                <a:cs typeface="Google Sans"/>
                <a:sym typeface="Google Sans"/>
              </a:rPr>
              <a:t>Hash values</a:t>
            </a:r>
            <a:endParaRPr b="1" sz="1700">
              <a:solidFill>
                <a:schemeClr val="lt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4" name="Google Shape;74;p14"/>
          <p:cNvCxnSpPr/>
          <p:nvPr/>
        </p:nvCxnSpPr>
        <p:spPr>
          <a:xfrm>
            <a:off x="3153750" y="108637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5" name="Google Shape;75;p14"/>
          <p:cNvSpPr/>
          <p:nvPr/>
        </p:nvSpPr>
        <p:spPr>
          <a:xfrm>
            <a:off x="4848450" y="82432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Google Sans"/>
              <a:ea typeface="Google Sans"/>
              <a:cs typeface="Google Sans"/>
              <a:sym typeface="Google Sans"/>
            </a:endParaRPr>
          </a:p>
        </p:txBody>
      </p:sp>
      <p:cxnSp>
        <p:nvCxnSpPr>
          <p:cNvPr id="76" name="Google Shape;76;p14"/>
          <p:cNvCxnSpPr>
            <a:endCxn id="77" idx="1"/>
          </p:cNvCxnSpPr>
          <p:nvPr/>
        </p:nvCxnSpPr>
        <p:spPr>
          <a:xfrm>
            <a:off x="3578825" y="18015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14"/>
          <p:cNvSpPr/>
          <p:nvPr/>
        </p:nvSpPr>
        <p:spPr>
          <a:xfrm>
            <a:off x="5273525" y="15394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8" name="Google Shape;78;p14"/>
          <p:cNvCxnSpPr>
            <a:endCxn id="79" idx="1"/>
          </p:cNvCxnSpPr>
          <p:nvPr/>
        </p:nvCxnSpPr>
        <p:spPr>
          <a:xfrm>
            <a:off x="3986625" y="2571149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9" name="Google Shape;79;p14"/>
          <p:cNvSpPr/>
          <p:nvPr/>
        </p:nvSpPr>
        <p:spPr>
          <a:xfrm>
            <a:off x="5681325" y="2309099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0" name="Google Shape;80;p14"/>
          <p:cNvCxnSpPr>
            <a:endCxn id="81" idx="1"/>
          </p:cNvCxnSpPr>
          <p:nvPr/>
        </p:nvCxnSpPr>
        <p:spPr>
          <a:xfrm>
            <a:off x="4426175" y="3274536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1" name="Google Shape;81;p14"/>
          <p:cNvSpPr/>
          <p:nvPr/>
        </p:nvSpPr>
        <p:spPr>
          <a:xfrm>
            <a:off x="6120875" y="3012486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2" name="Google Shape;82;p14"/>
          <p:cNvCxnSpPr>
            <a:endCxn id="83" idx="1"/>
          </p:cNvCxnSpPr>
          <p:nvPr/>
        </p:nvCxnSpPr>
        <p:spPr>
          <a:xfrm>
            <a:off x="4835525" y="3977924"/>
            <a:ext cx="16947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3" name="Google Shape;83;p14"/>
          <p:cNvSpPr/>
          <p:nvPr/>
        </p:nvSpPr>
        <p:spPr>
          <a:xfrm>
            <a:off x="6530225" y="37158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84" name="Google Shape;84;p14"/>
          <p:cNvCxnSpPr/>
          <p:nvPr/>
        </p:nvCxnSpPr>
        <p:spPr>
          <a:xfrm>
            <a:off x="5211175" y="4680024"/>
            <a:ext cx="1605300" cy="600"/>
          </a:xfrm>
          <a:prstGeom prst="bentConnector3">
            <a:avLst>
              <a:gd fmla="val 50000" name="adj1"/>
            </a:avLst>
          </a:prstGeom>
          <a:noFill/>
          <a:ln cap="flat" cmpd="sng" w="9525">
            <a:solidFill>
              <a:srgbClr val="C2C2C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85" name="Google Shape;85;p14"/>
          <p:cNvSpPr/>
          <p:nvPr/>
        </p:nvSpPr>
        <p:spPr>
          <a:xfrm>
            <a:off x="6816475" y="4417974"/>
            <a:ext cx="2020500" cy="525300"/>
          </a:xfrm>
          <a:prstGeom prst="roundRect">
            <a:avLst>
              <a:gd fmla="val 16667" name="adj"/>
            </a:avLst>
          </a:prstGeom>
          <a:solidFill>
            <a:srgbClr val="D9EAD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