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3105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0" y="2740422"/>
            <a:ext cx="11808047" cy="130508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r">
              <a:lnSpc>
                <a:spcPts val="5735"/>
              </a:lnSpc>
              <a:spcAft>
                <a:spcPts val="600"/>
              </a:spcAft>
              <a:buNone/>
            </a:pPr>
            <a:r>
              <a:rPr lang="en-US" sz="5400" dirty="0">
                <a:solidFill>
                  <a:srgbClr val="444444"/>
                </a:solidFill>
                <a:latin typeface="Playfair Display Black" pitchFamily="34" charset="0"/>
                <a:ea typeface="Playfair Display Black" pitchFamily="34" charset="-122"/>
                <a:cs typeface="Playfair Display Black" pitchFamily="34" charset="-120"/>
              </a:rPr>
              <a:t>PREDICTING  </a:t>
            </a:r>
            <a:br>
              <a:rPr lang="en-US" sz="5400" dirty="0">
                <a:solidFill>
                  <a:srgbClr val="444444"/>
                </a:solidFill>
                <a:latin typeface="Playfair Display Black" pitchFamily="34" charset="0"/>
                <a:ea typeface="Playfair Display Black" pitchFamily="34" charset="-122"/>
                <a:cs typeface="Playfair Display Black" pitchFamily="34" charset="-120"/>
              </a:rPr>
            </a:br>
            <a:r>
              <a:rPr lang="en-US" sz="5400" dirty="0">
                <a:solidFill>
                  <a:srgbClr val="444444"/>
                </a:solidFill>
                <a:latin typeface="Playfair Display Black" pitchFamily="34" charset="0"/>
                <a:ea typeface="Playfair Display Black" pitchFamily="34" charset="-122"/>
                <a:cs typeface="Playfair Display Black" pitchFamily="34" charset="-120"/>
              </a:rPr>
              <a:t>FACTORY DEMAND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7613" y="4374741"/>
            <a:ext cx="11760434" cy="2342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r">
              <a:lnSpc>
                <a:spcPts val="2588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rgbClr val="444444">
                    <a:alpha val="58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Illan Bermejo &amp; Miguel Ruiz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618345" y="1065203"/>
            <a:ext cx="952262" cy="47613"/>
          </a:xfrm>
          <a:prstGeom prst="rect">
            <a:avLst/>
          </a:prstGeom>
          <a:solidFill>
            <a:srgbClr val="444444"/>
          </a:solidFill>
        </p:spPr>
      </p:sp>
      <p:sp>
        <p:nvSpPr>
          <p:cNvPr id="3" name="Object 2"/>
          <p:cNvSpPr/>
          <p:nvPr/>
        </p:nvSpPr>
        <p:spPr>
          <a:xfrm>
            <a:off x="95226" y="408226"/>
            <a:ext cx="11998500" cy="37129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584"/>
              </a:lnSpc>
              <a:spcAft>
                <a:spcPts val="600"/>
              </a:spcAft>
              <a:buNone/>
            </a:pPr>
            <a:r>
              <a:rPr lang="en-US" sz="3400" dirty="0">
                <a:solidFill>
                  <a:srgbClr val="444444"/>
                </a:solidFill>
                <a:latin typeface="Playfair Display Black" pitchFamily="34" charset="0"/>
                <a:ea typeface="Playfair Display Black" pitchFamily="34" charset="-122"/>
                <a:cs typeface="Playfair Display Black" pitchFamily="34" charset="-120"/>
              </a:rPr>
              <a:t>FRONT END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76131" y="1636561"/>
            <a:ext cx="11246213" cy="4753117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Object 4"/>
          <p:cNvSpPr/>
          <p:nvPr/>
        </p:nvSpPr>
        <p:spPr>
          <a:xfrm>
            <a:off x="476131" y="1636561"/>
            <a:ext cx="11246213" cy="4753117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3"/>
          <a:srcRect l="-9081" r="-9081" b="34378"/>
          <a:stretch/>
        </p:blipFill>
        <p:spPr>
          <a:xfrm>
            <a:off x="476131" y="1636561"/>
            <a:ext cx="11246213" cy="475311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1016" y="20545"/>
            <a:ext cx="8226043" cy="59883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618345" y="1065203"/>
            <a:ext cx="952262" cy="47613"/>
          </a:xfrm>
          <a:prstGeom prst="rect">
            <a:avLst/>
          </a:prstGeom>
          <a:solidFill>
            <a:srgbClr val="FFCB4F"/>
          </a:solidFill>
        </p:spPr>
      </p:sp>
      <p:sp>
        <p:nvSpPr>
          <p:cNvPr id="3" name="Object 2"/>
          <p:cNvSpPr/>
          <p:nvPr/>
        </p:nvSpPr>
        <p:spPr>
          <a:xfrm>
            <a:off x="95226" y="408226"/>
            <a:ext cx="11998500" cy="37129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584"/>
              </a:lnSpc>
              <a:spcAft>
                <a:spcPts val="600"/>
              </a:spcAft>
              <a:buNone/>
            </a:pPr>
            <a:r>
              <a:rPr lang="en-US" sz="3400" dirty="0">
                <a:solidFill>
                  <a:srgbClr val="444444"/>
                </a:solidFill>
                <a:latin typeface="Playfair Display Black" pitchFamily="34" charset="0"/>
                <a:ea typeface="Playfair Display Black" pitchFamily="34" charset="-122"/>
                <a:cs typeface="Playfair Display Black" pitchFamily="34" charset="-120"/>
              </a:rPr>
              <a:t>REAL vs PREDICTION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952262" y="2146630"/>
            <a:ext cx="133317" cy="133317"/>
          </a:xfrm>
          <a:prstGeom prst="ellipse">
            <a:avLst/>
          </a:prstGeom>
          <a:solidFill>
            <a:srgbClr val="FFCB4F"/>
          </a:solidFill>
        </p:spPr>
      </p:sp>
      <p:sp>
        <p:nvSpPr>
          <p:cNvPr id="5" name="Object 4"/>
          <p:cNvSpPr/>
          <p:nvPr/>
        </p:nvSpPr>
        <p:spPr>
          <a:xfrm>
            <a:off x="1228418" y="2036935"/>
            <a:ext cx="5056511" cy="29513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982"/>
              </a:lnSpc>
              <a:spcAft>
                <a:spcPts val="600"/>
              </a:spcAft>
              <a:buNone/>
            </a:pPr>
            <a:r>
              <a:rPr lang="en-US" sz="2600" dirty="0">
                <a:solidFill>
                  <a:srgbClr val="444444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Data quality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228418" y="2521035"/>
            <a:ext cx="5056511" cy="50341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300"/>
              </a:lnSpc>
              <a:spcAft>
                <a:spcPts val="600"/>
              </a:spcAft>
              <a:buNone/>
            </a:pPr>
            <a:r>
              <a:rPr lang="en-US" sz="1800" dirty="0">
                <a:solidFill>
                  <a:srgbClr val="444444">
                    <a:alpha val="58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we truly spent 80% of the time cleaning</a:t>
            </a:r>
            <a:br>
              <a:rPr lang="en-US" sz="1800" dirty="0">
                <a:solidFill>
                  <a:srgbClr val="444444">
                    <a:alpha val="58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</a:br>
            <a:r>
              <a:rPr lang="en-US" sz="1800" dirty="0">
                <a:solidFill>
                  <a:srgbClr val="444444">
                    <a:alpha val="58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952262" y="3555977"/>
            <a:ext cx="133317" cy="133317"/>
          </a:xfrm>
          <a:prstGeom prst="ellipse">
            <a:avLst/>
          </a:prstGeom>
          <a:solidFill>
            <a:srgbClr val="FFCB4F"/>
          </a:solidFill>
        </p:spPr>
      </p:sp>
      <p:sp>
        <p:nvSpPr>
          <p:cNvPr id="8" name="Object 7"/>
          <p:cNvSpPr/>
          <p:nvPr/>
        </p:nvSpPr>
        <p:spPr>
          <a:xfrm>
            <a:off x="1228418" y="3442073"/>
            <a:ext cx="5056511" cy="29513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982"/>
              </a:lnSpc>
              <a:spcAft>
                <a:spcPts val="600"/>
              </a:spcAft>
              <a:buNone/>
            </a:pPr>
            <a:r>
              <a:rPr lang="en-US" sz="2600" dirty="0">
                <a:solidFill>
                  <a:srgbClr val="444444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Data reality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1228418" y="3926174"/>
            <a:ext cx="5056511" cy="50341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300"/>
              </a:lnSpc>
              <a:spcAft>
                <a:spcPts val="600"/>
              </a:spcAft>
              <a:buNone/>
            </a:pPr>
            <a:r>
              <a:rPr lang="en-US" sz="1800" dirty="0">
                <a:solidFill>
                  <a:srgbClr val="444444">
                    <a:alpha val="58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business decisions affected the quality of</a:t>
            </a:r>
            <a:br>
              <a:rPr lang="en-US" sz="1800" dirty="0">
                <a:solidFill>
                  <a:srgbClr val="444444">
                    <a:alpha val="58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</a:br>
            <a:r>
              <a:rPr lang="en-US" sz="1800" dirty="0">
                <a:solidFill>
                  <a:srgbClr val="444444">
                    <a:alpha val="58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prediction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952262" y="4955802"/>
            <a:ext cx="133317" cy="133317"/>
          </a:xfrm>
          <a:prstGeom prst="ellipse">
            <a:avLst/>
          </a:prstGeom>
          <a:solidFill>
            <a:srgbClr val="FFCB4F"/>
          </a:solidFill>
        </p:spPr>
      </p:sp>
      <p:sp>
        <p:nvSpPr>
          <p:cNvPr id="11" name="Object 10"/>
          <p:cNvSpPr/>
          <p:nvPr/>
        </p:nvSpPr>
        <p:spPr>
          <a:xfrm>
            <a:off x="1228418" y="4847212"/>
            <a:ext cx="5056511" cy="6737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982"/>
              </a:lnSpc>
              <a:spcAft>
                <a:spcPts val="600"/>
              </a:spcAft>
              <a:buNone/>
            </a:pPr>
            <a:r>
              <a:rPr lang="en-US" sz="2600" dirty="0">
                <a:solidFill>
                  <a:srgbClr val="444444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Modin &amp; Prophet</a:t>
            </a:r>
            <a:br>
              <a:rPr lang="en-US" sz="2600" dirty="0">
                <a:solidFill>
                  <a:srgbClr val="444444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</a:br>
            <a:r>
              <a:rPr lang="en-US" sz="2600" dirty="0">
                <a:solidFill>
                  <a:srgbClr val="444444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compatibility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1228418" y="5709911"/>
            <a:ext cx="5056511" cy="2113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300"/>
              </a:lnSpc>
              <a:spcAft>
                <a:spcPts val="600"/>
              </a:spcAft>
              <a:buNone/>
            </a:pPr>
            <a:r>
              <a:rPr lang="en-US" sz="1800" dirty="0">
                <a:solidFill>
                  <a:srgbClr val="444444">
                    <a:alpha val="58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bugs, bugs everywhere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6284928" y="2146630"/>
            <a:ext cx="133317" cy="133317"/>
          </a:xfrm>
          <a:prstGeom prst="ellipse">
            <a:avLst/>
          </a:prstGeom>
          <a:solidFill>
            <a:srgbClr val="FFCB4F"/>
          </a:solidFill>
        </p:spPr>
      </p:sp>
      <p:sp>
        <p:nvSpPr>
          <p:cNvPr id="14" name="Object 13"/>
          <p:cNvSpPr/>
          <p:nvPr/>
        </p:nvSpPr>
        <p:spPr>
          <a:xfrm>
            <a:off x="6561084" y="2036935"/>
            <a:ext cx="5056511" cy="29513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982"/>
              </a:lnSpc>
              <a:spcAft>
                <a:spcPts val="600"/>
              </a:spcAft>
              <a:buNone/>
            </a:pPr>
            <a:r>
              <a:rPr lang="en-US" sz="2600" dirty="0">
                <a:solidFill>
                  <a:srgbClr val="444444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TabPy for Tableau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6561084" y="2521035"/>
            <a:ext cx="5056511" cy="2113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300"/>
              </a:lnSpc>
              <a:spcAft>
                <a:spcPts val="600"/>
              </a:spcAft>
              <a:buNone/>
            </a:pPr>
            <a:r>
              <a:rPr lang="en-US" sz="1800" dirty="0">
                <a:solidFill>
                  <a:srgbClr val="444444">
                    <a:alpha val="58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not intuitive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6284928" y="3260776"/>
            <a:ext cx="133317" cy="133317"/>
          </a:xfrm>
          <a:prstGeom prst="ellipse">
            <a:avLst/>
          </a:prstGeom>
          <a:solidFill>
            <a:srgbClr val="FFCB4F"/>
          </a:solidFill>
        </p:spPr>
      </p:sp>
      <p:sp>
        <p:nvSpPr>
          <p:cNvPr id="17" name="Object 16"/>
          <p:cNvSpPr/>
          <p:nvPr/>
        </p:nvSpPr>
        <p:spPr>
          <a:xfrm>
            <a:off x="6561084" y="3150012"/>
            <a:ext cx="5056511" cy="6737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982"/>
              </a:lnSpc>
              <a:spcAft>
                <a:spcPts val="600"/>
              </a:spcAft>
              <a:buNone/>
            </a:pPr>
            <a:r>
              <a:rPr lang="en-US" sz="2600" dirty="0">
                <a:solidFill>
                  <a:srgbClr val="444444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Github and Git Large File</a:t>
            </a:r>
            <a:br>
              <a:rPr lang="en-US" sz="2600" dirty="0">
                <a:solidFill>
                  <a:srgbClr val="444444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</a:br>
            <a:r>
              <a:rPr lang="en-US" sz="2600" dirty="0">
                <a:solidFill>
                  <a:srgbClr val="444444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coordination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6561084" y="4012711"/>
            <a:ext cx="5056511" cy="50341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300"/>
              </a:lnSpc>
              <a:spcAft>
                <a:spcPts val="600"/>
              </a:spcAft>
              <a:buNone/>
            </a:pPr>
            <a:r>
              <a:rPr lang="en-US" sz="1800" dirty="0">
                <a:solidFill>
                  <a:srgbClr val="444444">
                    <a:alpha val="58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pull request cannot be merger, pull request</a:t>
            </a:r>
            <a:br>
              <a:rPr lang="en-US" sz="1800" dirty="0">
                <a:solidFill>
                  <a:srgbClr val="444444">
                    <a:alpha val="58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</a:br>
            <a:r>
              <a:rPr lang="en-US" sz="1800" dirty="0">
                <a:solidFill>
                  <a:srgbClr val="444444">
                    <a:alpha val="58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cannot be merged...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618345" y="1065203"/>
            <a:ext cx="952262" cy="47613"/>
          </a:xfrm>
          <a:prstGeom prst="rect">
            <a:avLst/>
          </a:prstGeom>
          <a:solidFill>
            <a:srgbClr val="FFCB4F"/>
          </a:solidFill>
        </p:spPr>
      </p:sp>
      <p:sp>
        <p:nvSpPr>
          <p:cNvPr id="3" name="Object 2"/>
          <p:cNvSpPr/>
          <p:nvPr/>
        </p:nvSpPr>
        <p:spPr>
          <a:xfrm>
            <a:off x="95226" y="408226"/>
            <a:ext cx="11998500" cy="37129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584"/>
              </a:lnSpc>
              <a:spcAft>
                <a:spcPts val="600"/>
              </a:spcAft>
              <a:buNone/>
            </a:pPr>
            <a:r>
              <a:rPr lang="en-US" sz="3400" dirty="0">
                <a:solidFill>
                  <a:srgbClr val="FFFFFF"/>
                </a:solidFill>
                <a:latin typeface="Playfair Display Black" pitchFamily="34" charset="0"/>
                <a:ea typeface="Playfair Display Black" pitchFamily="34" charset="-122"/>
                <a:cs typeface="Playfair Display Black" pitchFamily="34" charset="-120"/>
              </a:rPr>
              <a:t>CONCLUSIONS AND IMPROVEMENTS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71357" y="2194700"/>
            <a:ext cx="1142714" cy="40947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spcAft>
                <a:spcPts val="60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1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952262" y="2223268"/>
            <a:ext cx="380905" cy="380905"/>
          </a:xfrm>
          <a:prstGeom prst="ellipse">
            <a:avLst/>
          </a:prstGeom>
          <a:noFill/>
          <a:ln w="50800">
            <a:solidFill>
              <a:srgbClr val="FFCB4F"/>
            </a:solidFill>
            <a:prstDash val="solid"/>
            <a:miter lim="800000"/>
          </a:ln>
        </p:spPr>
      </p:sp>
      <p:sp>
        <p:nvSpPr>
          <p:cNvPr id="6" name="Object 5"/>
          <p:cNvSpPr/>
          <p:nvPr/>
        </p:nvSpPr>
        <p:spPr>
          <a:xfrm>
            <a:off x="1523619" y="2236896"/>
            <a:ext cx="4761309" cy="6737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982"/>
              </a:lnSpc>
              <a:spcAft>
                <a:spcPts val="60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Client would benefit from</a:t>
            </a:r>
            <a:br>
              <a:rPr lang="en-US" sz="2600" dirty="0">
                <a:solidFill>
                  <a:srgbClr val="FFFFFF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</a:br>
            <a:r>
              <a:rPr lang="en-US" sz="2600" dirty="0">
                <a:solidFill>
                  <a:srgbClr val="FFFFFF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predictive models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571357" y="3358194"/>
            <a:ext cx="1142714" cy="40947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spcAft>
                <a:spcPts val="60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2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952262" y="3386762"/>
            <a:ext cx="380905" cy="380905"/>
          </a:xfrm>
          <a:prstGeom prst="ellipse">
            <a:avLst/>
          </a:prstGeom>
          <a:noFill/>
          <a:ln w="50800">
            <a:solidFill>
              <a:srgbClr val="FFCB4F"/>
            </a:solidFill>
            <a:prstDash val="solid"/>
            <a:miter lim="800000"/>
          </a:ln>
        </p:spPr>
      </p:sp>
      <p:sp>
        <p:nvSpPr>
          <p:cNvPr id="9" name="Object 8"/>
          <p:cNvSpPr/>
          <p:nvPr/>
        </p:nvSpPr>
        <p:spPr>
          <a:xfrm>
            <a:off x="1523619" y="3400390"/>
            <a:ext cx="4761309" cy="6737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982"/>
              </a:lnSpc>
              <a:spcAft>
                <a:spcPts val="60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Working as a team yields</a:t>
            </a:r>
            <a:br>
              <a:rPr lang="en-US" sz="2600" dirty="0">
                <a:solidFill>
                  <a:srgbClr val="FFFFFF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</a:br>
            <a:r>
              <a:rPr lang="en-US" sz="2600" dirty="0">
                <a:solidFill>
                  <a:srgbClr val="FFFFFF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more creativity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571357" y="4593828"/>
            <a:ext cx="1142714" cy="40947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spcAft>
                <a:spcPts val="60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3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952262" y="4622396"/>
            <a:ext cx="380905" cy="380905"/>
          </a:xfrm>
          <a:prstGeom prst="ellipse">
            <a:avLst/>
          </a:prstGeom>
          <a:noFill/>
          <a:ln w="50800">
            <a:solidFill>
              <a:srgbClr val="FFCB4F"/>
            </a:solidFill>
            <a:prstDash val="solid"/>
            <a:miter lim="800000"/>
          </a:ln>
        </p:spPr>
      </p:sp>
      <p:sp>
        <p:nvSpPr>
          <p:cNvPr id="12" name="Object 11"/>
          <p:cNvSpPr/>
          <p:nvPr/>
        </p:nvSpPr>
        <p:spPr>
          <a:xfrm>
            <a:off x="1523619" y="4636024"/>
            <a:ext cx="4761309" cy="29513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982"/>
              </a:lnSpc>
              <a:spcAft>
                <a:spcPts val="60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ML is not always the winner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5904024" y="2194700"/>
            <a:ext cx="1142714" cy="40947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spcAft>
                <a:spcPts val="60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4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6284928" y="2223268"/>
            <a:ext cx="380905" cy="380905"/>
          </a:xfrm>
          <a:prstGeom prst="ellipse">
            <a:avLst/>
          </a:prstGeom>
          <a:noFill/>
          <a:ln w="50800">
            <a:solidFill>
              <a:srgbClr val="FFCB4F"/>
            </a:solidFill>
            <a:prstDash val="solid"/>
            <a:miter lim="800000"/>
          </a:ln>
        </p:spPr>
      </p:sp>
      <p:sp>
        <p:nvSpPr>
          <p:cNvPr id="15" name="Object 14"/>
          <p:cNvSpPr/>
          <p:nvPr/>
        </p:nvSpPr>
        <p:spPr>
          <a:xfrm>
            <a:off x="6856286" y="2236896"/>
            <a:ext cx="4761309" cy="6737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982"/>
              </a:lnSpc>
              <a:spcAft>
                <a:spcPts val="60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Multi variant SARIMA &amp;</a:t>
            </a:r>
            <a:br>
              <a:rPr lang="en-US" sz="2600" dirty="0">
                <a:solidFill>
                  <a:srgbClr val="FFFFFF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</a:br>
            <a:r>
              <a:rPr lang="en-US" sz="2600" dirty="0">
                <a:solidFill>
                  <a:srgbClr val="FFFFFF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Random Forest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5904024" y="3358194"/>
            <a:ext cx="1142714" cy="40947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spcAft>
                <a:spcPts val="60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5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6284928" y="3386762"/>
            <a:ext cx="380905" cy="380905"/>
          </a:xfrm>
          <a:prstGeom prst="ellipse">
            <a:avLst/>
          </a:prstGeom>
          <a:noFill/>
          <a:ln w="50800">
            <a:solidFill>
              <a:srgbClr val="FFCB4F"/>
            </a:solidFill>
            <a:prstDash val="solid"/>
            <a:miter lim="800000"/>
          </a:ln>
        </p:spPr>
      </p:sp>
      <p:sp>
        <p:nvSpPr>
          <p:cNvPr id="18" name="Object 17"/>
          <p:cNvSpPr/>
          <p:nvPr/>
        </p:nvSpPr>
        <p:spPr>
          <a:xfrm>
            <a:off x="6856286" y="3400390"/>
            <a:ext cx="4761309" cy="6737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982"/>
              </a:lnSpc>
              <a:spcAft>
                <a:spcPts val="60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Take into account weekly</a:t>
            </a:r>
            <a:br>
              <a:rPr lang="en-US" sz="2600" dirty="0">
                <a:solidFill>
                  <a:srgbClr val="FFFFFF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</a:br>
            <a:r>
              <a:rPr lang="en-US" sz="2600" dirty="0">
                <a:solidFill>
                  <a:srgbClr val="FFFFFF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and yearly seasonality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5904024" y="4521688"/>
            <a:ext cx="1142714" cy="40947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spcAft>
                <a:spcPts val="60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6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6284928" y="4550256"/>
            <a:ext cx="380905" cy="380905"/>
          </a:xfrm>
          <a:prstGeom prst="ellipse">
            <a:avLst/>
          </a:prstGeom>
          <a:noFill/>
          <a:ln w="50800">
            <a:solidFill>
              <a:srgbClr val="FFCB4F"/>
            </a:solidFill>
            <a:prstDash val="solid"/>
            <a:miter lim="800000"/>
          </a:ln>
        </p:spPr>
      </p:sp>
      <p:sp>
        <p:nvSpPr>
          <p:cNvPr id="21" name="Object 20"/>
          <p:cNvSpPr/>
          <p:nvPr/>
        </p:nvSpPr>
        <p:spPr>
          <a:xfrm>
            <a:off x="6856286" y="4563884"/>
            <a:ext cx="4761309" cy="10523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982"/>
              </a:lnSpc>
              <a:spcAft>
                <a:spcPts val="60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Split to weekly average</a:t>
            </a:r>
            <a:br>
              <a:rPr lang="en-US" sz="2600" dirty="0">
                <a:solidFill>
                  <a:srgbClr val="FFFFFF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</a:br>
            <a:r>
              <a:rPr lang="en-US" sz="2600" dirty="0">
                <a:solidFill>
                  <a:srgbClr val="FFFFFF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and difference between</a:t>
            </a:r>
            <a:br>
              <a:rPr lang="en-US" sz="2600" dirty="0">
                <a:solidFill>
                  <a:srgbClr val="FFFFFF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</a:br>
            <a:r>
              <a:rPr lang="en-US" sz="2600" dirty="0">
                <a:solidFill>
                  <a:srgbClr val="FFFFFF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date and mean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3538550" y="3081186"/>
            <a:ext cx="5111851" cy="59978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5974"/>
              </a:lnSpc>
              <a:spcAft>
                <a:spcPts val="600"/>
              </a:spcAft>
              <a:buNone/>
            </a:pPr>
            <a:r>
              <a:rPr lang="en-US" sz="5600" dirty="0">
                <a:solidFill>
                  <a:srgbClr val="FFFFFF"/>
                </a:solidFill>
                <a:latin typeface="Playfair Display Black" pitchFamily="34" charset="0"/>
                <a:ea typeface="Playfair Display Black" pitchFamily="34" charset="-122"/>
                <a:cs typeface="Playfair Display Black" pitchFamily="34" charset="-120"/>
              </a:rPr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618345" y="1065203"/>
            <a:ext cx="952262" cy="47613"/>
          </a:xfrm>
          <a:prstGeom prst="rect">
            <a:avLst/>
          </a:prstGeom>
          <a:solidFill>
            <a:srgbClr val="FFCB4F"/>
          </a:solidFill>
        </p:spPr>
      </p:sp>
      <p:sp>
        <p:nvSpPr>
          <p:cNvPr id="3" name="Object 2"/>
          <p:cNvSpPr/>
          <p:nvPr/>
        </p:nvSpPr>
        <p:spPr>
          <a:xfrm>
            <a:off x="95226" y="408226"/>
            <a:ext cx="11998500" cy="37129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584"/>
              </a:lnSpc>
              <a:spcAft>
                <a:spcPts val="600"/>
              </a:spcAft>
              <a:buNone/>
            </a:pPr>
            <a:r>
              <a:rPr lang="en-US" sz="3400" dirty="0">
                <a:solidFill>
                  <a:srgbClr val="FFFFFF"/>
                </a:solidFill>
                <a:latin typeface="Playfair Display Black" pitchFamily="34" charset="0"/>
                <a:ea typeface="Playfair Display Black" pitchFamily="34" charset="-122"/>
                <a:cs typeface="Playfair Display Black" pitchFamily="34" charset="-120"/>
              </a:rPr>
              <a:t>AGENDA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76131" y="2509874"/>
            <a:ext cx="1190327" cy="1190327"/>
          </a:xfrm>
          <a:prstGeom prst="ellipse">
            <a:avLst/>
          </a:prstGeom>
          <a:solidFill>
            <a:srgbClr val="FEFEFE"/>
          </a:solidFill>
        </p:spPr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rcRect l="-7593" t="-9420" r="-7593" b="-9420"/>
          <a:stretch/>
        </p:blipFill>
        <p:spPr>
          <a:xfrm>
            <a:off x="476131" y="2509874"/>
            <a:ext cx="1190327" cy="1190327"/>
          </a:xfrm>
          <a:prstGeom prst="ellipse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476131" y="2509874"/>
            <a:ext cx="1190327" cy="1190327"/>
          </a:xfrm>
          <a:prstGeom prst="ellipse">
            <a:avLst/>
          </a:prstGeom>
          <a:noFill/>
          <a:ln w="50800">
            <a:solidFill>
              <a:srgbClr val="FFCB4F"/>
            </a:solidFill>
            <a:prstDash val="solid"/>
            <a:miter lim="800000"/>
          </a:ln>
        </p:spPr>
      </p:sp>
      <p:sp>
        <p:nvSpPr>
          <p:cNvPr id="7" name="Object 6"/>
          <p:cNvSpPr/>
          <p:nvPr/>
        </p:nvSpPr>
        <p:spPr>
          <a:xfrm>
            <a:off x="1856911" y="2974808"/>
            <a:ext cx="2428268" cy="2113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045"/>
              </a:lnSpc>
              <a:spcAft>
                <a:spcPts val="60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Project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4380405" y="2509874"/>
            <a:ext cx="1190327" cy="1190327"/>
          </a:xfrm>
          <a:prstGeom prst="ellipse">
            <a:avLst/>
          </a:prstGeom>
          <a:solidFill>
            <a:srgbClr val="FFFFFF"/>
          </a:solidFill>
        </p:spPr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rcRect l="648" r="648"/>
          <a:stretch/>
        </p:blipFill>
        <p:spPr>
          <a:xfrm>
            <a:off x="4380405" y="2509874"/>
            <a:ext cx="1190327" cy="1190327"/>
          </a:xfrm>
          <a:prstGeom prst="ellipse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4380405" y="2509874"/>
            <a:ext cx="1190327" cy="1190327"/>
          </a:xfrm>
          <a:prstGeom prst="ellipse">
            <a:avLst/>
          </a:prstGeom>
          <a:noFill/>
          <a:ln w="50800">
            <a:solidFill>
              <a:srgbClr val="FFCB4F"/>
            </a:solidFill>
            <a:prstDash val="solid"/>
            <a:miter lim="800000"/>
          </a:ln>
        </p:spPr>
      </p:sp>
      <p:sp>
        <p:nvSpPr>
          <p:cNvPr id="11" name="Object 10"/>
          <p:cNvSpPr/>
          <p:nvPr/>
        </p:nvSpPr>
        <p:spPr>
          <a:xfrm>
            <a:off x="5761184" y="2974808"/>
            <a:ext cx="2428268" cy="2113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045"/>
              </a:lnSpc>
              <a:spcAft>
                <a:spcPts val="60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Data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8284678" y="2509874"/>
            <a:ext cx="1190327" cy="1190327"/>
          </a:xfrm>
          <a:prstGeom prst="ellipse">
            <a:avLst/>
          </a:prstGeom>
          <a:solidFill>
            <a:srgbClr val="FFFFFF"/>
          </a:solidFill>
        </p:spPr>
      </p:sp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5"/>
          <a:srcRect l="2143" r="2143"/>
          <a:stretch/>
        </p:blipFill>
        <p:spPr>
          <a:xfrm>
            <a:off x="8284678" y="2509874"/>
            <a:ext cx="1190327" cy="1190327"/>
          </a:xfrm>
          <a:prstGeom prst="ellipse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8284678" y="2509874"/>
            <a:ext cx="1190327" cy="1190327"/>
          </a:xfrm>
          <a:prstGeom prst="ellipse">
            <a:avLst/>
          </a:prstGeom>
          <a:noFill/>
          <a:ln w="50800">
            <a:solidFill>
              <a:srgbClr val="FFCB4F"/>
            </a:solidFill>
            <a:prstDash val="solid"/>
            <a:miter lim="800000"/>
          </a:ln>
        </p:spPr>
      </p:sp>
      <p:sp>
        <p:nvSpPr>
          <p:cNvPr id="15" name="Object 14"/>
          <p:cNvSpPr/>
          <p:nvPr/>
        </p:nvSpPr>
        <p:spPr>
          <a:xfrm>
            <a:off x="9665458" y="2974808"/>
            <a:ext cx="2428268" cy="2113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045"/>
              </a:lnSpc>
              <a:spcAft>
                <a:spcPts val="60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Prediction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2428268" y="4176332"/>
            <a:ext cx="1190327" cy="1190327"/>
          </a:xfrm>
          <a:prstGeom prst="ellipse">
            <a:avLst/>
          </a:prstGeom>
          <a:solidFill>
            <a:srgbClr val="FFFFFF"/>
          </a:solidFill>
        </p:spPr>
      </p:sp>
      <p:pic>
        <p:nvPicPr>
          <p:cNvPr id="17" name="Object 16" descr="preencoded.png"/>
          <p:cNvPicPr>
            <a:picLocks noChangeAspect="1"/>
          </p:cNvPicPr>
          <p:nvPr/>
        </p:nvPicPr>
        <p:blipFill>
          <a:blip r:embed="rId6"/>
          <a:srcRect l="1077" r="1077"/>
          <a:stretch/>
        </p:blipFill>
        <p:spPr>
          <a:xfrm>
            <a:off x="2428268" y="4176332"/>
            <a:ext cx="1190327" cy="1190327"/>
          </a:xfrm>
          <a:prstGeom prst="ellipse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2428268" y="4176332"/>
            <a:ext cx="1190327" cy="1190327"/>
          </a:xfrm>
          <a:prstGeom prst="ellipse">
            <a:avLst/>
          </a:prstGeom>
          <a:noFill/>
          <a:ln w="50800">
            <a:solidFill>
              <a:srgbClr val="FFCB4F"/>
            </a:solidFill>
            <a:prstDash val="solid"/>
            <a:miter lim="800000"/>
          </a:ln>
        </p:spPr>
      </p:sp>
      <p:sp>
        <p:nvSpPr>
          <p:cNvPr id="19" name="Object 18"/>
          <p:cNvSpPr/>
          <p:nvPr/>
        </p:nvSpPr>
        <p:spPr>
          <a:xfrm>
            <a:off x="3809047" y="4641266"/>
            <a:ext cx="2428268" cy="2113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045"/>
              </a:lnSpc>
              <a:spcAft>
                <a:spcPts val="60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Visualization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6332541" y="4176332"/>
            <a:ext cx="1190327" cy="1190327"/>
          </a:xfrm>
          <a:prstGeom prst="ellipse">
            <a:avLst/>
          </a:prstGeom>
          <a:solidFill>
            <a:srgbClr val="FEFEFE"/>
          </a:solidFill>
        </p:spPr>
      </p:sp>
      <p:pic>
        <p:nvPicPr>
          <p:cNvPr id="21" name="Object 20" descr="preencoded.png"/>
          <p:cNvPicPr>
            <a:picLocks noChangeAspect="1"/>
          </p:cNvPicPr>
          <p:nvPr/>
        </p:nvPicPr>
        <p:blipFill>
          <a:blip r:embed="rId7"/>
          <a:srcRect l="-7531" t="-6059" r="-7531" b="-6059"/>
          <a:stretch/>
        </p:blipFill>
        <p:spPr>
          <a:xfrm>
            <a:off x="6332541" y="4176332"/>
            <a:ext cx="1190327" cy="1190327"/>
          </a:xfrm>
          <a:prstGeom prst="ellipse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6332541" y="4176332"/>
            <a:ext cx="1190327" cy="1190327"/>
          </a:xfrm>
          <a:prstGeom prst="ellipse">
            <a:avLst/>
          </a:prstGeom>
          <a:noFill/>
          <a:ln w="50800">
            <a:solidFill>
              <a:srgbClr val="FFCB4F"/>
            </a:solidFill>
            <a:prstDash val="solid"/>
            <a:miter lim="800000"/>
          </a:ln>
        </p:spPr>
      </p:sp>
      <p:sp>
        <p:nvSpPr>
          <p:cNvPr id="23" name="Object 22"/>
          <p:cNvSpPr/>
          <p:nvPr/>
        </p:nvSpPr>
        <p:spPr>
          <a:xfrm>
            <a:off x="7713321" y="4511461"/>
            <a:ext cx="2428268" cy="47096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045"/>
              </a:lnSpc>
              <a:spcAft>
                <a:spcPts val="60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Conclusion &amp;</a:t>
            </a:r>
            <a:br>
              <a:rPr lang="en-US" sz="1800" dirty="0">
                <a:solidFill>
                  <a:srgbClr val="FFFFFF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</a:br>
            <a:r>
              <a:rPr lang="en-US" sz="1800" dirty="0">
                <a:solidFill>
                  <a:srgbClr val="FFFFFF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Improvements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618345" y="1065203"/>
            <a:ext cx="952262" cy="47613"/>
          </a:xfrm>
          <a:prstGeom prst="rect">
            <a:avLst/>
          </a:prstGeom>
          <a:solidFill>
            <a:srgbClr val="FFCB4F"/>
          </a:solidFill>
        </p:spPr>
      </p:sp>
      <p:sp>
        <p:nvSpPr>
          <p:cNvPr id="3" name="Object 2"/>
          <p:cNvSpPr/>
          <p:nvPr/>
        </p:nvSpPr>
        <p:spPr>
          <a:xfrm>
            <a:off x="95226" y="408226"/>
            <a:ext cx="11998500" cy="37129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584"/>
              </a:lnSpc>
              <a:spcAft>
                <a:spcPts val="600"/>
              </a:spcAft>
              <a:buNone/>
            </a:pPr>
            <a:r>
              <a:rPr lang="en-US" sz="3400" dirty="0">
                <a:solidFill>
                  <a:srgbClr val="444444"/>
                </a:solidFill>
                <a:latin typeface="Playfair Display Black" pitchFamily="34" charset="0"/>
                <a:ea typeface="Playfair Display Black" pitchFamily="34" charset="-122"/>
                <a:cs typeface="Playfair Display Black" pitchFamily="34" charset="-120"/>
              </a:rPr>
              <a:t>THE PROJECT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1856911" y="2007788"/>
            <a:ext cx="1142714" cy="40947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spcAft>
                <a:spcPts val="600"/>
              </a:spcAft>
              <a:buNone/>
            </a:pPr>
            <a:r>
              <a:rPr lang="en-US" sz="1500" dirty="0">
                <a:solidFill>
                  <a:srgbClr val="444444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1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237815" y="2036356"/>
            <a:ext cx="380905" cy="380905"/>
          </a:xfrm>
          <a:prstGeom prst="ellipse">
            <a:avLst/>
          </a:prstGeom>
          <a:noFill/>
          <a:ln w="50800">
            <a:solidFill>
              <a:srgbClr val="FFCB4F"/>
            </a:solidFill>
            <a:prstDash val="solid"/>
            <a:miter lim="800000"/>
          </a:ln>
        </p:spPr>
      </p:sp>
      <p:sp>
        <p:nvSpPr>
          <p:cNvPr id="6" name="Object 5"/>
          <p:cNvSpPr/>
          <p:nvPr/>
        </p:nvSpPr>
        <p:spPr>
          <a:xfrm>
            <a:off x="2809173" y="2058456"/>
            <a:ext cx="7522869" cy="63686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811"/>
              </a:lnSpc>
              <a:spcAft>
                <a:spcPts val="600"/>
              </a:spcAft>
              <a:buNone/>
            </a:pPr>
            <a:r>
              <a:rPr lang="en-US" sz="2500" dirty="0">
                <a:solidFill>
                  <a:srgbClr val="444444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Client: needs better predictions in order to</a:t>
            </a:r>
            <a:br>
              <a:rPr lang="en-US" sz="2500" dirty="0">
                <a:solidFill>
                  <a:srgbClr val="444444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</a:br>
            <a:r>
              <a:rPr lang="en-US" sz="2500" dirty="0">
                <a:solidFill>
                  <a:srgbClr val="444444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improve workforce scheduling &amp; procurement.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1856911" y="3142887"/>
            <a:ext cx="1142714" cy="40947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spcAft>
                <a:spcPts val="600"/>
              </a:spcAft>
              <a:buNone/>
            </a:pPr>
            <a:r>
              <a:rPr lang="en-US" sz="1500" dirty="0">
                <a:solidFill>
                  <a:srgbClr val="444444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2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237815" y="3171455"/>
            <a:ext cx="380905" cy="380905"/>
          </a:xfrm>
          <a:prstGeom prst="ellipse">
            <a:avLst/>
          </a:prstGeom>
          <a:noFill/>
          <a:ln w="50800">
            <a:solidFill>
              <a:srgbClr val="FFCB4F"/>
            </a:solidFill>
            <a:prstDash val="solid"/>
            <a:miter lim="800000"/>
          </a:ln>
        </p:spPr>
      </p:sp>
      <p:sp>
        <p:nvSpPr>
          <p:cNvPr id="9" name="Object 8"/>
          <p:cNvSpPr/>
          <p:nvPr/>
        </p:nvSpPr>
        <p:spPr>
          <a:xfrm>
            <a:off x="2809173" y="3193555"/>
            <a:ext cx="7522869" cy="63686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811"/>
              </a:lnSpc>
              <a:spcAft>
                <a:spcPts val="600"/>
              </a:spcAft>
              <a:buNone/>
            </a:pPr>
            <a:r>
              <a:rPr lang="en-US" sz="2500" dirty="0">
                <a:solidFill>
                  <a:srgbClr val="444444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Currently: expert knowledge, rule of thumb</a:t>
            </a:r>
            <a:br>
              <a:rPr lang="en-US" sz="2500" dirty="0">
                <a:solidFill>
                  <a:srgbClr val="444444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</a:br>
            <a:r>
              <a:rPr lang="en-US" sz="2500" dirty="0">
                <a:solidFill>
                  <a:srgbClr val="444444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and over-resourcing.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1856911" y="4356887"/>
            <a:ext cx="1142714" cy="40947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spcAft>
                <a:spcPts val="600"/>
              </a:spcAft>
              <a:buNone/>
            </a:pPr>
            <a:r>
              <a:rPr lang="en-US" sz="1500" dirty="0">
                <a:solidFill>
                  <a:srgbClr val="444444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3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237815" y="4385455"/>
            <a:ext cx="380905" cy="380905"/>
          </a:xfrm>
          <a:prstGeom prst="ellipse">
            <a:avLst/>
          </a:prstGeom>
          <a:noFill/>
          <a:ln w="50800">
            <a:solidFill>
              <a:srgbClr val="FFCB4F"/>
            </a:solidFill>
            <a:prstDash val="solid"/>
            <a:miter lim="800000"/>
          </a:ln>
        </p:spPr>
      </p:sp>
      <p:sp>
        <p:nvSpPr>
          <p:cNvPr id="12" name="Object 11"/>
          <p:cNvSpPr/>
          <p:nvPr/>
        </p:nvSpPr>
        <p:spPr>
          <a:xfrm>
            <a:off x="2809173" y="4407555"/>
            <a:ext cx="7522869" cy="27990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811"/>
              </a:lnSpc>
              <a:spcAft>
                <a:spcPts val="600"/>
              </a:spcAft>
              <a:buNone/>
            </a:pPr>
            <a:r>
              <a:rPr lang="en-US" sz="2500" dirty="0">
                <a:solidFill>
                  <a:srgbClr val="444444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Project: clean 10 products &amp; forecast for 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1856911" y="5135021"/>
            <a:ext cx="1142714" cy="40947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spcAft>
                <a:spcPts val="600"/>
              </a:spcAft>
              <a:buNone/>
            </a:pPr>
            <a:r>
              <a:rPr lang="en-US" sz="1500" dirty="0">
                <a:solidFill>
                  <a:srgbClr val="444444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4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2237815" y="5163589"/>
            <a:ext cx="380905" cy="380905"/>
          </a:xfrm>
          <a:prstGeom prst="ellipse">
            <a:avLst/>
          </a:prstGeom>
          <a:noFill/>
          <a:ln w="50800">
            <a:solidFill>
              <a:srgbClr val="FFCB4F"/>
            </a:solidFill>
            <a:prstDash val="solid"/>
            <a:miter lim="800000"/>
          </a:ln>
        </p:spPr>
      </p:sp>
      <p:sp>
        <p:nvSpPr>
          <p:cNvPr id="15" name="Object 14"/>
          <p:cNvSpPr/>
          <p:nvPr/>
        </p:nvSpPr>
        <p:spPr>
          <a:xfrm>
            <a:off x="2809173" y="5185689"/>
            <a:ext cx="7522869" cy="63686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811"/>
              </a:lnSpc>
              <a:spcAft>
                <a:spcPts val="600"/>
              </a:spcAft>
              <a:buNone/>
            </a:pPr>
            <a:r>
              <a:rPr lang="en-US" sz="2500" dirty="0">
                <a:solidFill>
                  <a:srgbClr val="444444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Objective: beat current procedures &amp;</a:t>
            </a:r>
            <a:br>
              <a:rPr lang="en-US" sz="2500" dirty="0">
                <a:solidFill>
                  <a:srgbClr val="444444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</a:br>
            <a:r>
              <a:rPr lang="en-US" sz="2500" dirty="0">
                <a:solidFill>
                  <a:srgbClr val="444444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demonstrated the power of the data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618345" y="1065203"/>
            <a:ext cx="952262" cy="47613"/>
          </a:xfrm>
          <a:prstGeom prst="rect">
            <a:avLst/>
          </a:prstGeom>
          <a:solidFill>
            <a:srgbClr val="FFCB4F"/>
          </a:solidFill>
        </p:spPr>
      </p:sp>
      <p:sp>
        <p:nvSpPr>
          <p:cNvPr id="3" name="Object 2"/>
          <p:cNvSpPr/>
          <p:nvPr/>
        </p:nvSpPr>
        <p:spPr>
          <a:xfrm>
            <a:off x="95226" y="408226"/>
            <a:ext cx="11998500" cy="37129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584"/>
              </a:lnSpc>
              <a:spcAft>
                <a:spcPts val="600"/>
              </a:spcAft>
              <a:buNone/>
            </a:pPr>
            <a:r>
              <a:rPr lang="en-US" sz="3400" dirty="0">
                <a:solidFill>
                  <a:srgbClr val="FFFFFF"/>
                </a:solidFill>
                <a:latin typeface="Playfair Display Black" pitchFamily="34" charset="0"/>
                <a:ea typeface="Playfair Display Black" pitchFamily="34" charset="-122"/>
                <a:cs typeface="Playfair Display Black" pitchFamily="34" charset="-120"/>
              </a:rPr>
              <a:t>RAW DATA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09887" y="2133067"/>
            <a:ext cx="2598820" cy="2598820"/>
          </a:xfrm>
          <a:prstGeom prst="ellipse">
            <a:avLst/>
          </a:prstGeom>
          <a:solidFill>
            <a:srgbClr val="FFCB4F"/>
          </a:solidFill>
        </p:spPr>
      </p:sp>
      <p:sp>
        <p:nvSpPr>
          <p:cNvPr id="5" name="Object 4"/>
          <p:cNvSpPr/>
          <p:nvPr/>
        </p:nvSpPr>
        <p:spPr>
          <a:xfrm>
            <a:off x="95226" y="4867812"/>
            <a:ext cx="3428143" cy="2113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45"/>
              </a:lnSpc>
              <a:spcAft>
                <a:spcPts val="60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original_b2.csv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95226" y="5223943"/>
            <a:ext cx="3428143" cy="66766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917"/>
              </a:lnSpc>
              <a:spcAft>
                <a:spcPts val="600"/>
              </a:spcAft>
              <a:buNone/>
            </a:pPr>
            <a:r>
              <a:rPr lang="en-US" sz="1500" dirty="0">
                <a:solidFill>
                  <a:srgbClr val="FFFFFF">
                    <a:alpha val="5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transaction data from</a:t>
            </a:r>
            <a:br>
              <a:rPr lang="en-US" sz="1500" dirty="0">
                <a:solidFill>
                  <a:srgbClr val="FFFFFF">
                    <a:alpha val="5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</a:br>
            <a:r>
              <a:rPr lang="en-US" sz="1500" dirty="0">
                <a:solidFill>
                  <a:srgbClr val="FFFFFF">
                    <a:alpha val="5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01/01/2018 to 30/09/2019</a:t>
            </a:r>
            <a:br>
              <a:rPr lang="en-US" sz="1500" dirty="0">
                <a:solidFill>
                  <a:srgbClr val="FFFFFF">
                    <a:alpha val="5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</a:br>
            <a:r>
              <a:rPr lang="en-US" sz="1500" dirty="0">
                <a:solidFill>
                  <a:srgbClr val="FFFFFF">
                    <a:alpha val="5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1607908 lines x 23 columns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3877371" y="3151987"/>
            <a:ext cx="1577424" cy="1577424"/>
          </a:xfrm>
          <a:prstGeom prst="ellipse">
            <a:avLst/>
          </a:prstGeom>
          <a:solidFill>
            <a:srgbClr val="FFCB4F"/>
          </a:solidFill>
        </p:spPr>
      </p:sp>
      <p:sp>
        <p:nvSpPr>
          <p:cNvPr id="8" name="Object 7"/>
          <p:cNvSpPr/>
          <p:nvPr/>
        </p:nvSpPr>
        <p:spPr>
          <a:xfrm>
            <a:off x="2952012" y="4865336"/>
            <a:ext cx="3428143" cy="2113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45"/>
              </a:lnSpc>
              <a:spcAft>
                <a:spcPts val="60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stores_locations.csv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952012" y="5221467"/>
            <a:ext cx="3428143" cy="18089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917"/>
              </a:lnSpc>
              <a:spcAft>
                <a:spcPts val="600"/>
              </a:spcAft>
              <a:buNone/>
            </a:pPr>
            <a:r>
              <a:rPr lang="en-US" sz="1500" dirty="0">
                <a:solidFill>
                  <a:srgbClr val="FFFFFF">
                    <a:alpha val="5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store geolocation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7042189" y="3770957"/>
            <a:ext cx="961360" cy="961360"/>
          </a:xfrm>
          <a:prstGeom prst="ellipse">
            <a:avLst/>
          </a:prstGeom>
          <a:solidFill>
            <a:srgbClr val="FFCB4F"/>
          </a:solidFill>
        </p:spPr>
      </p:sp>
      <p:sp>
        <p:nvSpPr>
          <p:cNvPr id="11" name="Object 10"/>
          <p:cNvSpPr/>
          <p:nvPr/>
        </p:nvSpPr>
        <p:spPr>
          <a:xfrm>
            <a:off x="5808797" y="4868242"/>
            <a:ext cx="3428143" cy="2113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45"/>
              </a:lnSpc>
              <a:spcAft>
                <a:spcPts val="60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products.txt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5808797" y="5224373"/>
            <a:ext cx="3428143" cy="42427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917"/>
              </a:lnSpc>
              <a:spcAft>
                <a:spcPts val="600"/>
              </a:spcAft>
              <a:buNone/>
            </a:pPr>
            <a:r>
              <a:rPr lang="en-US" sz="1500" dirty="0">
                <a:solidFill>
                  <a:srgbClr val="FFFFFF">
                    <a:alpha val="5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text data with the online</a:t>
            </a:r>
            <a:br>
              <a:rPr lang="en-US" sz="1500" dirty="0">
                <a:solidFill>
                  <a:srgbClr val="FFFFFF">
                    <a:alpha val="5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</a:br>
            <a:r>
              <a:rPr lang="en-US" sz="1500" dirty="0">
                <a:solidFill>
                  <a:srgbClr val="FFFFFF">
                    <a:alpha val="5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catalogue of mallorca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10246338" y="4456586"/>
            <a:ext cx="266633" cy="266633"/>
          </a:xfrm>
          <a:prstGeom prst="ellipse">
            <a:avLst/>
          </a:prstGeom>
          <a:noFill/>
          <a:ln w="12700">
            <a:solidFill>
              <a:srgbClr val="FFCB4F"/>
            </a:solidFill>
            <a:prstDash val="solid"/>
            <a:miter lim="800000"/>
          </a:ln>
        </p:spPr>
      </p:sp>
      <p:sp>
        <p:nvSpPr>
          <p:cNvPr id="14" name="Object 13"/>
          <p:cNvSpPr/>
          <p:nvPr/>
        </p:nvSpPr>
        <p:spPr>
          <a:xfrm>
            <a:off x="8665583" y="4859144"/>
            <a:ext cx="3428143" cy="2113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45"/>
              </a:lnSpc>
              <a:spcAft>
                <a:spcPts val="60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Other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8665583" y="5215275"/>
            <a:ext cx="3428143" cy="42427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917"/>
              </a:lnSpc>
              <a:spcAft>
                <a:spcPts val="600"/>
              </a:spcAft>
              <a:buNone/>
            </a:pPr>
            <a:r>
              <a:rPr lang="en-US" sz="1500" dirty="0">
                <a:solidFill>
                  <a:srgbClr val="FFFFFF">
                    <a:alpha val="5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football matches, weather,</a:t>
            </a:r>
            <a:br>
              <a:rPr lang="en-US" sz="1500" dirty="0">
                <a:solidFill>
                  <a:srgbClr val="FFFFFF">
                    <a:alpha val="5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</a:br>
            <a:r>
              <a:rPr lang="en-US" sz="1500" dirty="0">
                <a:solidFill>
                  <a:srgbClr val="FFFFFF">
                    <a:alpha val="5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local festivities, etc.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618345" y="1065203"/>
            <a:ext cx="952262" cy="47613"/>
          </a:xfrm>
          <a:prstGeom prst="rect">
            <a:avLst/>
          </a:prstGeom>
          <a:solidFill>
            <a:srgbClr val="FFCB4F"/>
          </a:solidFill>
        </p:spPr>
      </p:sp>
      <p:sp>
        <p:nvSpPr>
          <p:cNvPr id="3" name="Object 2"/>
          <p:cNvSpPr/>
          <p:nvPr/>
        </p:nvSpPr>
        <p:spPr>
          <a:xfrm>
            <a:off x="95226" y="408226"/>
            <a:ext cx="11998500" cy="37129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584"/>
              </a:lnSpc>
              <a:spcAft>
                <a:spcPts val="600"/>
              </a:spcAft>
              <a:buNone/>
            </a:pPr>
            <a:r>
              <a:rPr lang="en-US" sz="3400" dirty="0">
                <a:solidFill>
                  <a:srgbClr val="444444"/>
                </a:solidFill>
                <a:latin typeface="Playfair Display Black" pitchFamily="34" charset="0"/>
                <a:ea typeface="Playfair Display Black" pitchFamily="34" charset="-122"/>
                <a:cs typeface="Playfair Display Black" pitchFamily="34" charset="-120"/>
              </a:rPr>
              <a:t>DATA CLEANING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1428393" y="4008358"/>
            <a:ext cx="9332171" cy="0"/>
          </a:xfrm>
          <a:prstGeom prst="line">
            <a:avLst/>
          </a:prstGeom>
          <a:noFill/>
          <a:ln w="63500">
            <a:solidFill>
              <a:srgbClr val="FFCB4F"/>
            </a:solidFill>
            <a:prstDash val="solid"/>
            <a:miter lim="800000"/>
          </a:ln>
        </p:spPr>
      </p:sp>
      <p:sp>
        <p:nvSpPr>
          <p:cNvPr id="5" name="Object 4"/>
          <p:cNvSpPr/>
          <p:nvPr/>
        </p:nvSpPr>
        <p:spPr>
          <a:xfrm>
            <a:off x="476131" y="3532227"/>
            <a:ext cx="952262" cy="952262"/>
          </a:xfrm>
          <a:prstGeom prst="ellipse">
            <a:avLst/>
          </a:prstGeom>
          <a:noFill/>
        </p:spPr>
      </p:sp>
      <p:sp>
        <p:nvSpPr>
          <p:cNvPr id="6" name="Object 5"/>
          <p:cNvSpPr/>
          <p:nvPr/>
        </p:nvSpPr>
        <p:spPr>
          <a:xfrm>
            <a:off x="95226" y="3503659"/>
            <a:ext cx="1714071" cy="9808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spcAft>
                <a:spcPts val="600"/>
              </a:spcAft>
              <a:buNone/>
            </a:pPr>
            <a:r>
              <a:rPr lang="en-US" sz="1500" dirty="0">
                <a:solidFill>
                  <a:srgbClr val="444444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Raw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476131" y="3532227"/>
            <a:ext cx="952262" cy="952262"/>
          </a:xfrm>
          <a:prstGeom prst="ellipse">
            <a:avLst/>
          </a:prstGeom>
          <a:noFill/>
          <a:ln w="50800">
            <a:solidFill>
              <a:srgbClr val="FFCB4F"/>
            </a:solidFill>
            <a:prstDash val="solid"/>
            <a:miter lim="800000"/>
          </a:ln>
        </p:spPr>
      </p:sp>
      <p:sp>
        <p:nvSpPr>
          <p:cNvPr id="8" name="Object 7"/>
          <p:cNvSpPr/>
          <p:nvPr/>
        </p:nvSpPr>
        <p:spPr>
          <a:xfrm>
            <a:off x="10760559" y="3532227"/>
            <a:ext cx="952262" cy="952262"/>
          </a:xfrm>
          <a:prstGeom prst="ellipse">
            <a:avLst/>
          </a:prstGeom>
          <a:noFill/>
        </p:spPr>
      </p:sp>
      <p:sp>
        <p:nvSpPr>
          <p:cNvPr id="9" name="Object 8"/>
          <p:cNvSpPr/>
          <p:nvPr/>
        </p:nvSpPr>
        <p:spPr>
          <a:xfrm>
            <a:off x="10379654" y="3503659"/>
            <a:ext cx="1714071" cy="98083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spcAft>
                <a:spcPts val="600"/>
              </a:spcAft>
              <a:buNone/>
            </a:pPr>
            <a:r>
              <a:rPr lang="en-US" sz="1500" dirty="0">
                <a:solidFill>
                  <a:srgbClr val="444444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Processed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10760559" y="3532227"/>
            <a:ext cx="952262" cy="952262"/>
          </a:xfrm>
          <a:prstGeom prst="ellipse">
            <a:avLst/>
          </a:prstGeom>
          <a:noFill/>
          <a:ln w="50800">
            <a:solidFill>
              <a:srgbClr val="FFCB4F"/>
            </a:solidFill>
            <a:prstDash val="solid"/>
            <a:miter lim="800000"/>
          </a:ln>
        </p:spPr>
      </p:sp>
      <p:sp>
        <p:nvSpPr>
          <p:cNvPr id="11" name="Object 10"/>
          <p:cNvSpPr/>
          <p:nvPr/>
        </p:nvSpPr>
        <p:spPr>
          <a:xfrm>
            <a:off x="2053063" y="4673453"/>
            <a:ext cx="3142464" cy="47096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045"/>
              </a:lnSpc>
              <a:spcAft>
                <a:spcPts val="600"/>
              </a:spcAft>
              <a:buNone/>
            </a:pPr>
            <a:r>
              <a:rPr lang="en-US" sz="1800" dirty="0">
                <a:solidFill>
                  <a:srgbClr val="444444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Exploratory Data</a:t>
            </a:r>
            <a:br>
              <a:rPr lang="en-US" sz="1800" dirty="0">
                <a:solidFill>
                  <a:srgbClr val="444444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</a:br>
            <a:r>
              <a:rPr lang="en-US" sz="1800" dirty="0">
                <a:solidFill>
                  <a:srgbClr val="444444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Analysis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2053063" y="5241581"/>
            <a:ext cx="3142464" cy="9872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917"/>
              </a:lnSpc>
              <a:spcAft>
                <a:spcPts val="600"/>
              </a:spcAft>
              <a:buNone/>
            </a:pPr>
            <a:r>
              <a:rPr lang="en-US" sz="1500" dirty="0">
                <a:solidFill>
                  <a:srgbClr val="444444">
                    <a:alpha val="58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over 45k product descriptions </a:t>
            </a:r>
            <a:br>
              <a:rPr lang="en-US" sz="1500" dirty="0">
                <a:solidFill>
                  <a:srgbClr val="444444">
                    <a:alpha val="58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</a:br>
            <a:r>
              <a:rPr lang="en-US" sz="1500" dirty="0">
                <a:solidFill>
                  <a:srgbClr val="444444">
                    <a:alpha val="58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for 1,5k products.</a:t>
            </a:r>
          </a:p>
          <a:p>
            <a:pPr algn="l">
              <a:lnSpc>
                <a:spcPts val="1917"/>
              </a:lnSpc>
              <a:spcAft>
                <a:spcPts val="600"/>
              </a:spcAft>
              <a:buNone/>
            </a:pPr>
            <a:r>
              <a:rPr lang="en-US" sz="1500" dirty="0">
                <a:solidFill>
                  <a:srgbClr val="444444">
                    <a:alpha val="58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- 'trta','taarta', 'tartita'                 </a:t>
            </a:r>
            <a:br>
              <a:rPr lang="en-US" sz="1500" dirty="0">
                <a:solidFill>
                  <a:srgbClr val="444444">
                    <a:alpha val="58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</a:br>
            <a:r>
              <a:rPr lang="en-US" sz="1500" dirty="0">
                <a:solidFill>
                  <a:srgbClr val="444444">
                    <a:alpha val="58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- N-N product id - description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 rot="5400000">
            <a:off x="847611" y="5118583"/>
            <a:ext cx="2220452" cy="0"/>
          </a:xfrm>
          <a:prstGeom prst="line">
            <a:avLst/>
          </a:prstGeom>
          <a:noFill/>
          <a:ln w="50800">
            <a:solidFill>
              <a:srgbClr val="444444"/>
            </a:solidFill>
            <a:prstDash val="solid"/>
            <a:miter lim="800000"/>
          </a:ln>
        </p:spPr>
      </p:sp>
      <p:sp>
        <p:nvSpPr>
          <p:cNvPr id="14" name="Object 13"/>
          <p:cNvSpPr/>
          <p:nvPr/>
        </p:nvSpPr>
        <p:spPr>
          <a:xfrm>
            <a:off x="1895001" y="3943029"/>
            <a:ext cx="133317" cy="133317"/>
          </a:xfrm>
          <a:prstGeom prst="ellipse">
            <a:avLst/>
          </a:prstGeom>
          <a:solidFill>
            <a:srgbClr val="FFCB4F"/>
          </a:solidFill>
        </p:spPr>
      </p:sp>
      <p:sp>
        <p:nvSpPr>
          <p:cNvPr id="15" name="Object 14"/>
          <p:cNvSpPr/>
          <p:nvPr/>
        </p:nvSpPr>
        <p:spPr>
          <a:xfrm>
            <a:off x="4583151" y="2474546"/>
            <a:ext cx="3142464" cy="2113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045"/>
              </a:lnSpc>
              <a:spcAft>
                <a:spcPts val="600"/>
              </a:spcAft>
              <a:buNone/>
            </a:pPr>
            <a:r>
              <a:rPr lang="en-US" sz="1800" dirty="0">
                <a:solidFill>
                  <a:srgbClr val="444444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Products normalization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4583151" y="2783064"/>
            <a:ext cx="3142464" cy="9872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917"/>
              </a:lnSpc>
              <a:spcAft>
                <a:spcPts val="600"/>
              </a:spcAft>
              <a:buNone/>
            </a:pPr>
            <a:r>
              <a:rPr lang="en-US" sz="1500" dirty="0">
                <a:solidFill>
                  <a:srgbClr val="444444">
                    <a:alpha val="58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Levenshtein distance +</a:t>
            </a:r>
            <a:br>
              <a:rPr lang="en-US" sz="1500" dirty="0">
                <a:solidFill>
                  <a:srgbClr val="444444">
                    <a:alpha val="58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</a:br>
            <a:r>
              <a:rPr lang="en-US" sz="1500" dirty="0">
                <a:solidFill>
                  <a:srgbClr val="444444">
                    <a:alpha val="58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fuzzywuzzy + manually made</a:t>
            </a:r>
            <a:br>
              <a:rPr lang="en-US" sz="1500" dirty="0">
                <a:solidFill>
                  <a:srgbClr val="444444">
                    <a:alpha val="58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</a:br>
            <a:r>
              <a:rPr lang="en-US" sz="1500" dirty="0">
                <a:solidFill>
                  <a:srgbClr val="444444">
                    <a:alpha val="58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dictionary of products:</a:t>
            </a:r>
          </a:p>
          <a:p>
            <a:pPr algn="l">
              <a:lnSpc>
                <a:spcPts val="1917"/>
              </a:lnSpc>
              <a:spcAft>
                <a:spcPts val="600"/>
              </a:spcAft>
              <a:buNone/>
            </a:pPr>
            <a:r>
              <a:rPr lang="en-US" sz="1500" dirty="0">
                <a:solidFill>
                  <a:srgbClr val="444444">
                    <a:alpha val="58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'trta','taarta', 'tartita' = 'tarta'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 rot="16200000">
            <a:off x="3745570" y="3266002"/>
            <a:ext cx="1484710" cy="0"/>
          </a:xfrm>
          <a:prstGeom prst="line">
            <a:avLst/>
          </a:prstGeom>
          <a:noFill/>
          <a:ln w="50800">
            <a:solidFill>
              <a:srgbClr val="444444"/>
            </a:solidFill>
            <a:prstDash val="solid"/>
            <a:miter lim="800000"/>
          </a:ln>
        </p:spPr>
      </p:sp>
      <p:sp>
        <p:nvSpPr>
          <p:cNvPr id="18" name="Object 17"/>
          <p:cNvSpPr/>
          <p:nvPr/>
        </p:nvSpPr>
        <p:spPr>
          <a:xfrm>
            <a:off x="4418495" y="3943029"/>
            <a:ext cx="133317" cy="133317"/>
          </a:xfrm>
          <a:prstGeom prst="ellipse">
            <a:avLst/>
          </a:prstGeom>
          <a:solidFill>
            <a:srgbClr val="FFCB4F"/>
          </a:solidFill>
        </p:spPr>
      </p:sp>
      <p:sp>
        <p:nvSpPr>
          <p:cNvPr id="19" name="Object 18"/>
          <p:cNvSpPr/>
          <p:nvPr/>
        </p:nvSpPr>
        <p:spPr>
          <a:xfrm>
            <a:off x="5872617" y="4673453"/>
            <a:ext cx="3142464" cy="2113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045"/>
              </a:lnSpc>
              <a:spcAft>
                <a:spcPts val="600"/>
              </a:spcAft>
              <a:buNone/>
            </a:pPr>
            <a:r>
              <a:rPr lang="en-US" sz="1800" dirty="0">
                <a:solidFill>
                  <a:srgbClr val="444444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Extracting the products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872617" y="4981971"/>
            <a:ext cx="3142464" cy="74384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917"/>
              </a:lnSpc>
              <a:spcAft>
                <a:spcPts val="600"/>
              </a:spcAft>
              <a:buNone/>
            </a:pPr>
            <a:r>
              <a:rPr lang="en-US" sz="1500" dirty="0">
                <a:solidFill>
                  <a:srgbClr val="444444">
                    <a:alpha val="58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multi-rule filters to extract the</a:t>
            </a:r>
            <a:br>
              <a:rPr lang="en-US" sz="1500" dirty="0">
                <a:solidFill>
                  <a:srgbClr val="444444">
                    <a:alpha val="58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</a:br>
            <a:r>
              <a:rPr lang="en-US" sz="1500" dirty="0">
                <a:solidFill>
                  <a:srgbClr val="444444">
                    <a:alpha val="58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time-series of the top 10:</a:t>
            </a:r>
          </a:p>
          <a:p>
            <a:pPr algn="l">
              <a:lnSpc>
                <a:spcPts val="1917"/>
              </a:lnSpc>
              <a:spcAft>
                <a:spcPts val="600"/>
              </a:spcAft>
              <a:buNone/>
            </a:pPr>
            <a:r>
              <a:rPr lang="en-US" sz="1500" dirty="0">
                <a:solidFill>
                  <a:srgbClr val="444444">
                    <a:alpha val="58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 time series - 1 product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 rot="5400000">
            <a:off x="4918662" y="4867086"/>
            <a:ext cx="1717456" cy="0"/>
          </a:xfrm>
          <a:prstGeom prst="line">
            <a:avLst/>
          </a:prstGeom>
          <a:noFill/>
          <a:ln w="50800">
            <a:solidFill>
              <a:srgbClr val="444444"/>
            </a:solidFill>
            <a:prstDash val="solid"/>
            <a:miter lim="800000"/>
          </a:ln>
        </p:spPr>
      </p:sp>
      <p:sp>
        <p:nvSpPr>
          <p:cNvPr id="22" name="Object 21"/>
          <p:cNvSpPr/>
          <p:nvPr/>
        </p:nvSpPr>
        <p:spPr>
          <a:xfrm>
            <a:off x="5713571" y="3943029"/>
            <a:ext cx="133317" cy="133317"/>
          </a:xfrm>
          <a:prstGeom prst="ellipse">
            <a:avLst/>
          </a:prstGeom>
          <a:solidFill>
            <a:srgbClr val="FFCB4F"/>
          </a:solidFill>
        </p:spPr>
      </p:sp>
      <p:sp>
        <p:nvSpPr>
          <p:cNvPr id="23" name="Object 22"/>
          <p:cNvSpPr/>
          <p:nvPr/>
        </p:nvSpPr>
        <p:spPr>
          <a:xfrm>
            <a:off x="8190346" y="2074596"/>
            <a:ext cx="3142464" cy="2113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045"/>
              </a:lnSpc>
              <a:spcAft>
                <a:spcPts val="600"/>
              </a:spcAft>
              <a:buNone/>
            </a:pPr>
            <a:r>
              <a:rPr lang="en-US" sz="1800" dirty="0">
                <a:solidFill>
                  <a:srgbClr val="444444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Data understanding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8190346" y="2383114"/>
            <a:ext cx="3142464" cy="91104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917"/>
              </a:lnSpc>
              <a:spcAft>
                <a:spcPts val="600"/>
              </a:spcAft>
              <a:buNone/>
            </a:pPr>
            <a:r>
              <a:rPr lang="en-US" sz="1500" dirty="0">
                <a:solidFill>
                  <a:srgbClr val="444444">
                    <a:alpha val="58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inexplicable behavior had to</a:t>
            </a:r>
            <a:br>
              <a:rPr lang="en-US" sz="1500" dirty="0">
                <a:solidFill>
                  <a:srgbClr val="444444">
                    <a:alpha val="58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</a:br>
            <a:r>
              <a:rPr lang="en-US" sz="1500" dirty="0">
                <a:solidFill>
                  <a:srgbClr val="444444">
                    <a:alpha val="58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be clarified by the client, and</a:t>
            </a:r>
            <a:br>
              <a:rPr lang="en-US" sz="1500" dirty="0">
                <a:solidFill>
                  <a:srgbClr val="444444">
                    <a:alpha val="58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</a:br>
            <a:r>
              <a:rPr lang="en-US" sz="1500" dirty="0">
                <a:solidFill>
                  <a:srgbClr val="444444">
                    <a:alpha val="58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outliers, nulls and duplicates</a:t>
            </a:r>
            <a:br>
              <a:rPr lang="en-US" sz="1500" dirty="0">
                <a:solidFill>
                  <a:srgbClr val="444444">
                    <a:alpha val="58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</a:br>
            <a:r>
              <a:rPr lang="en-US" sz="1500" dirty="0">
                <a:solidFill>
                  <a:srgbClr val="444444">
                    <a:alpha val="58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were treated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 rot="16200000">
            <a:off x="7152790" y="3066028"/>
            <a:ext cx="1884660" cy="0"/>
          </a:xfrm>
          <a:prstGeom prst="line">
            <a:avLst/>
          </a:prstGeom>
          <a:noFill/>
          <a:ln w="50800">
            <a:solidFill>
              <a:srgbClr val="444444"/>
            </a:solidFill>
            <a:prstDash val="solid"/>
            <a:miter lim="800000"/>
          </a:ln>
        </p:spPr>
      </p:sp>
      <p:sp>
        <p:nvSpPr>
          <p:cNvPr id="26" name="Object 25"/>
          <p:cNvSpPr/>
          <p:nvPr/>
        </p:nvSpPr>
        <p:spPr>
          <a:xfrm>
            <a:off x="8027568" y="3943029"/>
            <a:ext cx="133317" cy="133317"/>
          </a:xfrm>
          <a:prstGeom prst="ellipse">
            <a:avLst/>
          </a:prstGeom>
          <a:solidFill>
            <a:srgbClr val="FFCB4F"/>
          </a:solidFill>
        </p:spPr>
      </p:sp>
      <p:sp>
        <p:nvSpPr>
          <p:cNvPr id="27" name="Object 26"/>
          <p:cNvSpPr/>
          <p:nvPr/>
        </p:nvSpPr>
        <p:spPr>
          <a:xfrm>
            <a:off x="9110978" y="4673453"/>
            <a:ext cx="3142464" cy="2113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045"/>
              </a:lnSpc>
              <a:spcAft>
                <a:spcPts val="600"/>
              </a:spcAft>
              <a:buNone/>
            </a:pPr>
            <a:r>
              <a:rPr lang="en-US" sz="1800" dirty="0">
                <a:solidFill>
                  <a:srgbClr val="444444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Feature engineering</a:t>
            </a:r>
            <a:endParaRPr lang="en-US" dirty="0"/>
          </a:p>
        </p:txBody>
      </p:sp>
      <p:sp>
        <p:nvSpPr>
          <p:cNvPr id="28" name="Object 27"/>
          <p:cNvSpPr/>
          <p:nvPr/>
        </p:nvSpPr>
        <p:spPr>
          <a:xfrm>
            <a:off x="9110978" y="4981971"/>
            <a:ext cx="3142464" cy="66766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917"/>
              </a:lnSpc>
              <a:spcAft>
                <a:spcPts val="600"/>
              </a:spcAft>
              <a:buNone/>
            </a:pPr>
            <a:r>
              <a:rPr lang="en-US" sz="1500" dirty="0">
                <a:solidFill>
                  <a:srgbClr val="444444">
                    <a:alpha val="58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added external variables to</a:t>
            </a:r>
            <a:br>
              <a:rPr lang="en-US" sz="1500" dirty="0">
                <a:solidFill>
                  <a:srgbClr val="444444">
                    <a:alpha val="58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</a:br>
            <a:r>
              <a:rPr lang="en-US" sz="1500" dirty="0">
                <a:solidFill>
                  <a:srgbClr val="444444">
                    <a:alpha val="58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analyze orders correlations,</a:t>
            </a:r>
            <a:br>
              <a:rPr lang="en-US" sz="1500" dirty="0">
                <a:solidFill>
                  <a:srgbClr val="444444">
                    <a:alpha val="58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</a:br>
            <a:r>
              <a:rPr lang="en-US" sz="1500" dirty="0">
                <a:solidFill>
                  <a:srgbClr val="444444">
                    <a:alpha val="58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and transformed for ML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 rot="5400000">
            <a:off x="8195114" y="4828995"/>
            <a:ext cx="1641275" cy="0"/>
          </a:xfrm>
          <a:prstGeom prst="line">
            <a:avLst/>
          </a:prstGeom>
          <a:noFill/>
          <a:ln w="50800">
            <a:solidFill>
              <a:srgbClr val="444444"/>
            </a:solidFill>
            <a:prstDash val="solid"/>
            <a:miter lim="800000"/>
          </a:ln>
        </p:spPr>
      </p:sp>
      <p:sp>
        <p:nvSpPr>
          <p:cNvPr id="30" name="Object 29"/>
          <p:cNvSpPr/>
          <p:nvPr/>
        </p:nvSpPr>
        <p:spPr>
          <a:xfrm>
            <a:off x="8951262" y="3943029"/>
            <a:ext cx="133317" cy="133317"/>
          </a:xfrm>
          <a:prstGeom prst="ellipse">
            <a:avLst/>
          </a:prstGeom>
          <a:solidFill>
            <a:srgbClr val="FFCB4F"/>
          </a:solidFill>
        </p:spPr>
      </p:sp>
      <p:sp>
        <p:nvSpPr>
          <p:cNvPr id="31" name="Object 30"/>
          <p:cNvSpPr/>
          <p:nvPr/>
        </p:nvSpPr>
        <p:spPr>
          <a:xfrm>
            <a:off x="1798456" y="2561366"/>
            <a:ext cx="3142464" cy="2113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045"/>
              </a:lnSpc>
              <a:spcAft>
                <a:spcPts val="600"/>
              </a:spcAft>
              <a:buNone/>
            </a:pPr>
            <a:r>
              <a:rPr lang="en-US" sz="1800" dirty="0">
                <a:solidFill>
                  <a:srgbClr val="444444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Data to Transactions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798456" y="2869884"/>
            <a:ext cx="3142464" cy="42427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917"/>
              </a:lnSpc>
              <a:spcAft>
                <a:spcPts val="600"/>
              </a:spcAft>
              <a:buNone/>
            </a:pPr>
            <a:r>
              <a:rPr lang="en-US" sz="1500" dirty="0">
                <a:solidFill>
                  <a:srgbClr val="444444">
                    <a:alpha val="58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was transformed into a</a:t>
            </a:r>
            <a:br>
              <a:rPr lang="en-US" sz="1500" dirty="0">
                <a:solidFill>
                  <a:srgbClr val="444444">
                    <a:alpha val="58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</a:br>
            <a:r>
              <a:rPr lang="en-US" sz="1500" dirty="0">
                <a:solidFill>
                  <a:srgbClr val="444444">
                    <a:alpha val="58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transaction shape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 rot="16200000">
            <a:off x="1004285" y="3309412"/>
            <a:ext cx="1397891" cy="0"/>
          </a:xfrm>
          <a:prstGeom prst="line">
            <a:avLst/>
          </a:prstGeom>
          <a:noFill/>
          <a:ln w="50800">
            <a:solidFill>
              <a:srgbClr val="444444"/>
            </a:solidFill>
            <a:prstDash val="solid"/>
            <a:miter lim="800000"/>
          </a:ln>
        </p:spPr>
      </p:sp>
      <p:sp>
        <p:nvSpPr>
          <p:cNvPr id="34" name="Object 33"/>
          <p:cNvSpPr/>
          <p:nvPr/>
        </p:nvSpPr>
        <p:spPr>
          <a:xfrm>
            <a:off x="1637890" y="3943029"/>
            <a:ext cx="133317" cy="133317"/>
          </a:xfrm>
          <a:prstGeom prst="ellipse">
            <a:avLst/>
          </a:prstGeom>
          <a:solidFill>
            <a:srgbClr val="FFCB4F"/>
          </a:solid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618345" y="1065203"/>
            <a:ext cx="952262" cy="47613"/>
          </a:xfrm>
          <a:prstGeom prst="rect">
            <a:avLst/>
          </a:prstGeom>
          <a:solidFill>
            <a:srgbClr val="FFCB4F"/>
          </a:solidFill>
        </p:spPr>
      </p:sp>
      <p:sp>
        <p:nvSpPr>
          <p:cNvPr id="3" name="Object 2"/>
          <p:cNvSpPr/>
          <p:nvPr/>
        </p:nvSpPr>
        <p:spPr>
          <a:xfrm>
            <a:off x="95226" y="408226"/>
            <a:ext cx="11998500" cy="37129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584"/>
              </a:lnSpc>
              <a:spcAft>
                <a:spcPts val="600"/>
              </a:spcAft>
              <a:buNone/>
            </a:pPr>
            <a:r>
              <a:rPr lang="en-US" sz="3400" dirty="0">
                <a:solidFill>
                  <a:srgbClr val="444444"/>
                </a:solidFill>
                <a:latin typeface="Playfair Display Black" pitchFamily="34" charset="0"/>
                <a:ea typeface="Playfair Display Black" pitchFamily="34" charset="-122"/>
                <a:cs typeface="Playfair Display Black" pitchFamily="34" charset="-120"/>
              </a:rPr>
              <a:t>TIME SERIES ANALYSIS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95226" y="5787892"/>
            <a:ext cx="11998500" cy="2113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300"/>
              </a:lnSpc>
              <a:spcAft>
                <a:spcPts val="600"/>
              </a:spcAft>
              <a:buNone/>
            </a:pPr>
            <a:r>
              <a:rPr lang="en-US" sz="1800" dirty="0">
                <a:solidFill>
                  <a:srgbClr val="444444">
                    <a:alpha val="58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Main Observations from the time series</a:t>
            </a:r>
            <a:endParaRPr lang="en-US" dirty="0"/>
          </a:p>
        </p:txBody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79" y="1446108"/>
            <a:ext cx="11617595" cy="41052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297528-9B33-AB4F-B641-6F3AF0B10BE1}"/>
              </a:ext>
            </a:extLst>
          </p:cNvPr>
          <p:cNvSpPr/>
          <p:nvPr/>
        </p:nvSpPr>
        <p:spPr>
          <a:xfrm>
            <a:off x="-578735" y="623816"/>
            <a:ext cx="3773347" cy="516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Pendiente de completar…</a:t>
            </a:r>
          </a:p>
          <a:p>
            <a:endParaRPr lang="es-ES" dirty="0"/>
          </a:p>
          <a:p>
            <a:r>
              <a:rPr lang="es-ES" dirty="0"/>
              <a:t>Propongo poner nuestra serie temporal + los principales resultados de los análisis de la serie y, ya de boca decir los test que hemos aplicado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618345" y="1065203"/>
            <a:ext cx="952262" cy="47613"/>
          </a:xfrm>
          <a:prstGeom prst="rect">
            <a:avLst/>
          </a:prstGeom>
          <a:solidFill>
            <a:srgbClr val="FFCB4F"/>
          </a:solidFill>
        </p:spPr>
      </p:sp>
      <p:sp>
        <p:nvSpPr>
          <p:cNvPr id="3" name="Object 2"/>
          <p:cNvSpPr/>
          <p:nvPr/>
        </p:nvSpPr>
        <p:spPr>
          <a:xfrm>
            <a:off x="95226" y="408226"/>
            <a:ext cx="11998500" cy="37129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584"/>
              </a:lnSpc>
              <a:spcAft>
                <a:spcPts val="600"/>
              </a:spcAft>
              <a:buNone/>
            </a:pPr>
            <a:r>
              <a:rPr lang="en-US" sz="3400" dirty="0">
                <a:solidFill>
                  <a:srgbClr val="FFFFFF"/>
                </a:solidFill>
                <a:latin typeface="Playfair Display Black" pitchFamily="34" charset="0"/>
                <a:ea typeface="Playfair Display Black" pitchFamily="34" charset="-122"/>
                <a:cs typeface="Playfair Display Black" pitchFamily="34" charset="-120"/>
              </a:rPr>
              <a:t>MODELS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952262" y="2448836"/>
            <a:ext cx="5332667" cy="29513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982"/>
              </a:lnSpc>
              <a:spcAft>
                <a:spcPts val="60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BENCHMARKS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952262" y="2932937"/>
            <a:ext cx="5332667" cy="2113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300"/>
              </a:lnSpc>
              <a:spcAft>
                <a:spcPts val="600"/>
              </a:spcAft>
              <a:buNone/>
            </a:pPr>
            <a:r>
              <a:rPr lang="en-US" sz="1800" dirty="0">
                <a:solidFill>
                  <a:srgbClr val="FFFFFF">
                    <a:alpha val="5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median - weighted median - naive guess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952262" y="3561913"/>
            <a:ext cx="5332667" cy="29513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982"/>
              </a:lnSpc>
              <a:spcAft>
                <a:spcPts val="60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EXPONENTIAL SMOOTHING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952262" y="4046014"/>
            <a:ext cx="5332667" cy="2113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300"/>
              </a:lnSpc>
              <a:spcAft>
                <a:spcPts val="600"/>
              </a:spcAft>
              <a:buNone/>
            </a:pPr>
            <a:r>
              <a:rPr lang="en-US" sz="1800" dirty="0">
                <a:solidFill>
                  <a:srgbClr val="FFFFFF">
                    <a:alpha val="5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great performance with trends and seasonality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952262" y="4674990"/>
            <a:ext cx="5332667" cy="29513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982"/>
              </a:lnSpc>
              <a:spcAft>
                <a:spcPts val="60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ARIMA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952262" y="5159091"/>
            <a:ext cx="5332667" cy="2113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300"/>
              </a:lnSpc>
              <a:spcAft>
                <a:spcPts val="600"/>
              </a:spcAft>
              <a:buNone/>
            </a:pPr>
            <a:r>
              <a:rPr lang="en-US" sz="1800" dirty="0">
                <a:solidFill>
                  <a:srgbClr val="FFFFFF">
                    <a:alpha val="5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good when the weight is on the first lags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6284928" y="2448836"/>
            <a:ext cx="5332667" cy="29513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982"/>
              </a:lnSpc>
              <a:spcAft>
                <a:spcPts val="60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SARIMA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6284928" y="2932937"/>
            <a:ext cx="5332667" cy="2113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300"/>
              </a:lnSpc>
              <a:spcAft>
                <a:spcPts val="600"/>
              </a:spcAft>
              <a:buNone/>
            </a:pPr>
            <a:r>
              <a:rPr lang="en-US" sz="1800" dirty="0">
                <a:solidFill>
                  <a:srgbClr val="FFFFFF">
                    <a:alpha val="5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similar to ARIMA with seasonality component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6284928" y="3561913"/>
            <a:ext cx="5332667" cy="29513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982"/>
              </a:lnSpc>
              <a:spcAft>
                <a:spcPts val="60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PROPHET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6284928" y="4046014"/>
            <a:ext cx="5332667" cy="2113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300"/>
              </a:lnSpc>
              <a:spcAft>
                <a:spcPts val="600"/>
              </a:spcAft>
              <a:buNone/>
            </a:pPr>
            <a:r>
              <a:rPr lang="en-US" sz="1800" dirty="0">
                <a:solidFill>
                  <a:srgbClr val="FFFFFF">
                    <a:alpha val="5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fb library for trend + seasonality + holidays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6284928" y="4674990"/>
            <a:ext cx="5332667" cy="29513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982"/>
              </a:lnSpc>
              <a:spcAft>
                <a:spcPts val="60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Raleway SemiBold" pitchFamily="34" charset="0"/>
                <a:ea typeface="Raleway SemiBold" pitchFamily="34" charset="-122"/>
                <a:cs typeface="Raleway SemiBold" pitchFamily="34" charset="-120"/>
              </a:rPr>
              <a:t>RANDOM FOREST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6284928" y="5159091"/>
            <a:ext cx="5332667" cy="2113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300"/>
              </a:lnSpc>
              <a:spcAft>
                <a:spcPts val="600"/>
              </a:spcAft>
              <a:buNone/>
            </a:pPr>
            <a:r>
              <a:rPr lang="en-US" sz="1800" dirty="0">
                <a:solidFill>
                  <a:srgbClr val="FFFFFF">
                    <a:alpha val="50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machine learning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C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06135" y="1910608"/>
            <a:ext cx="6776682" cy="59978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5974"/>
              </a:lnSpc>
              <a:spcAft>
                <a:spcPts val="600"/>
              </a:spcAft>
              <a:buNone/>
            </a:pPr>
            <a:r>
              <a:rPr lang="en-US" sz="5600" dirty="0">
                <a:solidFill>
                  <a:srgbClr val="444444"/>
                </a:solidFill>
                <a:latin typeface="Playfair Display Black" pitchFamily="34" charset="0"/>
                <a:ea typeface="Playfair Display Black" pitchFamily="34" charset="-122"/>
                <a:cs typeface="Playfair Display Black" pitchFamily="34" charset="-120"/>
              </a:rPr>
              <a:t>BETTING TIME...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1265537" y="3493278"/>
            <a:ext cx="9657879" cy="13582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5974"/>
              </a:lnSpc>
              <a:spcAft>
                <a:spcPts val="600"/>
              </a:spcAft>
              <a:buNone/>
            </a:pPr>
            <a:r>
              <a:rPr lang="en-US" sz="5600" dirty="0">
                <a:solidFill>
                  <a:srgbClr val="444444"/>
                </a:solidFill>
                <a:latin typeface="Playfair Display Black" pitchFamily="34" charset="0"/>
                <a:ea typeface="Playfair Display Black" pitchFamily="34" charset="-122"/>
                <a:cs typeface="Playfair Display Black" pitchFamily="34" charset="-120"/>
              </a:rPr>
              <a:t>WHICH MODEL</a:t>
            </a:r>
            <a:br>
              <a:rPr lang="en-US" sz="5600" dirty="0">
                <a:solidFill>
                  <a:srgbClr val="444444"/>
                </a:solidFill>
                <a:latin typeface="Playfair Display Black" pitchFamily="34" charset="0"/>
                <a:ea typeface="Playfair Display Black" pitchFamily="34" charset="-122"/>
                <a:cs typeface="Playfair Display Black" pitchFamily="34" charset="-120"/>
              </a:rPr>
            </a:br>
            <a:r>
              <a:rPr lang="en-US" sz="5600" dirty="0">
                <a:solidFill>
                  <a:srgbClr val="444444"/>
                </a:solidFill>
                <a:latin typeface="Playfair Display Black" pitchFamily="34" charset="0"/>
                <a:ea typeface="Playfair Display Black" pitchFamily="34" charset="-122"/>
                <a:cs typeface="Playfair Display Black" pitchFamily="34" charset="-120"/>
              </a:rPr>
              <a:t>PERFORMED THE BEST?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618345" y="1065203"/>
            <a:ext cx="952262" cy="47613"/>
          </a:xfrm>
          <a:prstGeom prst="rect">
            <a:avLst/>
          </a:prstGeom>
          <a:solidFill>
            <a:srgbClr val="FFCB4F"/>
          </a:solidFill>
        </p:spPr>
      </p:sp>
      <p:sp>
        <p:nvSpPr>
          <p:cNvPr id="3" name="Object 2"/>
          <p:cNvSpPr/>
          <p:nvPr/>
        </p:nvSpPr>
        <p:spPr>
          <a:xfrm>
            <a:off x="95226" y="408226"/>
            <a:ext cx="11998500" cy="37129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584"/>
              </a:lnSpc>
              <a:spcAft>
                <a:spcPts val="600"/>
              </a:spcAft>
              <a:buNone/>
            </a:pPr>
            <a:r>
              <a:rPr lang="en-US" sz="3400" dirty="0">
                <a:solidFill>
                  <a:srgbClr val="444444"/>
                </a:solidFill>
                <a:latin typeface="Playfair Display Black" pitchFamily="34" charset="0"/>
                <a:ea typeface="Playfair Display Black" pitchFamily="34" charset="-122"/>
                <a:cs typeface="Playfair Display Black" pitchFamily="34" charset="-120"/>
              </a:rPr>
              <a:t>RESULTS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95226" y="6168797"/>
            <a:ext cx="11998500" cy="2113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300"/>
              </a:lnSpc>
              <a:spcAft>
                <a:spcPts val="600"/>
              </a:spcAft>
              <a:buNone/>
            </a:pPr>
            <a:r>
              <a:rPr lang="en-US" sz="1800" dirty="0">
                <a:solidFill>
                  <a:srgbClr val="444444">
                    <a:alpha val="58000"/>
                  </a:srgb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Conclusions...</a:t>
            </a:r>
            <a:endParaRPr lang="en-US" dirty="0"/>
          </a:p>
        </p:txBody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79" y="1446108"/>
            <a:ext cx="11617595" cy="2243056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679" y="3689164"/>
            <a:ext cx="11617595" cy="224305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25DB2BE-D4DB-574F-9A86-87F09C151020}"/>
              </a:ext>
            </a:extLst>
          </p:cNvPr>
          <p:cNvSpPr/>
          <p:nvPr/>
        </p:nvSpPr>
        <p:spPr>
          <a:xfrm>
            <a:off x="-578735" y="623816"/>
            <a:ext cx="3773347" cy="516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Pendiente de completar…</a:t>
            </a:r>
          </a:p>
          <a:p>
            <a:endParaRPr lang="es-ES" dirty="0"/>
          </a:p>
          <a:p>
            <a:r>
              <a:rPr lang="es-ES" dirty="0"/>
              <a:t>Propongo poner la gráfica con los errores y, abajo un </a:t>
            </a:r>
            <a:r>
              <a:rPr lang="es-ES" dirty="0" err="1"/>
              <a:t>barchart</a:t>
            </a:r>
            <a:r>
              <a:rPr lang="es-ES" dirty="0"/>
              <a:t> con los errores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338</Words>
  <Application>Microsoft Macintosh PowerPoint</Application>
  <PresentationFormat>Widescreen</PresentationFormat>
  <Paragraphs>109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Raleway SemiBold</vt:lpstr>
      <vt:lpstr>Raleway</vt:lpstr>
      <vt:lpstr>Playfair Display Black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Miguel Alfonso RUIZ</cp:lastModifiedBy>
  <cp:revision>3</cp:revision>
  <dcterms:created xsi:type="dcterms:W3CDTF">2020-01-14T08:26:05Z</dcterms:created>
  <dcterms:modified xsi:type="dcterms:W3CDTF">2020-01-14T08:34:01Z</dcterms:modified>
</cp:coreProperties>
</file>