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3"/>
  </p:notesMasterIdLst>
  <p:sldIdLst>
    <p:sldId id="256" r:id="rId3"/>
    <p:sldId id="257" r:id="rId4"/>
    <p:sldId id="258" r:id="rId5"/>
    <p:sldId id="259" r:id="rId6"/>
    <p:sldId id="260" r:id="rId7"/>
    <p:sldId id="261" r:id="rId8"/>
    <p:sldId id="262" r:id="rId9"/>
    <p:sldId id="264" r:id="rId10"/>
    <p:sldId id="263" r:id="rId11"/>
    <p:sldId id="265" r:id="rId12"/>
  </p:sldIdLst>
  <p:sldSz cx="12192000" cy="6858000"/>
  <p:notesSz cx="6858000" cy="9144000"/>
  <p:embeddedFontLst>
    <p:embeddedFont>
      <p:font typeface="Gill Sans" panose="020B0604020202020204" charset="0"/>
      <p:regular r:id="rId14"/>
      <p:bold r:id="rId15"/>
    </p:embeddedFont>
    <p:embeddedFont>
      <p:font typeface="Noto Sans Symbols" panose="020B0502040504020204" pitchFamily="3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0" roundtripDataSignature="AMtx7mjQq8p6zfbKeo7cdLMycJL02Fjf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C0395A-9842-42C8-B4D9-9EC4036B6AB2}">
  <a:tblStyle styleId="{A3C0395A-9842-42C8-B4D9-9EC4036B6AB2}"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F0F7"/>
          </a:solidFill>
        </a:fill>
      </a:tcStyle>
    </a:wholeTbl>
    <a:band1H>
      <a:tcTxStyle/>
      <a:tcStyle>
        <a:tcBdr/>
        <a:fill>
          <a:solidFill>
            <a:srgbClr val="CDDFEF"/>
          </a:solidFill>
        </a:fill>
      </a:tcStyle>
    </a:band1H>
    <a:band2H>
      <a:tcTxStyle/>
      <a:tcStyle>
        <a:tcBdr/>
      </a:tcStyle>
    </a:band2H>
    <a:band1V>
      <a:tcTxStyle/>
      <a:tcStyle>
        <a:tcBdr/>
        <a:fill>
          <a:solidFill>
            <a:srgbClr val="CDDFEF"/>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20"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font" Target="fonts/font3.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8674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860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12"/>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7" name="Google Shape;17;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sp>
        <p:nvSpPr>
          <p:cNvPr id="82" name="Google Shape;8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Gill Sans"/>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0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85" name="Google Shape;8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86" name="Google Shape;8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txBox="1">
            <a:spLocks noGrp="1"/>
          </p:cNvSpPr>
          <p:nvPr>
            <p:ph type="body" idx="1"/>
          </p:nvPr>
        </p:nvSpPr>
        <p:spPr>
          <a:xfrm rot="5400000">
            <a:off x="4269976" y="-1352783"/>
            <a:ext cx="3652047" cy="11029616"/>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2" name="Google Shape;92;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2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Gill Sans"/>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9" name="Google Shape;99;p2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Gill Sans"/>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a:spLocks noGrp="1"/>
          </p:cNvSpPr>
          <p:nvPr>
            <p:ph type="pic" idx="2"/>
          </p:nvPr>
        </p:nvSpPr>
        <p:spPr>
          <a:xfrm>
            <a:off x="447817" y="641350"/>
            <a:ext cx="11290859" cy="3651249"/>
          </a:xfrm>
          <a:prstGeom prst="rect">
            <a:avLst/>
          </a:prstGeom>
          <a:noFill/>
          <a:ln>
            <a:noFill/>
          </a:ln>
        </p:spPr>
        <p:txBody>
          <a:bodyPr spcFirstLastPara="1" wrap="square" lIns="91425" tIns="45700" rIns="91425" bIns="45700" anchor="t" anchorCtr="0">
            <a:normAutofit/>
          </a:bodyPr>
          <a:lstStyle>
            <a:lvl1pPr marR="0" lvl="0" algn="ctr" rtl="0">
              <a:lnSpc>
                <a:spcPct val="100000"/>
              </a:lnSpc>
              <a:spcBef>
                <a:spcPts val="32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1pPr>
            <a:lvl2pPr marR="0" lvl="1"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2pPr>
            <a:lvl3pPr marR="0" lvl="2"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3pPr>
            <a:lvl4pPr marR="0" lvl="3"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4pPr>
            <a:lvl5pPr marR="0" lvl="4"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9pPr>
          </a:lstStyle>
          <a:p>
            <a:endParaRPr/>
          </a:p>
        </p:txBody>
      </p:sp>
      <p:sp>
        <p:nvSpPr>
          <p:cNvPr id="32" name="Google Shape;32;p13"/>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33" name="Google Shape;33;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14"/>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4"/>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Gill Sans"/>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20"/>
              </a:spcBef>
              <a:spcAft>
                <a:spcPts val="0"/>
              </a:spcAft>
              <a:buSzPts val="1472"/>
              <a:buNone/>
              <a:defRPr sz="1600" cap="none">
                <a:solidFill>
                  <a:schemeClr val="accent1"/>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40" name="Google Shape;40;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6" name="Google Shape;46;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1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Gill Sans"/>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53" name="Google Shape;53;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16"/>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body" idx="1"/>
          </p:nvPr>
        </p:nvSpPr>
        <p:spPr>
          <a:xfrm>
            <a:off x="581193" y="2228003"/>
            <a:ext cx="5194767"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9" name="Google Shape;59;p16"/>
          <p:cNvSpPr txBox="1">
            <a:spLocks noGrp="1"/>
          </p:cNvSpPr>
          <p:nvPr>
            <p:ph type="body" idx="2"/>
          </p:nvPr>
        </p:nvSpPr>
        <p:spPr>
          <a:xfrm>
            <a:off x="6416039" y="2228003"/>
            <a:ext cx="5194769"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0" name="Google Shape;60;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6" name="Google Shape;66;p1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7" name="Google Shape;67;p1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8" name="Google Shape;68;p1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9" name="Google Shape;69;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FEFEFE"/>
              </a:buClr>
              <a:buSzPts val="2800"/>
              <a:buFont typeface="Gill Sans"/>
              <a:buNone/>
              <a:defRPr sz="28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0"/>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1"/>
              </a:buClr>
              <a:buSzPts val="1656"/>
              <a:buFont typeface="Noto Sans Symbols"/>
              <a:buChar char="◼"/>
              <a:defRPr sz="1800" b="0" i="0" u="none" strike="noStrike" cap="none">
                <a:solidFill>
                  <a:srgbClr val="FEFEFE"/>
                </a:solidFill>
                <a:latin typeface="Gill Sans"/>
                <a:ea typeface="Gill Sans"/>
                <a:cs typeface="Gill Sans"/>
                <a:sym typeface="Gill Sans"/>
              </a:defRPr>
            </a:lvl1pPr>
            <a:lvl2pPr marL="914400" marR="0" lvl="1" indent="-322072" algn="l" rtl="0">
              <a:spcBef>
                <a:spcPts val="600"/>
              </a:spcBef>
              <a:spcAft>
                <a:spcPts val="0"/>
              </a:spcAft>
              <a:buClr>
                <a:schemeClr val="accent1"/>
              </a:buClr>
              <a:buSzPts val="1472"/>
              <a:buFont typeface="Noto Sans Symbols"/>
              <a:buChar char="◼"/>
              <a:defRPr sz="1600" b="0" i="0" u="none" strike="noStrike" cap="none">
                <a:solidFill>
                  <a:srgbClr val="FEFEFE"/>
                </a:solidFill>
                <a:latin typeface="Gill Sans"/>
                <a:ea typeface="Gill Sans"/>
                <a:cs typeface="Gill Sans"/>
                <a:sym typeface="Gill Sans"/>
              </a:defRPr>
            </a:lvl2pPr>
            <a:lvl3pPr marL="1371600" marR="0" lvl="2" indent="-310388" algn="l" rtl="0">
              <a:spcBef>
                <a:spcPts val="600"/>
              </a:spcBef>
              <a:spcAft>
                <a:spcPts val="0"/>
              </a:spcAft>
              <a:buClr>
                <a:schemeClr val="accent1"/>
              </a:buClr>
              <a:buSzPts val="1288"/>
              <a:buFont typeface="Noto Sans Symbols"/>
              <a:buChar char="◼"/>
              <a:defRPr sz="1400" b="0" i="0" u="none" strike="noStrike" cap="none">
                <a:solidFill>
                  <a:srgbClr val="FEFEFE"/>
                </a:solidFill>
                <a:latin typeface="Gill Sans"/>
                <a:ea typeface="Gill Sans"/>
                <a:cs typeface="Gill Sans"/>
                <a:sym typeface="Gill Sans"/>
              </a:defRPr>
            </a:lvl3pPr>
            <a:lvl4pPr marL="1828800" marR="0" lvl="3" indent="-298703" algn="l" rtl="0">
              <a:spcBef>
                <a:spcPts val="600"/>
              </a:spcBef>
              <a:spcAft>
                <a:spcPts val="0"/>
              </a:spcAft>
              <a:buClr>
                <a:schemeClr val="accent1"/>
              </a:buClr>
              <a:buSzPts val="1104"/>
              <a:buFont typeface="Noto Sans Symbols"/>
              <a:buChar char="◼"/>
              <a:defRPr sz="1200" b="0" i="0" u="none" strike="noStrike" cap="none">
                <a:solidFill>
                  <a:srgbClr val="FEFEFE"/>
                </a:solidFill>
                <a:latin typeface="Gill Sans"/>
                <a:ea typeface="Gill Sans"/>
                <a:cs typeface="Gill Sans"/>
                <a:sym typeface="Gill Sans"/>
              </a:defRPr>
            </a:lvl4pPr>
            <a:lvl5pPr marL="2286000" marR="0" lvl="4" indent="-298704" algn="l" rtl="0">
              <a:spcBef>
                <a:spcPts val="600"/>
              </a:spcBef>
              <a:spcAft>
                <a:spcPts val="0"/>
              </a:spcAft>
              <a:buClr>
                <a:schemeClr val="accent1"/>
              </a:buClr>
              <a:buSzPts val="1104"/>
              <a:buFont typeface="Noto Sans Symbols"/>
              <a:buChar char="◼"/>
              <a:defRPr sz="1200" b="0" i="0" u="none" strike="noStrike" cap="none">
                <a:solidFill>
                  <a:srgbClr val="FEFEFE"/>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9pPr>
          </a:lstStyle>
          <a:p>
            <a:endParaRPr/>
          </a:p>
        </p:txBody>
      </p:sp>
      <p:sp>
        <p:nvSpPr>
          <p:cNvPr id="8" name="Google Shape;8;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9" name="Google Shape;9;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0" name="Google Shape;10;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FEFEFE"/>
                </a:solidFill>
                <a:latin typeface="Gill Sans"/>
                <a:ea typeface="Gill Sans"/>
                <a:cs typeface="Gill Sans"/>
                <a:sym typeface="Gill Sans"/>
              </a:defRPr>
            </a:lvl1pPr>
            <a:lvl2pPr marL="0" marR="0" lvl="1" indent="0" algn="r" rtl="0">
              <a:spcBef>
                <a:spcPts val="0"/>
              </a:spcBef>
              <a:buNone/>
              <a:defRPr sz="900" b="0" i="0" u="none" strike="noStrike" cap="none">
                <a:solidFill>
                  <a:srgbClr val="FEFEFE"/>
                </a:solidFill>
                <a:latin typeface="Gill Sans"/>
                <a:ea typeface="Gill Sans"/>
                <a:cs typeface="Gill Sans"/>
                <a:sym typeface="Gill Sans"/>
              </a:defRPr>
            </a:lvl2pPr>
            <a:lvl3pPr marL="0" marR="0" lvl="2" indent="0" algn="r" rtl="0">
              <a:spcBef>
                <a:spcPts val="0"/>
              </a:spcBef>
              <a:buNone/>
              <a:defRPr sz="900" b="0" i="0" u="none" strike="noStrike" cap="none">
                <a:solidFill>
                  <a:srgbClr val="FEFEFE"/>
                </a:solidFill>
                <a:latin typeface="Gill Sans"/>
                <a:ea typeface="Gill Sans"/>
                <a:cs typeface="Gill Sans"/>
                <a:sym typeface="Gill Sans"/>
              </a:defRPr>
            </a:lvl3pPr>
            <a:lvl4pPr marL="0" marR="0" lvl="3" indent="0" algn="r" rtl="0">
              <a:spcBef>
                <a:spcPts val="0"/>
              </a:spcBef>
              <a:buNone/>
              <a:defRPr sz="900" b="0" i="0" u="none" strike="noStrike" cap="none">
                <a:solidFill>
                  <a:srgbClr val="FEFEFE"/>
                </a:solidFill>
                <a:latin typeface="Gill Sans"/>
                <a:ea typeface="Gill Sans"/>
                <a:cs typeface="Gill Sans"/>
                <a:sym typeface="Gill Sans"/>
              </a:defRPr>
            </a:lvl4pPr>
            <a:lvl5pPr marL="0" marR="0" lvl="4" indent="0" algn="r" rtl="0">
              <a:spcBef>
                <a:spcPts val="0"/>
              </a:spcBef>
              <a:buNone/>
              <a:defRPr sz="900" b="0" i="0" u="none" strike="noStrike" cap="none">
                <a:solidFill>
                  <a:srgbClr val="FEFEFE"/>
                </a:solidFill>
                <a:latin typeface="Gill Sans"/>
                <a:ea typeface="Gill Sans"/>
                <a:cs typeface="Gill Sans"/>
                <a:sym typeface="Gill Sans"/>
              </a:defRPr>
            </a:lvl5pPr>
            <a:lvl6pPr marL="0" marR="0" lvl="5" indent="0" algn="r" rtl="0">
              <a:spcBef>
                <a:spcPts val="0"/>
              </a:spcBef>
              <a:buNone/>
              <a:defRPr sz="900" b="0" i="0" u="none" strike="noStrike" cap="none">
                <a:solidFill>
                  <a:srgbClr val="FEFEFE"/>
                </a:solidFill>
                <a:latin typeface="Gill Sans"/>
                <a:ea typeface="Gill Sans"/>
                <a:cs typeface="Gill Sans"/>
                <a:sym typeface="Gill Sans"/>
              </a:defRPr>
            </a:lvl6pPr>
            <a:lvl7pPr marL="0" marR="0" lvl="6" indent="0" algn="r" rtl="0">
              <a:spcBef>
                <a:spcPts val="0"/>
              </a:spcBef>
              <a:buNone/>
              <a:defRPr sz="900" b="0" i="0" u="none" strike="noStrike" cap="none">
                <a:solidFill>
                  <a:srgbClr val="FEFEFE"/>
                </a:solidFill>
                <a:latin typeface="Gill Sans"/>
                <a:ea typeface="Gill Sans"/>
                <a:cs typeface="Gill Sans"/>
                <a:sym typeface="Gill Sans"/>
              </a:defRPr>
            </a:lvl7pPr>
            <a:lvl8pPr marL="0" marR="0" lvl="7" indent="0" algn="r" rtl="0">
              <a:spcBef>
                <a:spcPts val="0"/>
              </a:spcBef>
              <a:buNone/>
              <a:defRPr sz="900" b="0" i="0" u="none" strike="noStrike" cap="none">
                <a:solidFill>
                  <a:srgbClr val="FEFEFE"/>
                </a:solidFill>
                <a:latin typeface="Gill Sans"/>
                <a:ea typeface="Gill Sans"/>
                <a:cs typeface="Gill Sans"/>
                <a:sym typeface="Gill Sans"/>
              </a:defRPr>
            </a:lvl8pPr>
            <a:lvl9pPr marL="0" marR="0" lvl="8" indent="0" algn="r" rtl="0">
              <a:spcBef>
                <a:spcPts val="0"/>
              </a:spcBef>
              <a:buNone/>
              <a:defRPr sz="900" b="0" i="0" u="none" strike="noStrike" cap="none">
                <a:solidFill>
                  <a:srgbClr val="FEFEF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0"/>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0"/>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0"/>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sp>
        <p:nvSpPr>
          <p:cNvPr id="21" name="Google Shape;21;p9"/>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Gill Sans"/>
              <a:buNone/>
              <a:defRPr sz="28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9"/>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1"/>
              </a:buClr>
              <a:buSzPts val="1656"/>
              <a:buFont typeface="Noto Sans Symbols"/>
              <a:buChar char="◼"/>
              <a:defRPr sz="1800" b="0" i="0" u="none" strike="noStrike" cap="none">
                <a:solidFill>
                  <a:srgbClr val="3F3F3F"/>
                </a:solidFill>
                <a:latin typeface="Gill Sans"/>
                <a:ea typeface="Gill Sans"/>
                <a:cs typeface="Gill Sans"/>
                <a:sym typeface="Gill Sans"/>
              </a:defRPr>
            </a:lvl1pPr>
            <a:lvl2pPr marL="914400" marR="0" lvl="1" indent="-322072" algn="l" rtl="0">
              <a:spcBef>
                <a:spcPts val="600"/>
              </a:spcBef>
              <a:spcAft>
                <a:spcPts val="0"/>
              </a:spcAft>
              <a:buClr>
                <a:schemeClr val="accent1"/>
              </a:buClr>
              <a:buSzPts val="1472"/>
              <a:buFont typeface="Noto Sans Symbols"/>
              <a:buChar char="◼"/>
              <a:defRPr sz="1600" b="0" i="0" u="none" strike="noStrike" cap="none">
                <a:solidFill>
                  <a:srgbClr val="3F3F3F"/>
                </a:solidFill>
                <a:latin typeface="Gill Sans"/>
                <a:ea typeface="Gill Sans"/>
                <a:cs typeface="Gill Sans"/>
                <a:sym typeface="Gill Sans"/>
              </a:defRPr>
            </a:lvl2pPr>
            <a:lvl3pPr marL="1371600" marR="0" lvl="2" indent="-310388" algn="l" rtl="0">
              <a:spcBef>
                <a:spcPts val="600"/>
              </a:spcBef>
              <a:spcAft>
                <a:spcPts val="0"/>
              </a:spcAft>
              <a:buClr>
                <a:schemeClr val="accent1"/>
              </a:buClr>
              <a:buSzPts val="1288"/>
              <a:buFont typeface="Noto Sans Symbols"/>
              <a:buChar char="◼"/>
              <a:defRPr sz="1400" b="0" i="0" u="none" strike="noStrike" cap="none">
                <a:solidFill>
                  <a:srgbClr val="3F3F3F"/>
                </a:solidFill>
                <a:latin typeface="Gill Sans"/>
                <a:ea typeface="Gill Sans"/>
                <a:cs typeface="Gill Sans"/>
                <a:sym typeface="Gill Sans"/>
              </a:defRPr>
            </a:lvl3pPr>
            <a:lvl4pPr marL="1828800" marR="0" lvl="3" indent="-298703"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4pPr>
            <a:lvl5pPr marL="2286000" marR="0" lvl="4" indent="-298704"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23" name="Google Shape;23;p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4" name="Google Shape;24;p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5" name="Google Shape;25;p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Gill Sans"/>
                <a:ea typeface="Gill Sans"/>
                <a:cs typeface="Gill Sans"/>
                <a:sym typeface="Gill Sans"/>
              </a:defRPr>
            </a:lvl1pPr>
            <a:lvl2pPr marL="0" marR="0" lvl="1" indent="0" algn="r" rtl="0">
              <a:spcBef>
                <a:spcPts val="0"/>
              </a:spcBef>
              <a:buNone/>
              <a:defRPr sz="900" b="0" i="0" u="none" strike="noStrike" cap="none">
                <a:solidFill>
                  <a:srgbClr val="3F3F3F"/>
                </a:solidFill>
                <a:latin typeface="Gill Sans"/>
                <a:ea typeface="Gill Sans"/>
                <a:cs typeface="Gill Sans"/>
                <a:sym typeface="Gill Sans"/>
              </a:defRPr>
            </a:lvl2pPr>
            <a:lvl3pPr marL="0" marR="0" lvl="2" indent="0" algn="r" rtl="0">
              <a:spcBef>
                <a:spcPts val="0"/>
              </a:spcBef>
              <a:buNone/>
              <a:defRPr sz="900" b="0" i="0" u="none" strike="noStrike" cap="none">
                <a:solidFill>
                  <a:srgbClr val="3F3F3F"/>
                </a:solidFill>
                <a:latin typeface="Gill Sans"/>
                <a:ea typeface="Gill Sans"/>
                <a:cs typeface="Gill Sans"/>
                <a:sym typeface="Gill Sans"/>
              </a:defRPr>
            </a:lvl3pPr>
            <a:lvl4pPr marL="0" marR="0" lvl="3" indent="0" algn="r" rtl="0">
              <a:spcBef>
                <a:spcPts val="0"/>
              </a:spcBef>
              <a:buNone/>
              <a:defRPr sz="900" b="0" i="0" u="none" strike="noStrike" cap="none">
                <a:solidFill>
                  <a:srgbClr val="3F3F3F"/>
                </a:solidFill>
                <a:latin typeface="Gill Sans"/>
                <a:ea typeface="Gill Sans"/>
                <a:cs typeface="Gill Sans"/>
                <a:sym typeface="Gill Sans"/>
              </a:defRPr>
            </a:lvl4pPr>
            <a:lvl5pPr marL="0" marR="0" lvl="4" indent="0" algn="r" rtl="0">
              <a:spcBef>
                <a:spcPts val="0"/>
              </a:spcBef>
              <a:buNone/>
              <a:defRPr sz="900" b="0" i="0" u="none" strike="noStrike" cap="none">
                <a:solidFill>
                  <a:srgbClr val="3F3F3F"/>
                </a:solidFill>
                <a:latin typeface="Gill Sans"/>
                <a:ea typeface="Gill Sans"/>
                <a:cs typeface="Gill Sans"/>
                <a:sym typeface="Gill Sans"/>
              </a:defRPr>
            </a:lvl5pPr>
            <a:lvl6pPr marL="0" marR="0" lvl="5" indent="0" algn="r" rtl="0">
              <a:spcBef>
                <a:spcPts val="0"/>
              </a:spcBef>
              <a:buNone/>
              <a:defRPr sz="900" b="0" i="0" u="none" strike="noStrike" cap="none">
                <a:solidFill>
                  <a:srgbClr val="3F3F3F"/>
                </a:solidFill>
                <a:latin typeface="Gill Sans"/>
                <a:ea typeface="Gill Sans"/>
                <a:cs typeface="Gill Sans"/>
                <a:sym typeface="Gill Sans"/>
              </a:defRPr>
            </a:lvl6pPr>
            <a:lvl7pPr marL="0" marR="0" lvl="6" indent="0" algn="r" rtl="0">
              <a:spcBef>
                <a:spcPts val="0"/>
              </a:spcBef>
              <a:buNone/>
              <a:defRPr sz="900" b="0" i="0" u="none" strike="noStrike" cap="none">
                <a:solidFill>
                  <a:srgbClr val="3F3F3F"/>
                </a:solidFill>
                <a:latin typeface="Gill Sans"/>
                <a:ea typeface="Gill Sans"/>
                <a:cs typeface="Gill Sans"/>
                <a:sym typeface="Gill Sans"/>
              </a:defRPr>
            </a:lvl7pPr>
            <a:lvl8pPr marL="0" marR="0" lvl="7" indent="0" algn="r" rtl="0">
              <a:spcBef>
                <a:spcPts val="0"/>
              </a:spcBef>
              <a:buNone/>
              <a:defRPr sz="900" b="0" i="0" u="none" strike="noStrike" cap="none">
                <a:solidFill>
                  <a:srgbClr val="3F3F3F"/>
                </a:solidFill>
                <a:latin typeface="Gill Sans"/>
                <a:ea typeface="Gill Sans"/>
                <a:cs typeface="Gill Sans"/>
                <a:sym typeface="Gill Sans"/>
              </a:defRPr>
            </a:lvl8pPr>
            <a:lvl9pPr marL="0" marR="0" lvl="8" indent="0" algn="r" rtl="0">
              <a:spcBef>
                <a:spcPts val="0"/>
              </a:spcBef>
              <a:buNone/>
              <a:defRPr sz="900" b="0" i="0" u="none" strike="noStrike" cap="none">
                <a:solidFill>
                  <a:srgbClr val="3F3F3F"/>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9"/>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9"/>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9"/>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8"/>
        <p:cNvGrpSpPr/>
        <p:nvPr/>
      </p:nvGrpSpPr>
      <p:grpSpPr>
        <a:xfrm>
          <a:off x="0" y="0"/>
          <a:ext cx="0" cy="0"/>
          <a:chOff x="0" y="0"/>
          <a:chExt cx="0" cy="0"/>
        </a:xfrm>
      </p:grpSpPr>
      <p:sp>
        <p:nvSpPr>
          <p:cNvPr id="109" name="Google Shape;109;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0" y="0"/>
            <a:ext cx="12192000" cy="6858000"/>
          </a:xfrm>
          <a:prstGeom prst="rect">
            <a:avLst/>
          </a:prstGeom>
          <a:solidFill>
            <a:srgbClr val="3C47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4" name="Google Shape;114;p1"/>
          <p:cNvSpPr txBox="1">
            <a:spLocks noGrp="1"/>
          </p:cNvSpPr>
          <p:nvPr>
            <p:ph type="title"/>
          </p:nvPr>
        </p:nvSpPr>
        <p:spPr>
          <a:xfrm>
            <a:off x="783771" y="1066800"/>
            <a:ext cx="5727760" cy="47244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FFFFFF"/>
              </a:buClr>
              <a:buSzPts val="6600"/>
              <a:buFont typeface="Gill Sans"/>
              <a:buNone/>
            </a:pPr>
            <a:r>
              <a:rPr lang="en-US" sz="6600" b="0" cap="none" dirty="0">
                <a:solidFill>
                  <a:srgbClr val="FFFFFF"/>
                </a:solidFill>
                <a:latin typeface="Gill Sans"/>
                <a:ea typeface="Gill Sans"/>
                <a:cs typeface="Gill Sans"/>
                <a:sym typeface="Gill Sans"/>
              </a:rPr>
              <a:t>Hospital X Incident</a:t>
            </a:r>
            <a:br>
              <a:rPr lang="en-US" sz="6600" b="0" cap="none" dirty="0">
                <a:solidFill>
                  <a:srgbClr val="FFFFFF"/>
                </a:solidFill>
                <a:latin typeface="Gill Sans"/>
                <a:ea typeface="Gill Sans"/>
                <a:cs typeface="Gill Sans"/>
                <a:sym typeface="Gill Sans"/>
              </a:rPr>
            </a:br>
            <a:r>
              <a:rPr lang="en-US" sz="6600" b="0" cap="none" dirty="0">
                <a:solidFill>
                  <a:srgbClr val="FFFFFF"/>
                </a:solidFill>
                <a:latin typeface="Gill Sans"/>
                <a:ea typeface="Gill Sans"/>
                <a:cs typeface="Gill Sans"/>
                <a:sym typeface="Gill Sans"/>
              </a:rPr>
              <a:t>Report</a:t>
            </a:r>
            <a:endParaRPr dirty="0"/>
          </a:p>
        </p:txBody>
      </p:sp>
      <p:sp>
        <p:nvSpPr>
          <p:cNvPr id="115" name="Google Shape;115;p1"/>
          <p:cNvSpPr/>
          <p:nvPr/>
        </p:nvSpPr>
        <p:spPr>
          <a:xfrm rot="-5400000">
            <a:off x="5171433" y="3396996"/>
            <a:ext cx="3703320"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rPr>
              <a:t>INCIDENT RESPONSE RECOMMENDED ACTION</a:t>
            </a:r>
            <a:endParaRPr sz="2800" b="0" cap="none" dirty="0">
              <a:solidFill>
                <a:schemeClr val="dk2"/>
              </a:solidFill>
              <a:latin typeface="Gill Sans"/>
              <a:ea typeface="Gill Sans"/>
              <a:cs typeface="Gill Sans"/>
              <a:sym typeface="Gill Sans"/>
            </a:endParaRPr>
          </a:p>
        </p:txBody>
      </p:sp>
      <p:sp>
        <p:nvSpPr>
          <p:cNvPr id="194" name="Google Shape;194;p8"/>
          <p:cNvSpPr txBox="1">
            <a:spLocks noGrp="1"/>
          </p:cNvSpPr>
          <p:nvPr>
            <p:ph type="body" idx="1"/>
          </p:nvPr>
        </p:nvSpPr>
        <p:spPr>
          <a:xfrm>
            <a:off x="4776743" y="702156"/>
            <a:ext cx="7020146" cy="6263088"/>
          </a:xfrm>
          <a:prstGeom prst="rect">
            <a:avLst/>
          </a:prstGeom>
          <a:noFill/>
          <a:ln>
            <a:noFill/>
          </a:ln>
        </p:spPr>
        <p:txBody>
          <a:bodyPr spcFirstLastPara="1" wrap="square" lIns="91425" tIns="45700" rIns="91425" bIns="45700" anchor="ctr" anchorCtr="0">
            <a:normAutofit fontScale="92500" lnSpcReduction="20000"/>
          </a:bodyPr>
          <a:lstStyle/>
          <a:p>
            <a:pPr marL="342900" lvl="0" indent="-342900" algn="l" rtl="0">
              <a:lnSpc>
                <a:spcPct val="100000"/>
              </a:lnSpc>
              <a:spcBef>
                <a:spcPts val="920"/>
              </a:spcBef>
              <a:spcAft>
                <a:spcPts val="0"/>
              </a:spcAft>
              <a:buSzPts val="1472"/>
              <a:buFont typeface="Arial"/>
              <a:buChar char="•"/>
            </a:pPr>
            <a:r>
              <a:rPr lang="en-US" dirty="0"/>
              <a:t>Step 9:</a:t>
            </a:r>
          </a:p>
          <a:p>
            <a:pPr marL="800100" lvl="1" indent="-342900">
              <a:spcBef>
                <a:spcPts val="920"/>
              </a:spcBef>
              <a:buSzPts val="1472"/>
              <a:buFont typeface="Arial"/>
              <a:buChar char="•"/>
            </a:pPr>
            <a:r>
              <a:rPr lang="en-US" sz="1600" dirty="0"/>
              <a:t>Malicious program detection system for email should be conducted.</a:t>
            </a:r>
          </a:p>
          <a:p>
            <a:pPr marL="800100" lvl="1" indent="-342900">
              <a:spcBef>
                <a:spcPts val="920"/>
              </a:spcBef>
              <a:buSzPts val="1472"/>
              <a:buFont typeface="Arial"/>
              <a:buChar char="•"/>
            </a:pPr>
            <a:r>
              <a:rPr lang="en-US" altLang="ko-KR" sz="1600" dirty="0"/>
              <a:t>Ensure there is a backup server isolated from network</a:t>
            </a:r>
          </a:p>
          <a:p>
            <a:pPr marL="800100" lvl="1" indent="-342900">
              <a:spcBef>
                <a:spcPts val="920"/>
              </a:spcBef>
              <a:buSzPts val="1472"/>
              <a:buFont typeface="Arial"/>
              <a:buChar char="•"/>
            </a:pPr>
            <a:r>
              <a:rPr lang="en-US" altLang="ko-KR" sz="1600" dirty="0"/>
              <a:t>Least privilege should be conducted for file permission. Modifying the files should be able by only special process for example by hospital’s specific program. In other case, the user won’t be able to modify the files, and this will prevent ransomware because even user execute the program the program won’t be able to encrypt the files due to permission.</a:t>
            </a:r>
          </a:p>
          <a:p>
            <a:pPr marL="342900" lvl="0" indent="-342900" algn="l" rtl="0">
              <a:lnSpc>
                <a:spcPct val="100000"/>
              </a:lnSpc>
              <a:spcBef>
                <a:spcPts val="920"/>
              </a:spcBef>
              <a:spcAft>
                <a:spcPts val="0"/>
              </a:spcAft>
              <a:buSzPts val="1472"/>
              <a:buFont typeface="Arial"/>
              <a:buChar char="•"/>
            </a:pPr>
            <a:r>
              <a:rPr lang="en-US" dirty="0"/>
              <a:t>Step 10: </a:t>
            </a:r>
            <a:r>
              <a:rPr lang="en-US" altLang="ko-KR" dirty="0"/>
              <a:t>The response plan is to follow the checklist and recover the affected hospital’s system fast as possible. We will see this response plan is effective or not and will document every details after the incident is closed</a:t>
            </a:r>
          </a:p>
          <a:p>
            <a:pPr marL="342900" lvl="0" indent="-342900" algn="l" rtl="0">
              <a:lnSpc>
                <a:spcPct val="100000"/>
              </a:lnSpc>
              <a:spcBef>
                <a:spcPts val="920"/>
              </a:spcBef>
              <a:spcAft>
                <a:spcPts val="0"/>
              </a:spcAft>
              <a:buSzPts val="1472"/>
              <a:buFont typeface="Arial"/>
              <a:buChar char="•"/>
            </a:pPr>
            <a:r>
              <a:rPr lang="en-US" dirty="0"/>
              <a:t>Step 11: Preserve every emails and records and the logs which is encrypted currently. This evidence should be preserved and kept as long as necessary to complete prosecution and beyond in case of an appeal.</a:t>
            </a:r>
          </a:p>
          <a:p>
            <a:pPr marL="342900" indent="-342900">
              <a:spcBef>
                <a:spcPts val="920"/>
              </a:spcBef>
              <a:buFont typeface="Arial"/>
              <a:buChar char="•"/>
            </a:pPr>
            <a:r>
              <a:rPr lang="en-US" dirty="0"/>
              <a:t>Step 12: Auto-backup system could be useful to prevent ransomware. The incident response was appropriate but currently there is no ransomware specific response plan so it could be good to add detailed plan for ransomware. Currently the recovery process is undergoing and need to talk about how could this be improved after the incident is closed.</a:t>
            </a:r>
            <a:br>
              <a:rPr lang="en-US" dirty="0"/>
            </a:br>
            <a:br>
              <a:rPr lang="en-US" dirty="0"/>
            </a:br>
            <a:r>
              <a:rPr lang="en-US" dirty="0"/>
              <a:t>The changes of computer system side, human side should be made to prevent the re-infection. Mostly </a:t>
            </a:r>
            <a:r>
              <a:rPr lang="en-US" altLang="ko-KR" sz="1600" dirty="0"/>
              <a:t>education of security to all staff inside the hospital must be done to prevent oblivious insider threat.</a:t>
            </a:r>
            <a:br>
              <a:rPr lang="en-US" altLang="ko-KR" sz="1600" dirty="0"/>
            </a:br>
            <a:br>
              <a:rPr lang="en-US" altLang="ko-KR" sz="1600" dirty="0"/>
            </a:br>
            <a:r>
              <a:rPr lang="en-US" altLang="ko-KR" sz="1600" dirty="0"/>
              <a:t>Hospital systems are directly connected to the patient's life. We must make the main system more secure following least privilege, auto-updating patches, and auto-backup. We should strictly follow the security policy especially for the main server that affects the business continuity.</a:t>
            </a:r>
          </a:p>
          <a:p>
            <a:pPr marL="342900" lvl="0" indent="-342900" algn="l" rtl="0">
              <a:lnSpc>
                <a:spcPct val="100000"/>
              </a:lnSpc>
              <a:spcBef>
                <a:spcPts val="920"/>
              </a:spcBef>
              <a:spcAft>
                <a:spcPts val="0"/>
              </a:spcAft>
              <a:buSzPts val="1472"/>
              <a:buFont typeface="Arial"/>
              <a:buChar char="•"/>
            </a:pPr>
            <a:endParaRPr dirty="0"/>
          </a:p>
        </p:txBody>
      </p:sp>
    </p:spTree>
    <p:extLst>
      <p:ext uri="{BB962C8B-B14F-4D97-AF65-F5344CB8AC3E}">
        <p14:creationId xmlns:p14="http://schemas.microsoft.com/office/powerpoint/2010/main" val="960662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0" y="0"/>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4" name="Google Shape;124;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446534" y="597643"/>
            <a:ext cx="3703320" cy="5792922"/>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EFF"/>
              </a:buClr>
              <a:buSzPts val="2800"/>
              <a:buFont typeface="Gill Sans"/>
              <a:buNone/>
            </a:pPr>
            <a:r>
              <a:rPr lang="en-US" sz="2800" b="0" cap="none">
                <a:solidFill>
                  <a:srgbClr val="FFFEFF"/>
                </a:solidFill>
                <a:latin typeface="Gill Sans"/>
                <a:ea typeface="Gill Sans"/>
                <a:cs typeface="Gill Sans"/>
                <a:sym typeface="Gill Sans"/>
              </a:rPr>
              <a:t>THREAT SUMMARY</a:t>
            </a:r>
            <a:endParaRPr/>
          </a:p>
        </p:txBody>
      </p:sp>
      <p:sp>
        <p:nvSpPr>
          <p:cNvPr id="129" name="Google Shape;129;p2"/>
          <p:cNvSpPr txBox="1">
            <a:spLocks noGrp="1"/>
          </p:cNvSpPr>
          <p:nvPr>
            <p:ph type="body" idx="1"/>
          </p:nvPr>
        </p:nvSpPr>
        <p:spPr>
          <a:xfrm>
            <a:off x="4436881" y="644966"/>
            <a:ext cx="7506763" cy="6213034"/>
          </a:xfrm>
          <a:prstGeom prst="rect">
            <a:avLst/>
          </a:prstGeom>
          <a:noFill/>
          <a:ln>
            <a:noFill/>
          </a:ln>
        </p:spPr>
        <p:txBody>
          <a:bodyPr spcFirstLastPara="1" wrap="square" lIns="91425" tIns="45700" rIns="91425" bIns="45700" anchor="ctr" anchorCtr="0">
            <a:normAutofit fontScale="92500" lnSpcReduction="20000"/>
          </a:bodyPr>
          <a:lstStyle/>
          <a:p>
            <a:pPr marL="0" lvl="0" indent="-93472" algn="l" rtl="0">
              <a:lnSpc>
                <a:spcPct val="100000"/>
              </a:lnSpc>
              <a:spcBef>
                <a:spcPts val="0"/>
              </a:spcBef>
              <a:spcAft>
                <a:spcPts val="0"/>
              </a:spcAft>
              <a:buSzPts val="1472"/>
              <a:buFont typeface="Noto Sans Symbols"/>
              <a:buChar char="◼"/>
            </a:pPr>
            <a:r>
              <a:rPr lang="en-US" b="1" dirty="0"/>
              <a:t>Summary of Situation:  </a:t>
            </a:r>
            <a:r>
              <a:rPr lang="en-US" dirty="0"/>
              <a:t>A new healthcare legislation was announced this morning that negatively impacts millions of patients around the world, and masses are outraged. Soon after the announcement, 3 different hospitals called A, B and C in our partner network were hit with ransomware attacks that shut down their entire operations. FBI believes that this is not the last in the string of hits. The hospitals disclosed that each incident started with a user in the technology department opening an email attachment resource. This activity has not yet been seen in Hospital X.</a:t>
            </a:r>
          </a:p>
          <a:p>
            <a:pPr marL="0" lvl="0" indent="-93472" algn="l" rtl="0">
              <a:spcBef>
                <a:spcPts val="920"/>
              </a:spcBef>
              <a:spcAft>
                <a:spcPts val="0"/>
              </a:spcAft>
              <a:buSzPts val="1472"/>
              <a:buChar char="◼"/>
            </a:pPr>
            <a:r>
              <a:rPr lang="en-US" b="1" dirty="0"/>
              <a:t>Asset: </a:t>
            </a:r>
            <a:r>
              <a:rPr lang="en-US" dirty="0"/>
              <a:t>Personal documents and files of the centralized log management system, control</a:t>
            </a:r>
            <a:r>
              <a:rPr lang="ko-KR" altLang="en-US" dirty="0"/>
              <a:t> </a:t>
            </a:r>
            <a:r>
              <a:rPr lang="en-US" altLang="ko-KR" dirty="0"/>
              <a:t>systems</a:t>
            </a:r>
            <a:r>
              <a:rPr lang="ko-KR" altLang="en-US" dirty="0"/>
              <a:t> </a:t>
            </a:r>
            <a:r>
              <a:rPr lang="en-US" altLang="ko-KR" dirty="0"/>
              <a:t>used to monitor patient stats</a:t>
            </a:r>
            <a:endParaRPr lang="en-US" b="1" dirty="0"/>
          </a:p>
          <a:p>
            <a:pPr marL="0" lvl="0" indent="-93472" algn="l" rtl="0">
              <a:spcBef>
                <a:spcPts val="920"/>
              </a:spcBef>
              <a:spcAft>
                <a:spcPts val="0"/>
              </a:spcAft>
              <a:buSzPts val="1472"/>
              <a:buChar char="◼"/>
            </a:pPr>
            <a:r>
              <a:rPr lang="en-US" b="1" dirty="0"/>
              <a:t>Impact: </a:t>
            </a:r>
            <a:r>
              <a:rPr lang="en-US" dirty="0"/>
              <a:t>Confidentiality, Integrity, Availability</a:t>
            </a:r>
            <a:endParaRPr dirty="0"/>
          </a:p>
          <a:p>
            <a:pPr marL="0" lvl="0" indent="-93472" algn="l" rtl="0">
              <a:lnSpc>
                <a:spcPct val="100000"/>
              </a:lnSpc>
              <a:spcBef>
                <a:spcPts val="920"/>
              </a:spcBef>
              <a:spcAft>
                <a:spcPts val="0"/>
              </a:spcAft>
              <a:buSzPts val="1472"/>
              <a:buFont typeface="Noto Sans Symbols"/>
              <a:buChar char="◼"/>
            </a:pPr>
            <a:r>
              <a:rPr lang="en-US" b="1" dirty="0"/>
              <a:t>Threat Actor:</a:t>
            </a:r>
          </a:p>
          <a:p>
            <a:pPr marL="457200" lvl="1" indent="-93472">
              <a:spcBef>
                <a:spcPts val="920"/>
              </a:spcBef>
              <a:buSzPts val="1472"/>
              <a:buFont typeface="Noto Sans Symbols"/>
              <a:buChar char="◼"/>
            </a:pPr>
            <a:r>
              <a:rPr lang="en-US" sz="1500" b="1" dirty="0"/>
              <a:t>FIN4 – Financially-motivated threat group that has targeted confidential information related to the public financial market, particularly regarding healthcare and pharmaceutical companies, since at least 2013.</a:t>
            </a:r>
          </a:p>
          <a:p>
            <a:pPr marL="457200" lvl="1" indent="-93472">
              <a:spcBef>
                <a:spcPts val="920"/>
              </a:spcBef>
              <a:buSzPts val="1472"/>
              <a:buFont typeface="Noto Sans Symbols"/>
              <a:buChar char="◼"/>
            </a:pPr>
            <a:r>
              <a:rPr lang="en-US" sz="1600" dirty="0"/>
              <a:t>External Threat – Cyber Criminal, Hacktivists</a:t>
            </a:r>
          </a:p>
          <a:p>
            <a:pPr marL="457200" lvl="1" indent="-93472">
              <a:spcBef>
                <a:spcPts val="920"/>
              </a:spcBef>
              <a:buSzPts val="1472"/>
              <a:buFont typeface="Noto Sans Symbols"/>
              <a:buChar char="◼"/>
            </a:pPr>
            <a:r>
              <a:rPr lang="en-US" sz="1600" dirty="0"/>
              <a:t>Insider Threat – Criminal, Oblivious, Third-party, Disgruntled, Terminated</a:t>
            </a:r>
          </a:p>
          <a:p>
            <a:pPr marL="0" lvl="0" indent="-93472" algn="l" rtl="0">
              <a:lnSpc>
                <a:spcPct val="100000"/>
              </a:lnSpc>
              <a:spcBef>
                <a:spcPts val="920"/>
              </a:spcBef>
              <a:spcAft>
                <a:spcPts val="0"/>
              </a:spcAft>
              <a:buSzPts val="1472"/>
              <a:buFont typeface="Noto Sans Symbols"/>
              <a:buChar char="◼"/>
            </a:pPr>
            <a:r>
              <a:rPr lang="en-US" b="1" dirty="0"/>
              <a:t>Threat Actor Motivation: </a:t>
            </a:r>
            <a:r>
              <a:rPr lang="en-US" dirty="0"/>
              <a:t>It’s likely an attack on hospitals in favor of new healthcare legislation for advanced political or social causes. It could be a financial attack disguised as a hacktivist. In case of Insider threat motivations, it could be diverse. It could be intentional or unintentional. Just by mistake or premediated for money or disgruntled employee clicked intentionally even they knew its suspicious.</a:t>
            </a:r>
          </a:p>
          <a:p>
            <a:pPr marL="0" lvl="0" indent="-93472" algn="l" rtl="0">
              <a:lnSpc>
                <a:spcPct val="100000"/>
              </a:lnSpc>
              <a:spcBef>
                <a:spcPts val="920"/>
              </a:spcBef>
              <a:spcAft>
                <a:spcPts val="0"/>
              </a:spcAft>
              <a:buSzPts val="1472"/>
              <a:buChar char="◼"/>
            </a:pPr>
            <a:r>
              <a:rPr lang="en-US" b="1" dirty="0"/>
              <a:t>Common Threat Actor Techniques</a:t>
            </a:r>
          </a:p>
          <a:p>
            <a:pPr marL="457200" lvl="1" indent="-93472">
              <a:spcBef>
                <a:spcPts val="920"/>
              </a:spcBef>
              <a:buSzPts val="1472"/>
              <a:buChar char="◼"/>
            </a:pPr>
            <a:r>
              <a:rPr lang="en-US" altLang="ko-KR" sz="1600" dirty="0"/>
              <a:t>Intentional threats – Phishing, Spear phishing, Ransomware, Keylogger, Valid accounts</a:t>
            </a:r>
          </a:p>
          <a:p>
            <a:pPr marL="457200" lvl="1" indent="-93472">
              <a:spcBef>
                <a:spcPts val="920"/>
              </a:spcBef>
              <a:buSzPts val="1472"/>
              <a:buChar char="◼"/>
            </a:pPr>
            <a:r>
              <a:rPr lang="en-US" altLang="ko-KR" sz="1600" dirty="0"/>
              <a:t>Unintentional threats – Using human error by social engineering security unaware employees to make them open email attachment which is malicious program or to gain passwords or credentials.</a:t>
            </a:r>
            <a:endParaRPr lang="ko-KR" altLang="en-US" dirty="0"/>
          </a:p>
          <a:p>
            <a:pPr marL="0" lvl="0" indent="0" algn="l" rtl="0">
              <a:lnSpc>
                <a:spcPct val="100000"/>
              </a:lnSpc>
              <a:spcBef>
                <a:spcPts val="920"/>
              </a:spcBef>
              <a:spcAft>
                <a:spcPts val="0"/>
              </a:spcAft>
              <a:buSzPts val="1472"/>
              <a:buFont typeface="Noto Sans Symbols"/>
              <a:buNone/>
            </a:pPr>
            <a:endParaRPr lang="ko-KR"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3"/>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8" name="Google Shape;138;p3"/>
          <p:cNvSpPr txBox="1">
            <a:spLocks noGrp="1"/>
          </p:cNvSpPr>
          <p:nvPr>
            <p:ph type="title"/>
          </p:nvPr>
        </p:nvSpPr>
        <p:spPr>
          <a:xfrm>
            <a:off x="581193" y="702156"/>
            <a:ext cx="4076153" cy="2031316"/>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VULNERABILITY SCANNING TARGETS</a:t>
            </a:r>
            <a:endParaRPr dirty="0"/>
          </a:p>
        </p:txBody>
      </p:sp>
      <p:sp>
        <p:nvSpPr>
          <p:cNvPr id="139" name="Google Shape;139;p3"/>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txBox="1">
            <a:spLocks noGrp="1"/>
          </p:cNvSpPr>
          <p:nvPr>
            <p:ph type="body" idx="1"/>
          </p:nvPr>
        </p:nvSpPr>
        <p:spPr>
          <a:xfrm>
            <a:off x="4776743" y="702156"/>
            <a:ext cx="6668668" cy="2101691"/>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sz="1700" b="1" dirty="0"/>
              <a:t>Summary of scan targets:</a:t>
            </a:r>
            <a:endParaRPr sz="1700" dirty="0"/>
          </a:p>
          <a:p>
            <a:pPr marL="457200" lvl="1" indent="-70104" algn="l" rtl="0">
              <a:spcBef>
                <a:spcPts val="840"/>
              </a:spcBef>
              <a:spcAft>
                <a:spcPts val="0"/>
              </a:spcAft>
              <a:buSzPts val="1104"/>
              <a:buFont typeface="Noto Sans Symbols"/>
              <a:buChar char="◼"/>
            </a:pPr>
            <a:r>
              <a:rPr lang="en-US" sz="1700" dirty="0"/>
              <a:t>Number of devices scanned: 1</a:t>
            </a:r>
            <a:endParaRPr sz="1700" dirty="0"/>
          </a:p>
          <a:p>
            <a:pPr marL="457200" lvl="1" indent="-70104" algn="l" rtl="0">
              <a:spcBef>
                <a:spcPts val="840"/>
              </a:spcBef>
              <a:spcAft>
                <a:spcPts val="0"/>
              </a:spcAft>
              <a:buSzPts val="1104"/>
              <a:buFont typeface="Noto Sans Symbols"/>
              <a:buChar char="◼"/>
            </a:pPr>
            <a:r>
              <a:rPr lang="en-US" sz="1700" dirty="0"/>
              <a:t>Device type: VM(Virtual Machine)</a:t>
            </a:r>
            <a:endParaRPr sz="1700" dirty="0"/>
          </a:p>
          <a:p>
            <a:pPr marL="457200" lvl="1" indent="-70104" algn="l" rtl="0">
              <a:spcBef>
                <a:spcPts val="840"/>
              </a:spcBef>
              <a:spcAft>
                <a:spcPts val="0"/>
              </a:spcAft>
              <a:buSzPts val="1104"/>
              <a:buFont typeface="Noto Sans Symbols"/>
              <a:buChar char="◼"/>
            </a:pPr>
            <a:r>
              <a:rPr lang="en-US" sz="1700" dirty="0"/>
              <a:t>Primary purpose of device: The device is used for data center that contain centralized log files and backups</a:t>
            </a:r>
            <a:endParaRPr sz="1700" dirty="0"/>
          </a:p>
        </p:txBody>
      </p:sp>
      <p:pic>
        <p:nvPicPr>
          <p:cNvPr id="3" name="그림 2">
            <a:extLst>
              <a:ext uri="{FF2B5EF4-FFF2-40B4-BE49-F238E27FC236}">
                <a16:creationId xmlns:a16="http://schemas.microsoft.com/office/drawing/2014/main" id="{5F9874A5-B47A-43DF-891F-52DA85E4E6B2}"/>
              </a:ext>
            </a:extLst>
          </p:cNvPr>
          <p:cNvPicPr>
            <a:picLocks noChangeAspect="1"/>
          </p:cNvPicPr>
          <p:nvPr/>
        </p:nvPicPr>
        <p:blipFill>
          <a:blip r:embed="rId3"/>
          <a:stretch>
            <a:fillRect/>
          </a:stretch>
        </p:blipFill>
        <p:spPr>
          <a:xfrm>
            <a:off x="6116" y="2623540"/>
            <a:ext cx="7031291" cy="4182062"/>
          </a:xfrm>
          <a:prstGeom prst="rect">
            <a:avLst/>
          </a:prstGeom>
        </p:spPr>
      </p:pic>
      <p:pic>
        <p:nvPicPr>
          <p:cNvPr id="5" name="그림 4" descr="텍스트이(가) 표시된 사진&#10;&#10;자동 생성된 설명">
            <a:extLst>
              <a:ext uri="{FF2B5EF4-FFF2-40B4-BE49-F238E27FC236}">
                <a16:creationId xmlns:a16="http://schemas.microsoft.com/office/drawing/2014/main" id="{DBC0F534-32C2-4308-B694-DF60D5B5C87D}"/>
              </a:ext>
            </a:extLst>
          </p:cNvPr>
          <p:cNvPicPr>
            <a:picLocks noChangeAspect="1"/>
          </p:cNvPicPr>
          <p:nvPr/>
        </p:nvPicPr>
        <p:blipFill>
          <a:blip r:embed="rId4"/>
          <a:stretch>
            <a:fillRect/>
          </a:stretch>
        </p:blipFill>
        <p:spPr>
          <a:xfrm>
            <a:off x="5872278" y="2747233"/>
            <a:ext cx="6044710" cy="418206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4"/>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0" name="Google Shape;150;p4"/>
          <p:cNvSpPr txBox="1">
            <a:spLocks noGrp="1"/>
          </p:cNvSpPr>
          <p:nvPr>
            <p:ph type="title"/>
          </p:nvPr>
        </p:nvSpPr>
        <p:spPr>
          <a:xfrm>
            <a:off x="581193" y="702156"/>
            <a:ext cx="4076153" cy="1345979"/>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VULNERABILITY SCAN RESULTS</a:t>
            </a:r>
            <a:endParaRPr dirty="0"/>
          </a:p>
        </p:txBody>
      </p:sp>
      <p:sp>
        <p:nvSpPr>
          <p:cNvPr id="151" name="Google Shape;151;p4"/>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txBox="1">
            <a:spLocks noGrp="1"/>
          </p:cNvSpPr>
          <p:nvPr>
            <p:ph type="body" idx="1"/>
          </p:nvPr>
        </p:nvSpPr>
        <p:spPr>
          <a:xfrm>
            <a:off x="397269" y="2160575"/>
            <a:ext cx="4148310" cy="2536850"/>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b="1" dirty="0"/>
              <a:t>Summary of findings:</a:t>
            </a:r>
            <a:endParaRPr dirty="0"/>
          </a:p>
          <a:p>
            <a:pPr marL="457200" lvl="1" indent="-70104" algn="l" rtl="0">
              <a:spcBef>
                <a:spcPts val="840"/>
              </a:spcBef>
              <a:spcAft>
                <a:spcPts val="0"/>
              </a:spcAft>
              <a:buSzPts val="1104"/>
              <a:buFont typeface="Noto Sans Symbols"/>
              <a:buChar char="◼"/>
            </a:pPr>
            <a:r>
              <a:rPr lang="en-US" sz="1600" dirty="0"/>
              <a:t>Total number of actionable findings: 12</a:t>
            </a:r>
            <a:endParaRPr sz="1600" dirty="0"/>
          </a:p>
          <a:p>
            <a:pPr marL="914400" lvl="2" indent="-58419" algn="l" rtl="0">
              <a:spcBef>
                <a:spcPts val="800"/>
              </a:spcBef>
              <a:spcAft>
                <a:spcPts val="0"/>
              </a:spcAft>
              <a:buSzPts val="920"/>
              <a:buFont typeface="Noto Sans Symbols"/>
              <a:buChar char="◼"/>
            </a:pPr>
            <a:r>
              <a:rPr lang="en-US" sz="1600" dirty="0"/>
              <a:t>Critical: 0</a:t>
            </a:r>
            <a:endParaRPr sz="1600" dirty="0"/>
          </a:p>
          <a:p>
            <a:pPr marL="914400" lvl="2" indent="-58419" algn="l" rtl="0">
              <a:spcBef>
                <a:spcPts val="800"/>
              </a:spcBef>
              <a:spcAft>
                <a:spcPts val="0"/>
              </a:spcAft>
              <a:buSzPts val="920"/>
              <a:buFont typeface="Noto Sans Symbols"/>
              <a:buChar char="◼"/>
            </a:pPr>
            <a:r>
              <a:rPr lang="en-US" sz="1600" dirty="0"/>
              <a:t>High: 0</a:t>
            </a:r>
            <a:endParaRPr sz="1600" dirty="0"/>
          </a:p>
          <a:p>
            <a:pPr marL="914400" lvl="2" indent="-58419" algn="l" rtl="0">
              <a:spcBef>
                <a:spcPts val="800"/>
              </a:spcBef>
              <a:spcAft>
                <a:spcPts val="0"/>
              </a:spcAft>
              <a:buSzPts val="920"/>
              <a:buFont typeface="Noto Sans Symbols"/>
              <a:buChar char="◼"/>
            </a:pPr>
            <a:r>
              <a:rPr lang="en-US" sz="1600" dirty="0"/>
              <a:t>Medium: 2</a:t>
            </a:r>
            <a:endParaRPr sz="1600" dirty="0"/>
          </a:p>
          <a:p>
            <a:pPr marL="914400" lvl="2" indent="-58419" algn="l" rtl="0">
              <a:spcBef>
                <a:spcPts val="800"/>
              </a:spcBef>
              <a:spcAft>
                <a:spcPts val="0"/>
              </a:spcAft>
              <a:buSzPts val="920"/>
              <a:buFont typeface="Noto Sans Symbols"/>
              <a:buChar char="◼"/>
            </a:pPr>
            <a:r>
              <a:rPr lang="en-US" sz="1600" dirty="0"/>
              <a:t>Low: 1</a:t>
            </a:r>
            <a:endParaRPr sz="1600" dirty="0"/>
          </a:p>
        </p:txBody>
      </p:sp>
      <p:pic>
        <p:nvPicPr>
          <p:cNvPr id="3" name="그림 2">
            <a:extLst>
              <a:ext uri="{FF2B5EF4-FFF2-40B4-BE49-F238E27FC236}">
                <a16:creationId xmlns:a16="http://schemas.microsoft.com/office/drawing/2014/main" id="{B74D86E2-6B8F-42D7-B404-E83090E99070}"/>
              </a:ext>
            </a:extLst>
          </p:cNvPr>
          <p:cNvPicPr>
            <a:picLocks noChangeAspect="1"/>
          </p:cNvPicPr>
          <p:nvPr/>
        </p:nvPicPr>
        <p:blipFill>
          <a:blip r:embed="rId3"/>
          <a:stretch>
            <a:fillRect/>
          </a:stretch>
        </p:blipFill>
        <p:spPr>
          <a:xfrm>
            <a:off x="4361655" y="1005840"/>
            <a:ext cx="7664241" cy="57834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5"/>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2" name="Google Shape;162;p5"/>
          <p:cNvSpPr txBox="1">
            <a:spLocks noGrp="1"/>
          </p:cNvSpPr>
          <p:nvPr>
            <p:ph type="title"/>
          </p:nvPr>
        </p:nvSpPr>
        <p:spPr>
          <a:xfrm>
            <a:off x="581193" y="702156"/>
            <a:ext cx="4076153" cy="184662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REMEDIATION RECOMMENDATION</a:t>
            </a:r>
            <a:endParaRPr dirty="0"/>
          </a:p>
        </p:txBody>
      </p:sp>
      <p:sp>
        <p:nvSpPr>
          <p:cNvPr id="163" name="Google Shape;163;p5"/>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txBox="1">
            <a:spLocks noGrp="1"/>
          </p:cNvSpPr>
          <p:nvPr>
            <p:ph type="body" idx="1"/>
          </p:nvPr>
        </p:nvSpPr>
        <p:spPr>
          <a:xfrm>
            <a:off x="4776743" y="1101964"/>
            <a:ext cx="6484091" cy="335384"/>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dirty="0"/>
              <a:t>Fix within 7 days</a:t>
            </a:r>
            <a:endParaRPr dirty="0"/>
          </a:p>
        </p:txBody>
      </p:sp>
      <p:graphicFrame>
        <p:nvGraphicFramePr>
          <p:cNvPr id="166" name="Google Shape;166;p5"/>
          <p:cNvGraphicFramePr/>
          <p:nvPr>
            <p:extLst>
              <p:ext uri="{D42A27DB-BD31-4B8C-83A1-F6EECF244321}">
                <p14:modId xmlns:p14="http://schemas.microsoft.com/office/powerpoint/2010/main" val="2190421432"/>
              </p:ext>
            </p:extLst>
          </p:nvPr>
        </p:nvGraphicFramePr>
        <p:xfrm>
          <a:off x="4800102" y="1465185"/>
          <a:ext cx="6484125" cy="949980"/>
        </p:xfrm>
        <a:graphic>
          <a:graphicData uri="http://schemas.openxmlformats.org/drawingml/2006/table">
            <a:tbl>
              <a:tblPr firstRow="1" bandRow="1">
                <a:noFill/>
                <a:tableStyleId>{A3C0395A-9842-42C8-B4D9-9EC4036B6AB2}</a:tableStyleId>
              </a:tblPr>
              <a:tblGrid>
                <a:gridCol w="2161375">
                  <a:extLst>
                    <a:ext uri="{9D8B030D-6E8A-4147-A177-3AD203B41FA5}">
                      <a16:colId xmlns:a16="http://schemas.microsoft.com/office/drawing/2014/main" val="20000"/>
                    </a:ext>
                  </a:extLst>
                </a:gridCol>
                <a:gridCol w="2161375">
                  <a:extLst>
                    <a:ext uri="{9D8B030D-6E8A-4147-A177-3AD203B41FA5}">
                      <a16:colId xmlns:a16="http://schemas.microsoft.com/office/drawing/2014/main" val="20001"/>
                    </a:ext>
                  </a:extLst>
                </a:gridCol>
                <a:gridCol w="216137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600" u="none" strike="noStrike" cap="none"/>
                        <a:t>Finding</a:t>
                      </a:r>
                      <a:endParaRPr/>
                    </a:p>
                  </a:txBody>
                  <a:tcPr marL="91450" marR="91450" marT="45725" marB="45725"/>
                </a:tc>
                <a:tc>
                  <a:txBody>
                    <a:bodyPr/>
                    <a:lstStyle/>
                    <a:p>
                      <a:pPr marL="0" marR="0" lvl="0" indent="0" algn="l" rtl="0">
                        <a:spcBef>
                          <a:spcPts val="0"/>
                        </a:spcBef>
                        <a:spcAft>
                          <a:spcPts val="0"/>
                        </a:spcAft>
                        <a:buNone/>
                      </a:pPr>
                      <a:r>
                        <a:rPr lang="en-US" sz="1600"/>
                        <a:t>Severity Rating</a:t>
                      </a:r>
                      <a:endParaRPr/>
                    </a:p>
                  </a:txBody>
                  <a:tcPr marL="91450" marR="91450" marT="45725" marB="45725"/>
                </a:tc>
                <a:tc>
                  <a:txBody>
                    <a:bodyPr/>
                    <a:lstStyle/>
                    <a:p>
                      <a:pPr marL="0" marR="0" lvl="0" indent="0" algn="l" rtl="0">
                        <a:spcBef>
                          <a:spcPts val="0"/>
                        </a:spcBef>
                        <a:spcAft>
                          <a:spcPts val="0"/>
                        </a:spcAft>
                        <a:buNone/>
                      </a:pPr>
                      <a:r>
                        <a:rPr lang="en-US" sz="1600"/>
                        <a:t>Recommended Fix</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600" b="0" i="0" u="none" strike="noStrike" cap="none" dirty="0">
                          <a:solidFill>
                            <a:srgbClr val="3F3F3F"/>
                          </a:solidFill>
                          <a:latin typeface="Gill Sans"/>
                          <a:sym typeface="Arial"/>
                        </a:rPr>
                        <a:t>No Critical or high vulnerabilities found</a:t>
                      </a:r>
                      <a:endParaRPr sz="1600" b="0" i="0" u="none" strike="noStrike" cap="none" dirty="0">
                        <a:solidFill>
                          <a:srgbClr val="3F3F3F"/>
                        </a:solidFill>
                        <a:latin typeface="Gill Sans"/>
                        <a:sym typeface="Arial"/>
                      </a:endParaRPr>
                    </a:p>
                  </a:txBody>
                  <a:tcPr marL="91450" marR="91450" marT="45725" marB="45725"/>
                </a:tc>
                <a:tc>
                  <a:txBody>
                    <a:bodyPr/>
                    <a:lstStyle/>
                    <a:p>
                      <a:pPr marL="0" marR="0" lvl="0" indent="0" algn="l" rtl="0">
                        <a:spcBef>
                          <a:spcPts val="0"/>
                        </a:spcBef>
                        <a:spcAft>
                          <a:spcPts val="0"/>
                        </a:spcAft>
                        <a:buNone/>
                      </a:pPr>
                      <a:endParaRPr sz="1600" b="0" i="0" u="none" strike="noStrike" cap="none" dirty="0">
                        <a:solidFill>
                          <a:srgbClr val="3F3F3F"/>
                        </a:solidFill>
                        <a:latin typeface="Gill Sans"/>
                        <a:sym typeface="Arial"/>
                      </a:endParaRPr>
                    </a:p>
                  </a:txBody>
                  <a:tcPr marL="91450" marR="91450" marT="45725" marB="45725"/>
                </a:tc>
                <a:tc>
                  <a:txBody>
                    <a:bodyPr/>
                    <a:lstStyle/>
                    <a:p>
                      <a:pPr marL="0" marR="0" lvl="0" indent="0" algn="l" rtl="0">
                        <a:spcBef>
                          <a:spcPts val="0"/>
                        </a:spcBef>
                        <a:spcAft>
                          <a:spcPts val="0"/>
                        </a:spcAft>
                        <a:buNone/>
                      </a:pPr>
                      <a:endParaRPr sz="1600" b="0" i="0" u="none" strike="noStrike" cap="none" dirty="0">
                        <a:solidFill>
                          <a:srgbClr val="3F3F3F"/>
                        </a:solidFill>
                        <a:latin typeface="Gill Sans"/>
                        <a:sym typeface="Arial"/>
                      </a:endParaRPr>
                    </a:p>
                  </a:txBody>
                  <a:tcPr marL="91450" marR="91450" marT="45725" marB="45725"/>
                </a:tc>
                <a:extLst>
                  <a:ext uri="{0D108BD9-81ED-4DB2-BD59-A6C34878D82A}">
                    <a16:rowId xmlns:a16="http://schemas.microsoft.com/office/drawing/2014/main" val="10001"/>
                  </a:ext>
                </a:extLst>
              </a:tr>
            </a:tbl>
          </a:graphicData>
        </a:graphic>
      </p:graphicFrame>
      <p:sp>
        <p:nvSpPr>
          <p:cNvPr id="167" name="Google Shape;167;p5"/>
          <p:cNvSpPr txBox="1"/>
          <p:nvPr/>
        </p:nvSpPr>
        <p:spPr>
          <a:xfrm>
            <a:off x="581191" y="2570938"/>
            <a:ext cx="10679643" cy="335384"/>
          </a:xfrm>
          <a:prstGeom prst="rect">
            <a:avLst/>
          </a:prstGeom>
          <a:noFill/>
          <a:ln>
            <a:noFill/>
          </a:ln>
        </p:spPr>
        <p:txBody>
          <a:bodyPr spcFirstLastPara="1" wrap="square" lIns="91425" tIns="45700" rIns="91425" bIns="45700" anchor="ctr" anchorCtr="0">
            <a:normAutofit/>
          </a:bodyPr>
          <a:lstStyle/>
          <a:p>
            <a:pPr marL="0" marR="0" lvl="0" indent="-93472" algn="l" rtl="0">
              <a:lnSpc>
                <a:spcPct val="100000"/>
              </a:lnSpc>
              <a:spcBef>
                <a:spcPts val="0"/>
              </a:spcBef>
              <a:spcAft>
                <a:spcPts val="0"/>
              </a:spcAft>
              <a:buClr>
                <a:schemeClr val="accent1"/>
              </a:buClr>
              <a:buSzPts val="1472"/>
              <a:buFont typeface="Noto Sans Symbols"/>
              <a:buChar char="◼"/>
            </a:pPr>
            <a:r>
              <a:rPr lang="en-US" sz="1600" b="0" i="0" u="none" strike="noStrike" cap="none" dirty="0">
                <a:solidFill>
                  <a:srgbClr val="3F3F3F"/>
                </a:solidFill>
                <a:latin typeface="Gill Sans"/>
                <a:ea typeface="Gill Sans"/>
                <a:cs typeface="Gill Sans"/>
                <a:sym typeface="Gill Sans"/>
              </a:rPr>
              <a:t>Fix within 30 days </a:t>
            </a:r>
            <a:endParaRPr dirty="0"/>
          </a:p>
        </p:txBody>
      </p:sp>
      <p:graphicFrame>
        <p:nvGraphicFramePr>
          <p:cNvPr id="168" name="Google Shape;168;p5"/>
          <p:cNvGraphicFramePr/>
          <p:nvPr>
            <p:extLst>
              <p:ext uri="{D42A27DB-BD31-4B8C-83A1-F6EECF244321}">
                <p14:modId xmlns:p14="http://schemas.microsoft.com/office/powerpoint/2010/main" val="3596359329"/>
              </p:ext>
            </p:extLst>
          </p:nvPr>
        </p:nvGraphicFramePr>
        <p:xfrm>
          <a:off x="581191" y="2902765"/>
          <a:ext cx="10759248" cy="1772950"/>
        </p:xfrm>
        <a:graphic>
          <a:graphicData uri="http://schemas.openxmlformats.org/drawingml/2006/table">
            <a:tbl>
              <a:tblPr firstRow="1" bandRow="1">
                <a:noFill/>
                <a:tableStyleId>{A3C0395A-9842-42C8-B4D9-9EC4036B6AB2}</a:tableStyleId>
              </a:tblPr>
              <a:tblGrid>
                <a:gridCol w="4998994">
                  <a:extLst>
                    <a:ext uri="{9D8B030D-6E8A-4147-A177-3AD203B41FA5}">
                      <a16:colId xmlns:a16="http://schemas.microsoft.com/office/drawing/2014/main" val="20000"/>
                    </a:ext>
                  </a:extLst>
                </a:gridCol>
                <a:gridCol w="1699846">
                  <a:extLst>
                    <a:ext uri="{9D8B030D-6E8A-4147-A177-3AD203B41FA5}">
                      <a16:colId xmlns:a16="http://schemas.microsoft.com/office/drawing/2014/main" val="20001"/>
                    </a:ext>
                  </a:extLst>
                </a:gridCol>
                <a:gridCol w="4060408">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600" dirty="0"/>
                        <a:t>Finding</a:t>
                      </a:r>
                      <a:endParaRPr dirty="0"/>
                    </a:p>
                  </a:txBody>
                  <a:tcPr marL="91450" marR="91450" marT="45725" marB="45725"/>
                </a:tc>
                <a:tc>
                  <a:txBody>
                    <a:bodyPr/>
                    <a:lstStyle/>
                    <a:p>
                      <a:pPr marL="0" marR="0" lvl="0" indent="0" algn="l" rtl="0">
                        <a:spcBef>
                          <a:spcPts val="0"/>
                        </a:spcBef>
                        <a:spcAft>
                          <a:spcPts val="0"/>
                        </a:spcAft>
                        <a:buNone/>
                      </a:pPr>
                      <a:r>
                        <a:rPr lang="en-US" sz="1600"/>
                        <a:t>Severity Rating</a:t>
                      </a:r>
                      <a:endParaRPr/>
                    </a:p>
                  </a:txBody>
                  <a:tcPr marL="91450" marR="91450" marT="45725" marB="45725"/>
                </a:tc>
                <a:tc>
                  <a:txBody>
                    <a:bodyPr/>
                    <a:lstStyle/>
                    <a:p>
                      <a:pPr marL="0" marR="0" lvl="0" indent="0" algn="l" rtl="0">
                        <a:spcBef>
                          <a:spcPts val="0"/>
                        </a:spcBef>
                        <a:spcAft>
                          <a:spcPts val="0"/>
                        </a:spcAft>
                        <a:buNone/>
                      </a:pPr>
                      <a:r>
                        <a:rPr lang="en-US" sz="1600" dirty="0"/>
                        <a:t>Recommended Fix</a:t>
                      </a:r>
                      <a:endParaRPr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1600" b="0" i="0" u="none" strike="noStrike" cap="none" dirty="0">
                          <a:solidFill>
                            <a:srgbClr val="3F3F3F"/>
                          </a:solidFill>
                          <a:latin typeface="Gill Sans"/>
                          <a:sym typeface="Arial"/>
                        </a:rPr>
                        <a:t>DNS Server Recursive Query Cache Poisoning Weakness</a:t>
                      </a:r>
                      <a:endParaRPr sz="1600" b="0" i="0" u="none" strike="noStrike" cap="none" dirty="0">
                        <a:solidFill>
                          <a:srgbClr val="3F3F3F"/>
                        </a:solidFill>
                        <a:latin typeface="Gill Sans"/>
                        <a:sym typeface="Arial"/>
                      </a:endParaRPr>
                    </a:p>
                  </a:txBody>
                  <a:tcPr marL="91450" marR="91450" marT="45725" marB="45725"/>
                </a:tc>
                <a:tc>
                  <a:txBody>
                    <a:bodyPr/>
                    <a:lstStyle/>
                    <a:p>
                      <a:pPr marL="0" marR="0" lvl="0" indent="0" algn="l" rtl="0">
                        <a:spcBef>
                          <a:spcPts val="0"/>
                        </a:spcBef>
                        <a:spcAft>
                          <a:spcPts val="0"/>
                        </a:spcAft>
                        <a:buNone/>
                      </a:pPr>
                      <a:r>
                        <a:rPr lang="en-US" sz="1600" b="0" i="0" u="none" strike="noStrike" cap="none" dirty="0">
                          <a:solidFill>
                            <a:srgbClr val="3F3F3F"/>
                          </a:solidFill>
                          <a:latin typeface="Gill Sans"/>
                          <a:sym typeface="Arial"/>
                        </a:rPr>
                        <a:t>Medium</a:t>
                      </a:r>
                      <a:endParaRPr sz="1600" b="0" i="0" u="none" strike="noStrike" cap="none" dirty="0">
                        <a:solidFill>
                          <a:srgbClr val="3F3F3F"/>
                        </a:solidFill>
                        <a:latin typeface="Gill Sans"/>
                        <a:sym typeface="Arial"/>
                      </a:endParaRPr>
                    </a:p>
                  </a:txBody>
                  <a:tcPr marL="91450" marR="91450" marT="45725" marB="45725"/>
                </a:tc>
                <a:tc>
                  <a:txBody>
                    <a:bodyPr/>
                    <a:lstStyle/>
                    <a:p>
                      <a:pPr marL="0" marR="0" lvl="0" indent="0" algn="l" rtl="0">
                        <a:spcBef>
                          <a:spcPts val="0"/>
                        </a:spcBef>
                        <a:spcAft>
                          <a:spcPts val="0"/>
                        </a:spcAft>
                        <a:buNone/>
                      </a:pPr>
                      <a:r>
                        <a:rPr lang="en-US" sz="1600" b="0" i="0" u="none" strike="noStrike" cap="none" dirty="0">
                          <a:solidFill>
                            <a:srgbClr val="3F3F3F"/>
                          </a:solidFill>
                          <a:latin typeface="Gill Sans"/>
                          <a:sym typeface="Arial"/>
                        </a:rPr>
                        <a:t>Restrict recursive queries to the hosts that should use this nameserver</a:t>
                      </a:r>
                      <a:endParaRPr sz="1600" b="0" i="0" u="none" strike="noStrike" cap="none" dirty="0">
                        <a:solidFill>
                          <a:srgbClr val="3F3F3F"/>
                        </a:solidFill>
                        <a:latin typeface="Gill Sans"/>
                        <a:sym typeface="Aria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1600" b="0" i="0" u="none" strike="noStrike" cap="none" dirty="0">
                          <a:solidFill>
                            <a:srgbClr val="3F3F3F"/>
                          </a:solidFill>
                          <a:latin typeface="Gill Sans"/>
                          <a:sym typeface="Arial"/>
                        </a:rPr>
                        <a:t>DNS Server Spoofed Request Amplification DDoS</a:t>
                      </a:r>
                      <a:endParaRPr sz="1600" b="0" i="0" u="none" strike="noStrike" cap="none" dirty="0">
                        <a:solidFill>
                          <a:srgbClr val="3F3F3F"/>
                        </a:solidFill>
                        <a:latin typeface="Gill Sans"/>
                        <a:sym typeface="Arial"/>
                      </a:endParaRPr>
                    </a:p>
                  </a:txBody>
                  <a:tcPr marL="91450" marR="91450" marT="45725" marB="45725"/>
                </a:tc>
                <a:tc>
                  <a:txBody>
                    <a:bodyPr/>
                    <a:lstStyle/>
                    <a:p>
                      <a:pPr marL="0" marR="0" lvl="0" indent="0" algn="l" rtl="0">
                        <a:spcBef>
                          <a:spcPts val="0"/>
                        </a:spcBef>
                        <a:spcAft>
                          <a:spcPts val="0"/>
                        </a:spcAft>
                        <a:buNone/>
                      </a:pPr>
                      <a:r>
                        <a:rPr lang="en-US" altLang="ko-KR" sz="1600" b="0" i="0" u="none" strike="noStrike" cap="none" dirty="0">
                          <a:solidFill>
                            <a:srgbClr val="3F3F3F"/>
                          </a:solidFill>
                          <a:latin typeface="Gill Sans"/>
                          <a:sym typeface="Arial"/>
                        </a:rPr>
                        <a:t>Medium</a:t>
                      </a:r>
                    </a:p>
                  </a:txBody>
                  <a:tcPr marL="91450" marR="91450" marT="45725" marB="45725"/>
                </a:tc>
                <a:tc>
                  <a:txBody>
                    <a:bodyPr/>
                    <a:lstStyle/>
                    <a:p>
                      <a:pPr marL="0" marR="0" lvl="0" indent="0" algn="l" rtl="0">
                        <a:spcBef>
                          <a:spcPts val="0"/>
                        </a:spcBef>
                        <a:spcAft>
                          <a:spcPts val="0"/>
                        </a:spcAft>
                        <a:buNone/>
                      </a:pPr>
                      <a:r>
                        <a:rPr lang="en-US" sz="1600" b="0" i="0" u="none" strike="noStrike" cap="none" dirty="0">
                          <a:solidFill>
                            <a:srgbClr val="3F3F3F"/>
                          </a:solidFill>
                          <a:latin typeface="Gill Sans"/>
                          <a:sym typeface="Arial"/>
                        </a:rPr>
                        <a:t>Restrict access to your DNS server from public network or reconfigure it to reject such queries</a:t>
                      </a:r>
                      <a:endParaRPr sz="1600" b="0" i="0" u="none" strike="noStrike" cap="none" dirty="0">
                        <a:solidFill>
                          <a:srgbClr val="3F3F3F"/>
                        </a:solidFill>
                        <a:latin typeface="Gill Sans"/>
                        <a:sym typeface="Arial"/>
                      </a:endParaRPr>
                    </a:p>
                  </a:txBody>
                  <a:tcPr marL="91450" marR="91450" marT="45725" marB="45725"/>
                </a:tc>
                <a:extLst>
                  <a:ext uri="{0D108BD9-81ED-4DB2-BD59-A6C34878D82A}">
                    <a16:rowId xmlns:a16="http://schemas.microsoft.com/office/drawing/2014/main" val="10002"/>
                  </a:ext>
                </a:extLst>
              </a:tr>
            </a:tbl>
          </a:graphicData>
        </a:graphic>
      </p:graphicFrame>
      <p:sp>
        <p:nvSpPr>
          <p:cNvPr id="169" name="Google Shape;169;p5"/>
          <p:cNvSpPr txBox="1"/>
          <p:nvPr/>
        </p:nvSpPr>
        <p:spPr>
          <a:xfrm>
            <a:off x="581193" y="4881061"/>
            <a:ext cx="10679641" cy="335384"/>
          </a:xfrm>
          <a:prstGeom prst="rect">
            <a:avLst/>
          </a:prstGeom>
          <a:noFill/>
          <a:ln>
            <a:noFill/>
          </a:ln>
        </p:spPr>
        <p:txBody>
          <a:bodyPr spcFirstLastPara="1" wrap="square" lIns="91425" tIns="45700" rIns="91425" bIns="45700" anchor="ctr" anchorCtr="0">
            <a:normAutofit/>
          </a:bodyPr>
          <a:lstStyle/>
          <a:p>
            <a:pPr marL="0" marR="0" lvl="0" indent="-93472" algn="l" rtl="0">
              <a:lnSpc>
                <a:spcPct val="100000"/>
              </a:lnSpc>
              <a:spcBef>
                <a:spcPts val="0"/>
              </a:spcBef>
              <a:spcAft>
                <a:spcPts val="0"/>
              </a:spcAft>
              <a:buClr>
                <a:schemeClr val="accent1"/>
              </a:buClr>
              <a:buSzPts val="1472"/>
              <a:buFont typeface="Noto Sans Symbols"/>
              <a:buChar char="◼"/>
            </a:pPr>
            <a:r>
              <a:rPr lang="en-US" sz="1600" b="0" i="0" u="none" strike="noStrike" cap="none" dirty="0">
                <a:solidFill>
                  <a:srgbClr val="3F3F3F"/>
                </a:solidFill>
                <a:latin typeface="Gill Sans"/>
                <a:ea typeface="Gill Sans"/>
                <a:cs typeface="Gill Sans"/>
                <a:sym typeface="Gill Sans"/>
              </a:rPr>
              <a:t>Fix within 60 days </a:t>
            </a:r>
            <a:endParaRPr dirty="0"/>
          </a:p>
        </p:txBody>
      </p:sp>
      <p:graphicFrame>
        <p:nvGraphicFramePr>
          <p:cNvPr id="170" name="Google Shape;170;p5"/>
          <p:cNvGraphicFramePr/>
          <p:nvPr>
            <p:extLst>
              <p:ext uri="{D42A27DB-BD31-4B8C-83A1-F6EECF244321}">
                <p14:modId xmlns:p14="http://schemas.microsoft.com/office/powerpoint/2010/main" val="2397407921"/>
              </p:ext>
            </p:extLst>
          </p:nvPr>
        </p:nvGraphicFramePr>
        <p:xfrm>
          <a:off x="581193" y="5220002"/>
          <a:ext cx="10759248" cy="949980"/>
        </p:xfrm>
        <a:graphic>
          <a:graphicData uri="http://schemas.openxmlformats.org/drawingml/2006/table">
            <a:tbl>
              <a:tblPr firstRow="1" bandRow="1">
                <a:noFill/>
                <a:tableStyleId>{A3C0395A-9842-42C8-B4D9-9EC4036B6AB2}</a:tableStyleId>
              </a:tblPr>
              <a:tblGrid>
                <a:gridCol w="2521603">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640884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600"/>
                        <a:t>Finding</a:t>
                      </a:r>
                      <a:endParaRPr/>
                    </a:p>
                  </a:txBody>
                  <a:tcPr marL="91450" marR="91450" marT="45725" marB="45725"/>
                </a:tc>
                <a:tc>
                  <a:txBody>
                    <a:bodyPr/>
                    <a:lstStyle/>
                    <a:p>
                      <a:pPr marL="0" marR="0" lvl="0" indent="0" algn="l" rtl="0">
                        <a:spcBef>
                          <a:spcPts val="0"/>
                        </a:spcBef>
                        <a:spcAft>
                          <a:spcPts val="0"/>
                        </a:spcAft>
                        <a:buNone/>
                      </a:pPr>
                      <a:r>
                        <a:rPr lang="en-US" sz="1600"/>
                        <a:t>Severity Rating</a:t>
                      </a:r>
                      <a:endParaRPr/>
                    </a:p>
                  </a:txBody>
                  <a:tcPr marL="91450" marR="91450" marT="45725" marB="45725"/>
                </a:tc>
                <a:tc>
                  <a:txBody>
                    <a:bodyPr/>
                    <a:lstStyle/>
                    <a:p>
                      <a:pPr marL="0" marR="0" lvl="0" indent="0" algn="l" rtl="0">
                        <a:spcBef>
                          <a:spcPts val="0"/>
                        </a:spcBef>
                        <a:spcAft>
                          <a:spcPts val="0"/>
                        </a:spcAft>
                        <a:buNone/>
                      </a:pPr>
                      <a:r>
                        <a:rPr lang="en-US" sz="1600"/>
                        <a:t>Recommended Fix</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1600" b="0" i="0" u="none" strike="noStrike" cap="none" dirty="0">
                          <a:solidFill>
                            <a:srgbClr val="3F3F3F"/>
                          </a:solidFill>
                          <a:latin typeface="Gill Sans"/>
                          <a:sym typeface="Arial"/>
                        </a:rPr>
                        <a:t>DHCP Server Detection</a:t>
                      </a:r>
                      <a:endParaRPr sz="1600" b="0" i="0" u="none" strike="noStrike" cap="none" dirty="0">
                        <a:solidFill>
                          <a:srgbClr val="3F3F3F"/>
                        </a:solidFill>
                        <a:latin typeface="Gill Sans"/>
                        <a:sym typeface="Arial"/>
                      </a:endParaRPr>
                    </a:p>
                  </a:txBody>
                  <a:tcPr marL="91450" marR="91450" marT="45725" marB="45725"/>
                </a:tc>
                <a:tc>
                  <a:txBody>
                    <a:bodyPr/>
                    <a:lstStyle/>
                    <a:p>
                      <a:pPr marL="0" marR="0" lvl="0" indent="0" algn="l" rtl="0">
                        <a:spcBef>
                          <a:spcPts val="0"/>
                        </a:spcBef>
                        <a:spcAft>
                          <a:spcPts val="0"/>
                        </a:spcAft>
                        <a:buNone/>
                      </a:pPr>
                      <a:r>
                        <a:rPr lang="en-US" sz="1600" b="0" i="0" u="none" strike="noStrike" cap="none" dirty="0">
                          <a:solidFill>
                            <a:srgbClr val="3F3F3F"/>
                          </a:solidFill>
                          <a:latin typeface="Gill Sans"/>
                          <a:sym typeface="Arial"/>
                        </a:rPr>
                        <a:t>Low</a:t>
                      </a:r>
                      <a:endParaRPr sz="1600" b="0" i="0" u="none" strike="noStrike" cap="none" dirty="0">
                        <a:solidFill>
                          <a:srgbClr val="3F3F3F"/>
                        </a:solidFill>
                        <a:latin typeface="Gill Sans"/>
                        <a:sym typeface="Arial"/>
                      </a:endParaRPr>
                    </a:p>
                  </a:txBody>
                  <a:tcPr marL="91450" marR="91450" marT="45725" marB="45725"/>
                </a:tc>
                <a:tc>
                  <a:txBody>
                    <a:bodyPr/>
                    <a:lstStyle/>
                    <a:p>
                      <a:pPr marL="0" marR="0" lvl="0" indent="0" algn="l" rtl="0">
                        <a:spcBef>
                          <a:spcPts val="0"/>
                        </a:spcBef>
                        <a:spcAft>
                          <a:spcPts val="0"/>
                        </a:spcAft>
                        <a:buNone/>
                      </a:pPr>
                      <a:r>
                        <a:rPr lang="en-US" sz="1600" b="0" i="0" u="none" strike="noStrike" cap="none" dirty="0">
                          <a:solidFill>
                            <a:srgbClr val="3F3F3F"/>
                          </a:solidFill>
                          <a:latin typeface="Gill Sans"/>
                          <a:sym typeface="Arial"/>
                        </a:rPr>
                        <a:t>Apply filtering to keep this information off the network and remove any options that are not in use</a:t>
                      </a:r>
                      <a:endParaRPr sz="1600" b="0" i="0" u="none" strike="noStrike" cap="none" dirty="0">
                        <a:solidFill>
                          <a:srgbClr val="3F3F3F"/>
                        </a:solidFill>
                        <a:latin typeface="Gill Sans"/>
                        <a:sym typeface="Arial"/>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6"/>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251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ko-KR" altLang="en-US" sz="1800" b="0" i="0" u="none" strike="noStrike" cap="none">
              <a:solidFill>
                <a:schemeClr val="lt1"/>
              </a:solidFill>
              <a:latin typeface="Gill Sans"/>
              <a:ea typeface="Gill Sans"/>
              <a:cs typeface="Gill Sans"/>
              <a:sym typeface="Gill Sans"/>
            </a:endParaRPr>
          </a:p>
        </p:txBody>
      </p:sp>
      <p:sp>
        <p:nvSpPr>
          <p:cNvPr id="179" name="Google Shape;179;p6"/>
          <p:cNvSpPr txBox="1">
            <a:spLocks noGrp="1"/>
          </p:cNvSpPr>
          <p:nvPr>
            <p:ph type="title"/>
          </p:nvPr>
        </p:nvSpPr>
        <p:spPr>
          <a:xfrm>
            <a:off x="581193" y="702156"/>
            <a:ext cx="4076153" cy="171158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PASSWORD PENETRATION TEST OUTCOME</a:t>
            </a:r>
            <a:endParaRPr dirty="0"/>
          </a:p>
        </p:txBody>
      </p:sp>
      <p:sp>
        <p:nvSpPr>
          <p:cNvPr id="180" name="Google Shape;180;p6"/>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txBox="1">
            <a:spLocks noGrp="1"/>
          </p:cNvSpPr>
          <p:nvPr>
            <p:ph type="body" idx="1"/>
          </p:nvPr>
        </p:nvSpPr>
        <p:spPr>
          <a:xfrm>
            <a:off x="4926371" y="440289"/>
            <a:ext cx="6484091" cy="2577996"/>
          </a:xfrm>
          <a:prstGeom prst="rect">
            <a:avLst/>
          </a:prstGeom>
          <a:noFill/>
          <a:ln>
            <a:noFill/>
          </a:ln>
        </p:spPr>
        <p:txBody>
          <a:bodyPr spcFirstLastPara="1" wrap="square" lIns="91425" tIns="45700" rIns="91425" bIns="45700" anchor="ctr" anchorCtr="0">
            <a:noAutofit/>
          </a:bodyPr>
          <a:lstStyle/>
          <a:p>
            <a:pPr marL="0" lvl="0" indent="-93472" algn="l" rtl="0">
              <a:lnSpc>
                <a:spcPct val="100000"/>
              </a:lnSpc>
              <a:spcBef>
                <a:spcPts val="0"/>
              </a:spcBef>
              <a:spcAft>
                <a:spcPts val="0"/>
              </a:spcAft>
              <a:buSzPts val="1472"/>
              <a:buFont typeface="Noto Sans Symbols"/>
              <a:buChar char="◼"/>
            </a:pPr>
            <a:r>
              <a:rPr lang="en-US" sz="1400" b="1" dirty="0"/>
              <a:t>Methodology: </a:t>
            </a:r>
            <a:r>
              <a:rPr lang="en-US" sz="1400" dirty="0"/>
              <a:t>Processed at WSL(Window subsystem for Linux). Hash information of passwords are placed in hashes.txt file. Downloaded cleartext passwords list called </a:t>
            </a:r>
            <a:r>
              <a:rPr lang="en-US" sz="1400" b="1" dirty="0" err="1"/>
              <a:t>rockyou</a:t>
            </a:r>
            <a:r>
              <a:rPr lang="en-US" sz="1400" dirty="0"/>
              <a:t> as txt file. Used </a:t>
            </a:r>
            <a:r>
              <a:rPr lang="en-US" sz="1400" b="1" dirty="0"/>
              <a:t>hashcat.exe </a:t>
            </a:r>
            <a:r>
              <a:rPr lang="en-US" sz="1400" dirty="0"/>
              <a:t>file to crack password hashes with options </a:t>
            </a:r>
            <a:r>
              <a:rPr lang="en-US" sz="1400" b="1" dirty="0"/>
              <a:t>md5</a:t>
            </a:r>
            <a:r>
              <a:rPr lang="en-US" sz="1400" dirty="0"/>
              <a:t>, </a:t>
            </a:r>
            <a:r>
              <a:rPr lang="en-US" sz="1400" b="1" dirty="0"/>
              <a:t>straight</a:t>
            </a:r>
            <a:r>
              <a:rPr lang="en-US" sz="1400" dirty="0"/>
              <a:t> attack type feeding rockyou.txt. Additionally used rule-based attack with the rule supported by </a:t>
            </a:r>
            <a:r>
              <a:rPr lang="en-US" sz="1400" dirty="0" err="1"/>
              <a:t>hashcat</a:t>
            </a:r>
            <a:r>
              <a:rPr lang="en-US" sz="1400" dirty="0"/>
              <a:t> program itself called </a:t>
            </a:r>
            <a:r>
              <a:rPr lang="en-US" sz="1400" b="1" dirty="0"/>
              <a:t>rockyou-30000.rule</a:t>
            </a:r>
            <a:r>
              <a:rPr lang="en-US" sz="1400" dirty="0"/>
              <a:t>.</a:t>
            </a:r>
            <a:endParaRPr sz="1400" dirty="0"/>
          </a:p>
          <a:p>
            <a:pPr marL="0" lvl="0" indent="-93472" algn="l" rtl="0">
              <a:lnSpc>
                <a:spcPct val="100000"/>
              </a:lnSpc>
              <a:spcBef>
                <a:spcPts val="920"/>
              </a:spcBef>
              <a:spcAft>
                <a:spcPts val="0"/>
              </a:spcAft>
              <a:buSzPts val="1472"/>
              <a:buFont typeface="Noto Sans Symbols"/>
              <a:buChar char="◼"/>
            </a:pPr>
            <a:r>
              <a:rPr lang="en-US" sz="1400" b="1" dirty="0"/>
              <a:t>Number of passwords tested: </a:t>
            </a:r>
            <a:r>
              <a:rPr lang="en-US" sz="1400" dirty="0"/>
              <a:t>40</a:t>
            </a:r>
            <a:endParaRPr sz="1400" dirty="0"/>
          </a:p>
          <a:p>
            <a:pPr marL="0" lvl="0" indent="-93472" algn="l" rtl="0">
              <a:lnSpc>
                <a:spcPct val="100000"/>
              </a:lnSpc>
              <a:spcBef>
                <a:spcPts val="920"/>
              </a:spcBef>
              <a:spcAft>
                <a:spcPts val="0"/>
              </a:spcAft>
              <a:buSzPts val="1472"/>
              <a:buFont typeface="Noto Sans Symbols"/>
              <a:buChar char="◼"/>
            </a:pPr>
            <a:r>
              <a:rPr lang="en-US" sz="1400" b="1" dirty="0"/>
              <a:t>Number of passwords cracked: </a:t>
            </a:r>
            <a:r>
              <a:rPr lang="en-US" sz="1400" dirty="0"/>
              <a:t>40</a:t>
            </a:r>
          </a:p>
          <a:p>
            <a:pPr marL="0" lvl="0" indent="-93472" algn="l" rtl="0">
              <a:lnSpc>
                <a:spcPct val="100000"/>
              </a:lnSpc>
              <a:spcBef>
                <a:spcPts val="920"/>
              </a:spcBef>
              <a:spcAft>
                <a:spcPts val="0"/>
              </a:spcAft>
              <a:buSzPts val="1472"/>
              <a:buFont typeface="Noto Sans Symbols"/>
              <a:buChar char="◼"/>
            </a:pPr>
            <a:r>
              <a:rPr lang="en-US" sz="1400" b="1" dirty="0"/>
              <a:t>Evidence of weak passwords: </a:t>
            </a:r>
            <a:r>
              <a:rPr lang="en-US" sz="1400" dirty="0"/>
              <a:t>All password has been cracked under 10 seconds. Using md5 hashing algorithm. Most of the passwords are under 10 characters.</a:t>
            </a:r>
          </a:p>
        </p:txBody>
      </p:sp>
      <p:pic>
        <p:nvPicPr>
          <p:cNvPr id="15" name="그림 14" descr="텍스트, 명판이(가) 표시된 사진&#10;&#10;자동 생성된 설명">
            <a:extLst>
              <a:ext uri="{FF2B5EF4-FFF2-40B4-BE49-F238E27FC236}">
                <a16:creationId xmlns:a16="http://schemas.microsoft.com/office/drawing/2014/main" id="{DA2F433F-1BAE-4DE5-920B-9F539082F867}"/>
              </a:ext>
            </a:extLst>
          </p:cNvPr>
          <p:cNvPicPr>
            <a:picLocks noChangeAspect="1"/>
          </p:cNvPicPr>
          <p:nvPr/>
        </p:nvPicPr>
        <p:blipFill>
          <a:blip r:embed="rId3"/>
          <a:stretch>
            <a:fillRect/>
          </a:stretch>
        </p:blipFill>
        <p:spPr>
          <a:xfrm>
            <a:off x="3408389" y="3198055"/>
            <a:ext cx="3799515" cy="3671800"/>
          </a:xfrm>
          <a:prstGeom prst="rect">
            <a:avLst/>
          </a:prstGeom>
        </p:spPr>
      </p:pic>
      <p:pic>
        <p:nvPicPr>
          <p:cNvPr id="17" name="그림 16" descr="텍스트, 병, 신문, 명판이(가) 표시된 사진&#10;&#10;자동 생성된 설명">
            <a:extLst>
              <a:ext uri="{FF2B5EF4-FFF2-40B4-BE49-F238E27FC236}">
                <a16:creationId xmlns:a16="http://schemas.microsoft.com/office/drawing/2014/main" id="{D6E74EC1-110D-47A0-8094-756D19D06EA1}"/>
              </a:ext>
            </a:extLst>
          </p:cNvPr>
          <p:cNvPicPr>
            <a:picLocks noChangeAspect="1"/>
          </p:cNvPicPr>
          <p:nvPr/>
        </p:nvPicPr>
        <p:blipFill>
          <a:blip r:embed="rId4"/>
          <a:stretch>
            <a:fillRect/>
          </a:stretch>
        </p:blipFill>
        <p:spPr>
          <a:xfrm>
            <a:off x="1" y="3190073"/>
            <a:ext cx="3408388" cy="3679782"/>
          </a:xfrm>
          <a:prstGeom prst="rect">
            <a:avLst/>
          </a:prstGeom>
        </p:spPr>
      </p:pic>
      <p:pic>
        <p:nvPicPr>
          <p:cNvPr id="19" name="그림 18">
            <a:extLst>
              <a:ext uri="{FF2B5EF4-FFF2-40B4-BE49-F238E27FC236}">
                <a16:creationId xmlns:a16="http://schemas.microsoft.com/office/drawing/2014/main" id="{B29F3E64-BC77-4606-A5CF-F7FB0D7A97EB}"/>
              </a:ext>
            </a:extLst>
          </p:cNvPr>
          <p:cNvPicPr>
            <a:picLocks noChangeAspect="1"/>
          </p:cNvPicPr>
          <p:nvPr/>
        </p:nvPicPr>
        <p:blipFill>
          <a:blip r:embed="rId5"/>
          <a:stretch>
            <a:fillRect/>
          </a:stretch>
        </p:blipFill>
        <p:spPr>
          <a:xfrm>
            <a:off x="-1" y="2970581"/>
            <a:ext cx="7316221" cy="209579"/>
          </a:xfrm>
          <a:prstGeom prst="rect">
            <a:avLst/>
          </a:prstGeom>
        </p:spPr>
      </p:pic>
      <p:sp>
        <p:nvSpPr>
          <p:cNvPr id="29" name="Google Shape;182;p6">
            <a:extLst>
              <a:ext uri="{FF2B5EF4-FFF2-40B4-BE49-F238E27FC236}">
                <a16:creationId xmlns:a16="http://schemas.microsoft.com/office/drawing/2014/main" id="{61947FDD-92A0-4EBD-8E7E-BF669FF968F9}"/>
              </a:ext>
            </a:extLst>
          </p:cNvPr>
          <p:cNvSpPr txBox="1">
            <a:spLocks/>
          </p:cNvSpPr>
          <p:nvPr/>
        </p:nvSpPr>
        <p:spPr>
          <a:xfrm>
            <a:off x="7377781" y="3075370"/>
            <a:ext cx="4546335" cy="3298361"/>
          </a:xfrm>
          <a:prstGeom prst="rect">
            <a:avLst/>
          </a:prstGeom>
          <a:noFill/>
          <a:ln>
            <a:noFill/>
          </a:ln>
        </p:spPr>
        <p:txBody>
          <a:bodyPr spcFirstLastPara="1" wrap="square" lIns="91425" tIns="45700" rIns="91425" bIns="45700" anchor="ctr" anchorCtr="0">
            <a:normAutofit fontScale="92500"/>
          </a:bodyPr>
          <a:lstStyle>
            <a:defPPr marR="0" lvl="0" algn="l" rtl="0">
              <a:lnSpc>
                <a:spcPct val="100000"/>
              </a:lnSpc>
              <a:spcBef>
                <a:spcPts val="0"/>
              </a:spcBef>
              <a:spcAft>
                <a:spcPts val="0"/>
              </a:spcAft>
            </a:defPPr>
            <a:lvl1pPr marL="457200" marR="0" lvl="0" indent="-228600" algn="l" rtl="0">
              <a:lnSpc>
                <a:spcPct val="100000"/>
              </a:lnSpc>
              <a:spcBef>
                <a:spcPts val="32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1pPr>
            <a:lvl2pPr marL="914400" marR="0" lvl="1" indent="-228600" algn="l" rtl="0">
              <a:lnSpc>
                <a:spcPct val="100000"/>
              </a:lnSpc>
              <a:spcBef>
                <a:spcPts val="600"/>
              </a:spcBef>
              <a:spcAft>
                <a:spcPts val="0"/>
              </a:spcAft>
              <a:buClr>
                <a:schemeClr val="accent1"/>
              </a:buClr>
              <a:buSzPts val="1104"/>
              <a:buFont typeface="Noto Sans Symbols"/>
              <a:buNone/>
              <a:defRPr sz="1200" b="0" i="0" u="none" strike="noStrike" cap="none">
                <a:solidFill>
                  <a:srgbClr val="3F3F3F"/>
                </a:solidFill>
                <a:latin typeface="Gill Sans"/>
                <a:ea typeface="Gill Sans"/>
                <a:cs typeface="Gill Sans"/>
                <a:sym typeface="Gill Sans"/>
              </a:defRPr>
            </a:lvl2pPr>
            <a:lvl3pPr marL="1371600" marR="0" lvl="2" indent="-228600" algn="l" rtl="0">
              <a:lnSpc>
                <a:spcPct val="100000"/>
              </a:lnSpc>
              <a:spcBef>
                <a:spcPts val="600"/>
              </a:spcBef>
              <a:spcAft>
                <a:spcPts val="0"/>
              </a:spcAft>
              <a:buClr>
                <a:schemeClr val="accent1"/>
              </a:buClr>
              <a:buSzPts val="920"/>
              <a:buFont typeface="Noto Sans Symbols"/>
              <a:buNone/>
              <a:defRPr sz="1000" b="0" i="0" u="none" strike="noStrike" cap="none">
                <a:solidFill>
                  <a:srgbClr val="3F3F3F"/>
                </a:solidFill>
                <a:latin typeface="Gill Sans"/>
                <a:ea typeface="Gill Sans"/>
                <a:cs typeface="Gill Sans"/>
                <a:sym typeface="Gill Sans"/>
              </a:defRPr>
            </a:lvl3pPr>
            <a:lvl4pPr marL="1828800" marR="0" lvl="3" indent="-228600" algn="l" rtl="0">
              <a:lnSpc>
                <a:spcPct val="100000"/>
              </a:lnSpc>
              <a:spcBef>
                <a:spcPts val="600"/>
              </a:spcBef>
              <a:spcAft>
                <a:spcPts val="0"/>
              </a:spcAft>
              <a:buClr>
                <a:schemeClr val="accent1"/>
              </a:buClr>
              <a:buSzPts val="828"/>
              <a:buFont typeface="Noto Sans Symbols"/>
              <a:buNone/>
              <a:defRPr sz="900" b="0" i="0" u="none" strike="noStrike" cap="none">
                <a:solidFill>
                  <a:srgbClr val="3F3F3F"/>
                </a:solidFill>
                <a:latin typeface="Gill Sans"/>
                <a:ea typeface="Gill Sans"/>
                <a:cs typeface="Gill Sans"/>
                <a:sym typeface="Gill Sans"/>
              </a:defRPr>
            </a:lvl4pPr>
            <a:lvl5pPr marL="2286000" marR="0" lvl="4" indent="-228600" algn="l" rtl="0">
              <a:lnSpc>
                <a:spcPct val="100000"/>
              </a:lnSpc>
              <a:spcBef>
                <a:spcPts val="600"/>
              </a:spcBef>
              <a:spcAft>
                <a:spcPts val="0"/>
              </a:spcAft>
              <a:buClr>
                <a:schemeClr val="accent1"/>
              </a:buClr>
              <a:buSzPts val="828"/>
              <a:buFont typeface="Noto Sans Symbols"/>
              <a:buNone/>
              <a:defRPr sz="900" b="0" i="0" u="none" strike="noStrike" cap="none">
                <a:solidFill>
                  <a:srgbClr val="3F3F3F"/>
                </a:solidFill>
                <a:latin typeface="Gill Sans"/>
                <a:ea typeface="Gill Sans"/>
                <a:cs typeface="Gill Sans"/>
                <a:sym typeface="Gill Sans"/>
              </a:defRPr>
            </a:lvl5pPr>
            <a:lvl6pPr marL="2743200" marR="0" lvl="5" indent="-228600" algn="l" rtl="0">
              <a:lnSpc>
                <a:spcPct val="100000"/>
              </a:lnSpc>
              <a:spcBef>
                <a:spcPts val="600"/>
              </a:spcBef>
              <a:spcAft>
                <a:spcPts val="0"/>
              </a:spcAft>
              <a:buClr>
                <a:schemeClr val="accent2"/>
              </a:buClr>
              <a:buSzPts val="828"/>
              <a:buFont typeface="Noto Sans Symbols"/>
              <a:buNone/>
              <a:defRPr sz="900" b="0" i="0" u="none" strike="noStrike" cap="none">
                <a:solidFill>
                  <a:schemeClr val="dk2"/>
                </a:solidFill>
                <a:latin typeface="Gill Sans"/>
                <a:ea typeface="Gill Sans"/>
                <a:cs typeface="Gill Sans"/>
                <a:sym typeface="Gill Sans"/>
              </a:defRPr>
            </a:lvl6pPr>
            <a:lvl7pPr marL="3200400" marR="0" lvl="6" indent="-228600" algn="l" rtl="0">
              <a:lnSpc>
                <a:spcPct val="100000"/>
              </a:lnSpc>
              <a:spcBef>
                <a:spcPts val="600"/>
              </a:spcBef>
              <a:spcAft>
                <a:spcPts val="0"/>
              </a:spcAft>
              <a:buClr>
                <a:schemeClr val="accent2"/>
              </a:buClr>
              <a:buSzPts val="828"/>
              <a:buFont typeface="Noto Sans Symbols"/>
              <a:buNone/>
              <a:defRPr sz="900" b="0" i="0" u="none" strike="noStrike" cap="none">
                <a:solidFill>
                  <a:schemeClr val="dk2"/>
                </a:solidFill>
                <a:latin typeface="Gill Sans"/>
                <a:ea typeface="Gill Sans"/>
                <a:cs typeface="Gill Sans"/>
                <a:sym typeface="Gill Sans"/>
              </a:defRPr>
            </a:lvl7pPr>
            <a:lvl8pPr marL="3657600" marR="0" lvl="7" indent="-228600" algn="l" rtl="0">
              <a:lnSpc>
                <a:spcPct val="100000"/>
              </a:lnSpc>
              <a:spcBef>
                <a:spcPts val="600"/>
              </a:spcBef>
              <a:spcAft>
                <a:spcPts val="0"/>
              </a:spcAft>
              <a:buClr>
                <a:schemeClr val="accent2"/>
              </a:buClr>
              <a:buSzPts val="828"/>
              <a:buFont typeface="Noto Sans Symbols"/>
              <a:buNone/>
              <a:defRPr sz="900" b="0" i="0" u="none" strike="noStrike" cap="none">
                <a:solidFill>
                  <a:schemeClr val="dk2"/>
                </a:solidFill>
                <a:latin typeface="Gill Sans"/>
                <a:ea typeface="Gill Sans"/>
                <a:cs typeface="Gill Sans"/>
                <a:sym typeface="Gill Sans"/>
              </a:defRPr>
            </a:lvl8pPr>
            <a:lvl9pPr marL="4114800" marR="0" lvl="8" indent="-228600" algn="l" rtl="0">
              <a:lnSpc>
                <a:spcPct val="100000"/>
              </a:lnSpc>
              <a:spcBef>
                <a:spcPts val="600"/>
              </a:spcBef>
              <a:spcAft>
                <a:spcPts val="600"/>
              </a:spcAft>
              <a:buClr>
                <a:schemeClr val="accent2"/>
              </a:buClr>
              <a:buSzPts val="828"/>
              <a:buFont typeface="Noto Sans Symbols"/>
              <a:buNone/>
              <a:defRPr sz="900" b="0" i="0" u="none" strike="noStrike" cap="none">
                <a:solidFill>
                  <a:schemeClr val="dk2"/>
                </a:solidFill>
                <a:latin typeface="Gill Sans"/>
                <a:ea typeface="Gill Sans"/>
                <a:cs typeface="Gill Sans"/>
                <a:sym typeface="Gill Sans"/>
              </a:defRPr>
            </a:lvl9pPr>
          </a:lstStyle>
          <a:p>
            <a:pPr marL="0" indent="0">
              <a:spcBef>
                <a:spcPts val="920"/>
              </a:spcBef>
            </a:pPr>
            <a:endParaRPr lang="en-US" altLang="ko-KR" dirty="0"/>
          </a:p>
          <a:p>
            <a:pPr marL="0" indent="-93472">
              <a:spcBef>
                <a:spcPts val="920"/>
              </a:spcBef>
              <a:buFont typeface="Noto Sans Symbols"/>
              <a:buChar char="◼"/>
            </a:pPr>
            <a:r>
              <a:rPr lang="en-US" dirty="0"/>
              <a:t>Recommended steps to improve passwords security: </a:t>
            </a:r>
          </a:p>
          <a:p>
            <a:pPr marL="457200" lvl="1" indent="-93472">
              <a:spcBef>
                <a:spcPts val="920"/>
              </a:spcBef>
              <a:buFont typeface="Noto Sans Symbols"/>
              <a:buChar char="◼"/>
            </a:pPr>
            <a:r>
              <a:rPr lang="en-US" dirty="0"/>
              <a:t> </a:t>
            </a:r>
            <a:r>
              <a:rPr lang="en-US" sz="1400" dirty="0"/>
              <a:t>Use password more than 12 words</a:t>
            </a:r>
          </a:p>
          <a:p>
            <a:pPr marL="457200" lvl="1" indent="-93472">
              <a:spcBef>
                <a:spcPts val="920"/>
              </a:spcBef>
              <a:buFont typeface="Noto Sans Symbols"/>
              <a:buChar char="◼"/>
            </a:pPr>
            <a:r>
              <a:rPr lang="en-US" sz="1400" dirty="0"/>
              <a:t> Use Upper / Lowercase letters, numbers, symbols both to make password hard to crack</a:t>
            </a:r>
          </a:p>
          <a:p>
            <a:pPr marL="457200" lvl="1" indent="-93472">
              <a:spcBef>
                <a:spcPts val="920"/>
              </a:spcBef>
              <a:buFont typeface="Noto Sans Symbols"/>
              <a:buChar char="◼"/>
            </a:pPr>
            <a:r>
              <a:rPr lang="en-US" sz="1400" dirty="0"/>
              <a:t> Approximately with above it took 34k years to crack with combination of letter, numbers, symbols</a:t>
            </a:r>
          </a:p>
          <a:p>
            <a:pPr marL="457200" lvl="1" indent="-93472">
              <a:spcBef>
                <a:spcPts val="920"/>
              </a:spcBef>
              <a:buFont typeface="Noto Sans Symbols"/>
              <a:buChar char="◼"/>
            </a:pPr>
            <a:r>
              <a:rPr lang="en-US" sz="1400" dirty="0"/>
              <a:t> Change password every 6 month</a:t>
            </a:r>
          </a:p>
          <a:p>
            <a:pPr marL="457200" lvl="1" indent="-93472">
              <a:spcBef>
                <a:spcPts val="920"/>
              </a:spcBef>
              <a:buFont typeface="Noto Sans Symbols"/>
              <a:buChar char="◼"/>
            </a:pPr>
            <a:r>
              <a:rPr lang="en-US" sz="1400" dirty="0"/>
              <a:t> Use salt to prevent usage of rainbow table</a:t>
            </a:r>
          </a:p>
          <a:p>
            <a:pPr marL="457200" lvl="1" indent="-93472">
              <a:spcBef>
                <a:spcPts val="920"/>
              </a:spcBef>
              <a:buFont typeface="Noto Sans Symbols"/>
              <a:buChar char="◼"/>
            </a:pPr>
            <a:r>
              <a:rPr lang="en-US" sz="1400" dirty="0"/>
              <a:t> Use more stronger hashing algorithm like sha256 to prevent hash collision as possible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rPr>
              <a:t>INCIDENT RESPONSE PRELIMINARY ASSESSMENT</a:t>
            </a:r>
            <a:endParaRPr sz="2800" b="0" cap="none" dirty="0">
              <a:solidFill>
                <a:schemeClr val="dk2"/>
              </a:solidFill>
              <a:latin typeface="Gill Sans"/>
              <a:ea typeface="Gill Sans"/>
              <a:cs typeface="Gill Sans"/>
              <a:sym typeface="Gill Sans"/>
            </a:endParaRPr>
          </a:p>
        </p:txBody>
      </p:sp>
      <p:sp>
        <p:nvSpPr>
          <p:cNvPr id="188" name="Google Shape;188;p7"/>
          <p:cNvSpPr txBox="1">
            <a:spLocks noGrp="1"/>
          </p:cNvSpPr>
          <p:nvPr>
            <p:ph type="body" idx="1"/>
          </p:nvPr>
        </p:nvSpPr>
        <p:spPr>
          <a:xfrm>
            <a:off x="4776743" y="702156"/>
            <a:ext cx="7170615" cy="5987402"/>
          </a:xfrm>
          <a:prstGeom prst="rect">
            <a:avLst/>
          </a:prstGeom>
          <a:noFill/>
          <a:ln>
            <a:noFill/>
          </a:ln>
        </p:spPr>
        <p:txBody>
          <a:bodyPr spcFirstLastPara="1" wrap="square" lIns="91425" tIns="45700" rIns="91425" bIns="45700" anchor="ctr" anchorCtr="0">
            <a:normAutofit lnSpcReduction="10000"/>
          </a:bodyPr>
          <a:lstStyle/>
          <a:p>
            <a:pPr marL="0" lvl="0" indent="-93472" algn="l" rtl="0">
              <a:lnSpc>
                <a:spcPct val="100000"/>
              </a:lnSpc>
              <a:spcBef>
                <a:spcPts val="0"/>
              </a:spcBef>
              <a:spcAft>
                <a:spcPts val="0"/>
              </a:spcAft>
              <a:buSzPts val="1472"/>
              <a:buFont typeface="Noto Sans Symbols"/>
              <a:buChar char="◼"/>
            </a:pPr>
            <a:r>
              <a:rPr lang="en-US" dirty="0"/>
              <a:t>Summarize ongoing incident: </a:t>
            </a:r>
            <a:endParaRPr dirty="0"/>
          </a:p>
          <a:p>
            <a:pPr marL="457200" lvl="1" indent="-70104" algn="l" rtl="0">
              <a:spcBef>
                <a:spcPts val="840"/>
              </a:spcBef>
              <a:spcAft>
                <a:spcPts val="0"/>
              </a:spcAft>
              <a:buSzPts val="1104"/>
              <a:buFont typeface="Noto Sans Symbols"/>
              <a:buChar char="◼"/>
            </a:pPr>
            <a:r>
              <a:rPr lang="en-US" dirty="0"/>
              <a:t> </a:t>
            </a:r>
            <a:r>
              <a:rPr lang="en-US" sz="1400" dirty="0"/>
              <a:t>3 Hospitals A, B, and C were hit by Ransomware and now our hospital is contaminated by ransomware also and currently hackers are asking to pay one million dollars to access the system. The control systems used to monitor patient stats are no longer available through the standard user interface. Some doctors report being unable to render treatments because they cannot view detailed information about patient status. Log analysis tool is down, and security leader has declared this a critical security incident.</a:t>
            </a:r>
            <a:endParaRPr sz="1400" dirty="0"/>
          </a:p>
          <a:p>
            <a:pPr marL="0" lvl="0" indent="-93472" algn="l" rtl="0">
              <a:lnSpc>
                <a:spcPct val="100000"/>
              </a:lnSpc>
              <a:spcBef>
                <a:spcPts val="920"/>
              </a:spcBef>
              <a:spcAft>
                <a:spcPts val="0"/>
              </a:spcAft>
              <a:buSzPts val="1472"/>
              <a:buFont typeface="Noto Sans Symbols"/>
              <a:buChar char="◼"/>
            </a:pPr>
            <a:r>
              <a:rPr lang="en-US" dirty="0"/>
              <a:t>Document actions or notes from the following steps of the initial incident response checklist</a:t>
            </a:r>
            <a:endParaRPr dirty="0"/>
          </a:p>
          <a:p>
            <a:pPr marL="342900" lvl="0" indent="-342900" algn="l" rtl="0">
              <a:lnSpc>
                <a:spcPct val="100000"/>
              </a:lnSpc>
              <a:spcBef>
                <a:spcPts val="920"/>
              </a:spcBef>
              <a:spcAft>
                <a:spcPts val="0"/>
              </a:spcAft>
              <a:buSzPts val="1472"/>
              <a:buFont typeface="Arial"/>
              <a:buChar char="•"/>
            </a:pPr>
            <a:r>
              <a:rPr lang="en-US" dirty="0"/>
              <a:t>Step 1: Several doctors, nurses, and administrative staff discovered the incident and contacted the help desk team for help.</a:t>
            </a:r>
            <a:endParaRPr dirty="0"/>
          </a:p>
          <a:p>
            <a:pPr marL="342900" indent="-342900">
              <a:spcBef>
                <a:spcPts val="920"/>
              </a:spcBef>
              <a:buFont typeface="Arial"/>
              <a:buChar char="•"/>
            </a:pPr>
            <a:r>
              <a:rPr lang="en-US" dirty="0"/>
              <a:t>Step 2: </a:t>
            </a:r>
            <a:r>
              <a:rPr lang="en-US" altLang="ko-KR" dirty="0"/>
              <a:t>Indicators of compromise is very clear that log analysis systems, control system used to monitor patient stats are down, and already attacked by Ransomware. This potential impact is to lost all the personal documents and files of the centralized log management system; patient’s life might be threatened due to doctors are unable to render treatments. Currently control system and the data center that is used as centralized log management system is targeted. OS is window 10 pro, and the IP address is 52.251.118.221</a:t>
            </a:r>
          </a:p>
          <a:p>
            <a:pPr marL="342900" indent="-342900">
              <a:spcBef>
                <a:spcPts val="920"/>
              </a:spcBef>
              <a:buFont typeface="Arial"/>
              <a:buChar char="•"/>
            </a:pPr>
            <a:r>
              <a:rPr lang="en-US" altLang="ko-KR" dirty="0"/>
              <a:t>Step 3: The incident type is ransomware and security leader has confirmed as critical security incident and its on progress. The response should be urgent. Not sure is there are alerts embedded in the ransomware but assumed that hackers would not mind decrypting as they seem confidence. They are sure we cannot decrypt without this ransomware and allowing to delete the software. It is unlikely that action will be taken from hackers when we try to decrypt it. So, we don’t care.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rPr>
              <a:t>INCIDENT RESPONSE PRELIMINARY ASSESSMENT</a:t>
            </a:r>
            <a:endParaRPr sz="2800" b="0" cap="none" dirty="0">
              <a:solidFill>
                <a:schemeClr val="dk2"/>
              </a:solidFill>
              <a:latin typeface="Gill Sans"/>
              <a:ea typeface="Gill Sans"/>
              <a:cs typeface="Gill Sans"/>
              <a:sym typeface="Gill Sans"/>
            </a:endParaRPr>
          </a:p>
        </p:txBody>
      </p:sp>
      <p:sp>
        <p:nvSpPr>
          <p:cNvPr id="188" name="Google Shape;188;p7"/>
          <p:cNvSpPr txBox="1">
            <a:spLocks noGrp="1"/>
          </p:cNvSpPr>
          <p:nvPr>
            <p:ph type="body" idx="1"/>
          </p:nvPr>
        </p:nvSpPr>
        <p:spPr>
          <a:xfrm>
            <a:off x="4776743" y="690867"/>
            <a:ext cx="7170615" cy="5987402"/>
          </a:xfrm>
          <a:prstGeom prst="rect">
            <a:avLst/>
          </a:prstGeom>
          <a:noFill/>
          <a:ln>
            <a:noFill/>
          </a:ln>
        </p:spPr>
        <p:txBody>
          <a:bodyPr spcFirstLastPara="1" wrap="square" lIns="91425" tIns="45700" rIns="91425" bIns="45700" anchor="ctr" anchorCtr="0">
            <a:normAutofit/>
          </a:bodyPr>
          <a:lstStyle/>
          <a:p>
            <a:pPr marL="342900" lvl="0" indent="-342900" algn="l" rtl="0">
              <a:lnSpc>
                <a:spcPct val="100000"/>
              </a:lnSpc>
              <a:spcBef>
                <a:spcPts val="920"/>
              </a:spcBef>
              <a:spcAft>
                <a:spcPts val="0"/>
              </a:spcAft>
              <a:buSzPts val="1472"/>
              <a:buFont typeface="Arial"/>
              <a:buChar char="•"/>
            </a:pPr>
            <a:r>
              <a:rPr lang="en-US" dirty="0"/>
              <a:t>Step 4: While the control system is down doctors are unable to render treatments because they cannot view detailed information about patient status. Potentially, emergency patients may be in a dangerous situation because they are not properly treated. IR team and staff has no issue with safety, but patients' life could be at immediate risk.</a:t>
            </a:r>
            <a:endParaRPr dirty="0"/>
          </a:p>
          <a:p>
            <a:pPr marL="342900" indent="-342900">
              <a:spcBef>
                <a:spcPts val="920"/>
              </a:spcBef>
              <a:buFont typeface="Arial"/>
              <a:buChar char="•"/>
            </a:pPr>
            <a:r>
              <a:rPr lang="en-US" dirty="0"/>
              <a:t>Step 5: All security team coordinate communications with necessary internal and external stakeholders. Doctor, nurse, staff, legal, IT support, media and PR, human resources team should know this situation immediately and plan to ensure the business continuity.</a:t>
            </a:r>
            <a:endParaRPr lang="en-US" altLang="ko-KR" dirty="0"/>
          </a:p>
          <a:p>
            <a:pPr marL="342900" indent="-342900">
              <a:spcBef>
                <a:spcPts val="920"/>
              </a:spcBef>
              <a:buFont typeface="Arial"/>
              <a:buChar char="•"/>
            </a:pPr>
            <a:r>
              <a:rPr lang="en-US" altLang="ko-KR" dirty="0"/>
              <a:t>Step 6: This incident should be categorized to a “Threat to public safety or life” with the highest applicable level. Even this is ransomware so likely to categorize into “Threat to sensitive data” but this is including human life problem so it should be categorized into “Threat to public safety or life” to be able to be prioritized compared to other “Threat to sensitive data” problem.</a:t>
            </a:r>
          </a:p>
          <a:p>
            <a:pPr marL="342900" indent="-342900">
              <a:spcBef>
                <a:spcPts val="920"/>
              </a:spcBef>
              <a:buFont typeface="Arial"/>
              <a:buChar char="•"/>
            </a:pPr>
            <a:r>
              <a:rPr lang="en-US" altLang="ko-KR" dirty="0"/>
              <a:t>Step 10: Incident is discovered by doctors, nurses, and administrative staff. It is intentional external threat which is ransomware, phishing, spear phishing, whaling. It happened by user opening an email attachment resource with is ransomware. Attack is coming from the group FIN4. They seem to be hacktivist unhappy with the hospital’s endorsement of the healthcare legislation or financially motivated attackers.</a:t>
            </a:r>
          </a:p>
        </p:txBody>
      </p:sp>
    </p:spTree>
    <p:extLst>
      <p:ext uri="{BB962C8B-B14F-4D97-AF65-F5344CB8AC3E}">
        <p14:creationId xmlns:p14="http://schemas.microsoft.com/office/powerpoint/2010/main" val="2275206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a:solidFill>
                  <a:schemeClr val="dk2"/>
                </a:solidFill>
              </a:rPr>
              <a:t>INCIDENT RESPONSE RECOMMENDED ACTION</a:t>
            </a:r>
            <a:endParaRPr sz="2800" b="0" cap="none">
              <a:solidFill>
                <a:schemeClr val="dk2"/>
              </a:solidFill>
              <a:latin typeface="Gill Sans"/>
              <a:ea typeface="Gill Sans"/>
              <a:cs typeface="Gill Sans"/>
              <a:sym typeface="Gill Sans"/>
            </a:endParaRPr>
          </a:p>
        </p:txBody>
      </p:sp>
      <p:sp>
        <p:nvSpPr>
          <p:cNvPr id="194" name="Google Shape;194;p8"/>
          <p:cNvSpPr txBox="1">
            <a:spLocks noGrp="1"/>
          </p:cNvSpPr>
          <p:nvPr>
            <p:ph type="body" idx="1"/>
          </p:nvPr>
        </p:nvSpPr>
        <p:spPr>
          <a:xfrm>
            <a:off x="4776743" y="702156"/>
            <a:ext cx="6929983" cy="5927244"/>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dirty="0">
                <a:solidFill>
                  <a:srgbClr val="404040"/>
                </a:solidFill>
                <a:latin typeface="Arial"/>
                <a:ea typeface="Arial"/>
                <a:cs typeface="Arial"/>
                <a:sym typeface="Arial"/>
              </a:rPr>
              <a:t>Summarize recommendation to contain, eradicate, and recover:</a:t>
            </a:r>
            <a:endParaRPr dirty="0"/>
          </a:p>
          <a:p>
            <a:pPr marL="457200" lvl="1" indent="-70104" algn="l" rtl="0">
              <a:spcBef>
                <a:spcPts val="840"/>
              </a:spcBef>
              <a:spcAft>
                <a:spcPts val="0"/>
              </a:spcAft>
              <a:buSzPts val="1104"/>
              <a:buFont typeface="Noto Sans Symbols"/>
              <a:buChar char="◼"/>
            </a:pPr>
            <a:r>
              <a:rPr lang="en-US" dirty="0"/>
              <a:t>Describe the overall recommended containment, eradication, and recovery plan</a:t>
            </a:r>
          </a:p>
          <a:p>
            <a:pPr marL="387096" lvl="1" indent="0" algn="l" rtl="0">
              <a:spcBef>
                <a:spcPts val="840"/>
              </a:spcBef>
              <a:spcAft>
                <a:spcPts val="0"/>
              </a:spcAft>
              <a:buSzPts val="1104"/>
            </a:pPr>
            <a:r>
              <a:rPr lang="en-US" sz="1600" dirty="0"/>
              <a:t>Eradication and recovering is the urgent thing because human life is at stake. Isolate the systems infected by ransomware, wipe them clean, and restore systems fully from backups. This will take time so in the meantime patients should be prioritized to select urgent patients. After  that contact other hospital that might have the record of the urgent patient. If no records are possible re-check the patient as fast as possible.</a:t>
            </a:r>
          </a:p>
          <a:p>
            <a:pPr marL="387096" lvl="1" indent="0" algn="l" rtl="0">
              <a:spcBef>
                <a:spcPts val="840"/>
              </a:spcBef>
              <a:spcAft>
                <a:spcPts val="0"/>
              </a:spcAft>
              <a:buSzPts val="1104"/>
            </a:pPr>
            <a:r>
              <a:rPr lang="en-US" sz="1600" dirty="0"/>
              <a:t>Containment follows next. Ransomware response procedure should be added to Step 7 of checklist. System that checks Email attachment to detect malicious programs should be conducted. Also, education of security to all staff inside the hospital must be done to prevent oblivious insider threat.</a:t>
            </a:r>
            <a:endParaRPr sz="1600" dirty="0"/>
          </a:p>
          <a:p>
            <a:pPr marL="0" lvl="0" indent="-93472" algn="l" rtl="0">
              <a:lnSpc>
                <a:spcPct val="100000"/>
              </a:lnSpc>
              <a:spcBef>
                <a:spcPts val="920"/>
              </a:spcBef>
              <a:spcAft>
                <a:spcPts val="0"/>
              </a:spcAft>
              <a:buSzPts val="1472"/>
              <a:buFont typeface="Noto Sans Symbols"/>
              <a:buChar char="◼"/>
            </a:pPr>
            <a:r>
              <a:rPr lang="en-US" dirty="0"/>
              <a:t>Documented actions and notes from the IR checklist</a:t>
            </a:r>
            <a:endParaRPr dirty="0"/>
          </a:p>
          <a:p>
            <a:pPr marL="342900" lvl="0" indent="-342900" algn="l" rtl="0">
              <a:lnSpc>
                <a:spcPct val="100000"/>
              </a:lnSpc>
              <a:spcBef>
                <a:spcPts val="920"/>
              </a:spcBef>
              <a:spcAft>
                <a:spcPts val="0"/>
              </a:spcAft>
              <a:buSzPts val="1472"/>
              <a:buFont typeface="Arial"/>
              <a:buChar char="•"/>
            </a:pPr>
            <a:r>
              <a:rPr lang="en-US" dirty="0"/>
              <a:t>Step 7: </a:t>
            </a:r>
            <a:r>
              <a:rPr lang="en-US" altLang="ko-KR" dirty="0"/>
              <a:t>IR team should follow Ransomware response procedure. Team should recover from the incident by isolating the systems infected by the ransomware, wipe them clean, and restore systems fully from backups.</a:t>
            </a:r>
          </a:p>
          <a:p>
            <a:pPr marL="342900" lvl="0" indent="-342900" algn="l" rtl="0">
              <a:lnSpc>
                <a:spcPct val="100000"/>
              </a:lnSpc>
              <a:spcBef>
                <a:spcPts val="920"/>
              </a:spcBef>
              <a:spcAft>
                <a:spcPts val="0"/>
              </a:spcAft>
              <a:buSzPts val="1472"/>
              <a:buFont typeface="Arial"/>
              <a:buChar char="•"/>
            </a:pPr>
            <a:r>
              <a:rPr lang="en-US" dirty="0"/>
              <a:t>Step 8: Currently checking the logs for digital forensic is not possible. We need to investigate employees who opened emails infected with ransomware and find out if they are intentional and how this incident was caused.</a:t>
            </a:r>
            <a:endParaRPr dirty="0"/>
          </a:p>
        </p:txBody>
      </p:sp>
    </p:spTree>
  </p:cSld>
  <p:clrMapOvr>
    <a:masterClrMapping/>
  </p:clrMapOvr>
</p:sld>
</file>

<file path=ppt/theme/theme1.xml><?xml version="1.0" encoding="utf-8"?>
<a:theme xmlns:a="http://schemas.openxmlformats.org/drawingml/2006/main" name="DividendVTI">
  <a:themeElements>
    <a:clrScheme name="AnalogousFromDarkSeedRightStep">
      <a:dk1>
        <a:srgbClr val="000000"/>
      </a:dk1>
      <a:lt1>
        <a:srgbClr val="FFFFFF"/>
      </a:lt1>
      <a:dk2>
        <a:srgbClr val="243741"/>
      </a:dk2>
      <a:lt2>
        <a:srgbClr val="E8E4E2"/>
      </a:lt2>
      <a:accent1>
        <a:srgbClr val="3DA2D3"/>
      </a:accent1>
      <a:accent2>
        <a:srgbClr val="375BC5"/>
      </a:accent2>
      <a:accent3>
        <a:srgbClr val="604AD6"/>
      </a:accent3>
      <a:accent4>
        <a:srgbClr val="8938C5"/>
      </a:accent4>
      <a:accent5>
        <a:srgbClr val="D23DD3"/>
      </a:accent5>
      <a:accent6>
        <a:srgbClr val="C12B84"/>
      </a:accent6>
      <a:hlink>
        <a:srgbClr val="41923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AnalogousFromDarkSeedRightStep">
      <a:dk1>
        <a:srgbClr val="000000"/>
      </a:dk1>
      <a:lt1>
        <a:srgbClr val="FFFFFF"/>
      </a:lt1>
      <a:dk2>
        <a:srgbClr val="243741"/>
      </a:dk2>
      <a:lt2>
        <a:srgbClr val="E8E4E2"/>
      </a:lt2>
      <a:accent1>
        <a:srgbClr val="3DA2D3"/>
      </a:accent1>
      <a:accent2>
        <a:srgbClr val="375BC5"/>
      </a:accent2>
      <a:accent3>
        <a:srgbClr val="604AD6"/>
      </a:accent3>
      <a:accent4>
        <a:srgbClr val="8938C5"/>
      </a:accent4>
      <a:accent5>
        <a:srgbClr val="D23DD3"/>
      </a:accent5>
      <a:accent6>
        <a:srgbClr val="C12B84"/>
      </a:accent6>
      <a:hlink>
        <a:srgbClr val="41923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2073</TotalTime>
  <Words>1792</Words>
  <Application>Microsoft Office PowerPoint</Application>
  <PresentationFormat>와이드스크린</PresentationFormat>
  <Paragraphs>89</Paragraphs>
  <Slides>10</Slides>
  <Notes>10</Notes>
  <HiddenSlides>0</HiddenSlides>
  <MMClips>0</MMClips>
  <ScaleCrop>false</ScaleCrop>
  <HeadingPairs>
    <vt:vector size="6" baseType="variant">
      <vt:variant>
        <vt:lpstr>사용한 글꼴</vt:lpstr>
      </vt:variant>
      <vt:variant>
        <vt:i4>3</vt:i4>
      </vt:variant>
      <vt:variant>
        <vt:lpstr>테마</vt:lpstr>
      </vt:variant>
      <vt:variant>
        <vt:i4>2</vt:i4>
      </vt:variant>
      <vt:variant>
        <vt:lpstr>슬라이드 제목</vt:lpstr>
      </vt:variant>
      <vt:variant>
        <vt:i4>10</vt:i4>
      </vt:variant>
    </vt:vector>
  </HeadingPairs>
  <TitlesOfParts>
    <vt:vector size="15" baseType="lpstr">
      <vt:lpstr>Noto Sans Symbols</vt:lpstr>
      <vt:lpstr>Gill Sans</vt:lpstr>
      <vt:lpstr>Arial</vt:lpstr>
      <vt:lpstr>DividendVTI</vt:lpstr>
      <vt:lpstr>DividendVTI</vt:lpstr>
      <vt:lpstr>Hospital X Incident Report</vt:lpstr>
      <vt:lpstr>THREAT SUMMARY</vt:lpstr>
      <vt:lpstr>VULNERABILITY SCANNING TARGETS</vt:lpstr>
      <vt:lpstr>VULNERABILITY SCAN RESULTS</vt:lpstr>
      <vt:lpstr>REMEDIATION RECOMMENDATION</vt:lpstr>
      <vt:lpstr>PASSWORD PENETRATION TEST OUTCOME</vt:lpstr>
      <vt:lpstr>INCIDENT RESPONSE PRELIMINARY ASSESSMENT</vt:lpstr>
      <vt:lpstr>INCIDENT RESPONSE PRELIMINARY ASSESSMENT</vt:lpstr>
      <vt:lpstr>INCIDENT RESPONSE RECOMMENDED ACTION</vt:lpstr>
      <vt:lpstr>INCIDENT RESPONSE RECOMMENDED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TEMPLATE</dc:title>
  <dc:creator>Christine Izuakor</dc:creator>
  <cp:lastModifiedBy>Park Hyunbyung</cp:lastModifiedBy>
  <cp:revision>52</cp:revision>
  <dcterms:created xsi:type="dcterms:W3CDTF">2020-04-24T02:20:58Z</dcterms:created>
  <dcterms:modified xsi:type="dcterms:W3CDTF">2021-08-20T03:41:29Z</dcterms:modified>
</cp:coreProperties>
</file>