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56" r:id="rId5"/>
    <p:sldId id="257" r:id="rId6"/>
    <p:sldId id="264" r:id="rId7"/>
    <p:sldId id="265" r:id="rId8"/>
    <p:sldId id="266" r:id="rId9"/>
    <p:sldId id="267"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79" d="100"/>
          <a:sy n="79" d="100"/>
        </p:scale>
        <p:origin x="54"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9011-B15E-4112-AD74-8B2240C300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D91776-29C8-4BD4-8B51-ECD5ADDCF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7C3ABD-FC8D-4D4B-94F3-0E132E83D057}"/>
              </a:ext>
            </a:extLst>
          </p:cNvPr>
          <p:cNvSpPr>
            <a:spLocks noGrp="1"/>
          </p:cNvSpPr>
          <p:nvPr>
            <p:ph type="dt" sz="half" idx="10"/>
          </p:nvPr>
        </p:nvSpPr>
        <p:spPr/>
        <p:txBody>
          <a:bodyPr/>
          <a:lstStyle/>
          <a:p>
            <a:fld id="{DA37D660-AB39-4336-A8B2-DD9F4E159929}" type="datetimeFigureOut">
              <a:rPr lang="en-US" smtClean="0"/>
              <a:t>8/31/2021</a:t>
            </a:fld>
            <a:endParaRPr lang="en-US"/>
          </a:p>
        </p:txBody>
      </p:sp>
      <p:sp>
        <p:nvSpPr>
          <p:cNvPr id="5" name="Footer Placeholder 4">
            <a:extLst>
              <a:ext uri="{FF2B5EF4-FFF2-40B4-BE49-F238E27FC236}">
                <a16:creationId xmlns:a16="http://schemas.microsoft.com/office/drawing/2014/main" id="{E983B68D-C5A0-4BF0-BEE0-19A106DB1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BB18F-EA11-423A-A9A4-48BA6EE4AF7F}"/>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5031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CCCB-9F1B-46AE-A3F8-01841486D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C9A72-6D02-49CD-A7DD-DD409E0C32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2D05D-4417-40A0-AE33-88F41D01226B}"/>
              </a:ext>
            </a:extLst>
          </p:cNvPr>
          <p:cNvSpPr>
            <a:spLocks noGrp="1"/>
          </p:cNvSpPr>
          <p:nvPr>
            <p:ph type="dt" sz="half" idx="10"/>
          </p:nvPr>
        </p:nvSpPr>
        <p:spPr/>
        <p:txBody>
          <a:bodyPr/>
          <a:lstStyle/>
          <a:p>
            <a:fld id="{DA37D660-AB39-4336-A8B2-DD9F4E159929}" type="datetimeFigureOut">
              <a:rPr lang="en-US" smtClean="0"/>
              <a:t>8/31/2021</a:t>
            </a:fld>
            <a:endParaRPr lang="en-US"/>
          </a:p>
        </p:txBody>
      </p:sp>
      <p:sp>
        <p:nvSpPr>
          <p:cNvPr id="5" name="Footer Placeholder 4">
            <a:extLst>
              <a:ext uri="{FF2B5EF4-FFF2-40B4-BE49-F238E27FC236}">
                <a16:creationId xmlns:a16="http://schemas.microsoft.com/office/drawing/2014/main" id="{6A004B53-D50B-4186-ADCC-BE98E71D5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47B7D-F796-4060-98D5-80635C860DC0}"/>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59028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912A92-B2CC-4C13-B146-969FCC9A3F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844FF1-F688-4E41-AA3E-2F771BAEF4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344C5-6644-435E-8495-499CD715293F}"/>
              </a:ext>
            </a:extLst>
          </p:cNvPr>
          <p:cNvSpPr>
            <a:spLocks noGrp="1"/>
          </p:cNvSpPr>
          <p:nvPr>
            <p:ph type="dt" sz="half" idx="10"/>
          </p:nvPr>
        </p:nvSpPr>
        <p:spPr/>
        <p:txBody>
          <a:bodyPr/>
          <a:lstStyle/>
          <a:p>
            <a:fld id="{DA37D660-AB39-4336-A8B2-DD9F4E159929}" type="datetimeFigureOut">
              <a:rPr lang="en-US" smtClean="0"/>
              <a:t>8/31/2021</a:t>
            </a:fld>
            <a:endParaRPr lang="en-US"/>
          </a:p>
        </p:txBody>
      </p:sp>
      <p:sp>
        <p:nvSpPr>
          <p:cNvPr id="5" name="Footer Placeholder 4">
            <a:extLst>
              <a:ext uri="{FF2B5EF4-FFF2-40B4-BE49-F238E27FC236}">
                <a16:creationId xmlns:a16="http://schemas.microsoft.com/office/drawing/2014/main" id="{EC9DF478-4272-4C68-B0FA-79E888A05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C8A3A-02C2-4287-A864-91F567AEA3E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82861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9C45-43CF-4029-9414-43260ACEF8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A20297-DF62-4134-867A-2EF0C5877F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EA0A5-2A47-4052-893F-FC6C7B00DD72}"/>
              </a:ext>
            </a:extLst>
          </p:cNvPr>
          <p:cNvSpPr>
            <a:spLocks noGrp="1"/>
          </p:cNvSpPr>
          <p:nvPr>
            <p:ph type="dt" sz="half" idx="10"/>
          </p:nvPr>
        </p:nvSpPr>
        <p:spPr/>
        <p:txBody>
          <a:bodyPr/>
          <a:lstStyle/>
          <a:p>
            <a:fld id="{DA37D660-AB39-4336-A8B2-DD9F4E159929}" type="datetimeFigureOut">
              <a:rPr lang="en-US" smtClean="0"/>
              <a:t>8/31/2021</a:t>
            </a:fld>
            <a:endParaRPr lang="en-US"/>
          </a:p>
        </p:txBody>
      </p:sp>
      <p:sp>
        <p:nvSpPr>
          <p:cNvPr id="5" name="Footer Placeholder 4">
            <a:extLst>
              <a:ext uri="{FF2B5EF4-FFF2-40B4-BE49-F238E27FC236}">
                <a16:creationId xmlns:a16="http://schemas.microsoft.com/office/drawing/2014/main" id="{CA75F994-3462-4EB6-9430-88BB8EB95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BEBB4-45F3-4306-9718-DBB448A6DAB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64722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1CF0-B603-45F8-8C6C-6682568FA4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148096-02C1-4C45-887E-6AE4937C19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9E910-CCC7-4FA5-9AC5-2DB1BEE23E8B}"/>
              </a:ext>
            </a:extLst>
          </p:cNvPr>
          <p:cNvSpPr>
            <a:spLocks noGrp="1"/>
          </p:cNvSpPr>
          <p:nvPr>
            <p:ph type="dt" sz="half" idx="10"/>
          </p:nvPr>
        </p:nvSpPr>
        <p:spPr/>
        <p:txBody>
          <a:bodyPr/>
          <a:lstStyle/>
          <a:p>
            <a:fld id="{DA37D660-AB39-4336-A8B2-DD9F4E159929}" type="datetimeFigureOut">
              <a:rPr lang="en-US" smtClean="0"/>
              <a:t>8/31/2021</a:t>
            </a:fld>
            <a:endParaRPr lang="en-US"/>
          </a:p>
        </p:txBody>
      </p:sp>
      <p:sp>
        <p:nvSpPr>
          <p:cNvPr id="5" name="Footer Placeholder 4">
            <a:extLst>
              <a:ext uri="{FF2B5EF4-FFF2-40B4-BE49-F238E27FC236}">
                <a16:creationId xmlns:a16="http://schemas.microsoft.com/office/drawing/2014/main" id="{0F065D1E-728A-479A-BCE0-09D88A426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E1AE7-799A-40B9-B922-5F20E9957FE3}"/>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16700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5D2C-00CD-4E76-976C-6AD5BE0D6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D2E6F3-7FF2-417A-87F3-2841140670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76FC0E-D008-4B5B-8DE7-DECEE34BB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AC8394-1010-4F5E-A975-E254A7015785}"/>
              </a:ext>
            </a:extLst>
          </p:cNvPr>
          <p:cNvSpPr>
            <a:spLocks noGrp="1"/>
          </p:cNvSpPr>
          <p:nvPr>
            <p:ph type="dt" sz="half" idx="10"/>
          </p:nvPr>
        </p:nvSpPr>
        <p:spPr/>
        <p:txBody>
          <a:bodyPr/>
          <a:lstStyle/>
          <a:p>
            <a:fld id="{DA37D660-AB39-4336-A8B2-DD9F4E159929}" type="datetimeFigureOut">
              <a:rPr lang="en-US" smtClean="0"/>
              <a:t>8/31/2021</a:t>
            </a:fld>
            <a:endParaRPr lang="en-US"/>
          </a:p>
        </p:txBody>
      </p:sp>
      <p:sp>
        <p:nvSpPr>
          <p:cNvPr id="6" name="Footer Placeholder 5">
            <a:extLst>
              <a:ext uri="{FF2B5EF4-FFF2-40B4-BE49-F238E27FC236}">
                <a16:creationId xmlns:a16="http://schemas.microsoft.com/office/drawing/2014/main" id="{AFF2EC50-FA41-4BC1-8744-509C611F7B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14802-9D34-4B54-ABEF-06BFAD3398ED}"/>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53807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64575-3257-47E7-865D-6EF35E9FD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D9F1CB-0D67-4EE8-9D39-A049F5449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757748-8CD6-4D23-A9FD-6EB64DB861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4FF8B-2A13-498E-8D78-715397D5D3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D7EC05-9E4F-45CA-841B-BBAA8F1D4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3E162C-8349-4F2C-8F2E-5AE999A3870E}"/>
              </a:ext>
            </a:extLst>
          </p:cNvPr>
          <p:cNvSpPr>
            <a:spLocks noGrp="1"/>
          </p:cNvSpPr>
          <p:nvPr>
            <p:ph type="dt" sz="half" idx="10"/>
          </p:nvPr>
        </p:nvSpPr>
        <p:spPr/>
        <p:txBody>
          <a:bodyPr/>
          <a:lstStyle/>
          <a:p>
            <a:fld id="{DA37D660-AB39-4336-A8B2-DD9F4E159929}" type="datetimeFigureOut">
              <a:rPr lang="en-US" smtClean="0"/>
              <a:t>8/31/2021</a:t>
            </a:fld>
            <a:endParaRPr lang="en-US"/>
          </a:p>
        </p:txBody>
      </p:sp>
      <p:sp>
        <p:nvSpPr>
          <p:cNvPr id="8" name="Footer Placeholder 7">
            <a:extLst>
              <a:ext uri="{FF2B5EF4-FFF2-40B4-BE49-F238E27FC236}">
                <a16:creationId xmlns:a16="http://schemas.microsoft.com/office/drawing/2014/main" id="{798E380D-2B91-41A8-B65C-5DA58E42D4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19FC87-33A7-4CA5-BAC7-2BA0B976C89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6291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6BEE-EE98-4190-8DE2-1341F30E08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EE125D-BA8D-4926-84A9-684B52B0C4D5}"/>
              </a:ext>
            </a:extLst>
          </p:cNvPr>
          <p:cNvSpPr>
            <a:spLocks noGrp="1"/>
          </p:cNvSpPr>
          <p:nvPr>
            <p:ph type="dt" sz="half" idx="10"/>
          </p:nvPr>
        </p:nvSpPr>
        <p:spPr/>
        <p:txBody>
          <a:bodyPr/>
          <a:lstStyle/>
          <a:p>
            <a:fld id="{DA37D660-AB39-4336-A8B2-DD9F4E159929}" type="datetimeFigureOut">
              <a:rPr lang="en-US" smtClean="0"/>
              <a:t>8/31/2021</a:t>
            </a:fld>
            <a:endParaRPr lang="en-US"/>
          </a:p>
        </p:txBody>
      </p:sp>
      <p:sp>
        <p:nvSpPr>
          <p:cNvPr id="4" name="Footer Placeholder 3">
            <a:extLst>
              <a:ext uri="{FF2B5EF4-FFF2-40B4-BE49-F238E27FC236}">
                <a16:creationId xmlns:a16="http://schemas.microsoft.com/office/drawing/2014/main" id="{207059F6-63DF-4359-92F4-0753C914B5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6DE478-7947-4521-B0B5-E08B1F7F357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6096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907EA-F8CE-4AD7-B4E8-EE2F13AEB54B}"/>
              </a:ext>
            </a:extLst>
          </p:cNvPr>
          <p:cNvSpPr>
            <a:spLocks noGrp="1"/>
          </p:cNvSpPr>
          <p:nvPr>
            <p:ph type="dt" sz="half" idx="10"/>
          </p:nvPr>
        </p:nvSpPr>
        <p:spPr/>
        <p:txBody>
          <a:bodyPr/>
          <a:lstStyle/>
          <a:p>
            <a:fld id="{DA37D660-AB39-4336-A8B2-DD9F4E159929}" type="datetimeFigureOut">
              <a:rPr lang="en-US" smtClean="0"/>
              <a:t>8/31/2021</a:t>
            </a:fld>
            <a:endParaRPr lang="en-US"/>
          </a:p>
        </p:txBody>
      </p:sp>
      <p:sp>
        <p:nvSpPr>
          <p:cNvPr id="3" name="Footer Placeholder 2">
            <a:extLst>
              <a:ext uri="{FF2B5EF4-FFF2-40B4-BE49-F238E27FC236}">
                <a16:creationId xmlns:a16="http://schemas.microsoft.com/office/drawing/2014/main" id="{25FD54DF-C998-4692-84D9-7DD824BE65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6FB902-3625-4686-B6B5-F21E3DC9661E}"/>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74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6BE5-3F7F-4071-8082-3F75D53B4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E1AA93-456E-4908-8155-99C136B63B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E0E0DC-67F2-4B78-80D1-5E2B7E4C2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D6091-5F0C-4447-8AB6-607A51096EEB}"/>
              </a:ext>
            </a:extLst>
          </p:cNvPr>
          <p:cNvSpPr>
            <a:spLocks noGrp="1"/>
          </p:cNvSpPr>
          <p:nvPr>
            <p:ph type="dt" sz="half" idx="10"/>
          </p:nvPr>
        </p:nvSpPr>
        <p:spPr/>
        <p:txBody>
          <a:bodyPr/>
          <a:lstStyle/>
          <a:p>
            <a:fld id="{DA37D660-AB39-4336-A8B2-DD9F4E159929}" type="datetimeFigureOut">
              <a:rPr lang="en-US" smtClean="0"/>
              <a:t>8/31/2021</a:t>
            </a:fld>
            <a:endParaRPr lang="en-US"/>
          </a:p>
        </p:txBody>
      </p:sp>
      <p:sp>
        <p:nvSpPr>
          <p:cNvPr id="6" name="Footer Placeholder 5">
            <a:extLst>
              <a:ext uri="{FF2B5EF4-FFF2-40B4-BE49-F238E27FC236}">
                <a16:creationId xmlns:a16="http://schemas.microsoft.com/office/drawing/2014/main" id="{A8B268B6-BE90-4BB7-BA06-3FA43B0080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C2EF0-0A34-4722-A815-7C6638D7EBC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86715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7EF3-0BF5-4778-A863-03A257B3E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D6830D-D86A-4333-BB42-E6DEBB9AA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099DA5-D9A5-48AB-991B-3C8BB3B28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7C054-3081-4188-984F-273F4703BCF3}"/>
              </a:ext>
            </a:extLst>
          </p:cNvPr>
          <p:cNvSpPr>
            <a:spLocks noGrp="1"/>
          </p:cNvSpPr>
          <p:nvPr>
            <p:ph type="dt" sz="half" idx="10"/>
          </p:nvPr>
        </p:nvSpPr>
        <p:spPr/>
        <p:txBody>
          <a:bodyPr/>
          <a:lstStyle/>
          <a:p>
            <a:fld id="{DA37D660-AB39-4336-A8B2-DD9F4E159929}" type="datetimeFigureOut">
              <a:rPr lang="en-US" smtClean="0"/>
              <a:t>8/31/2021</a:t>
            </a:fld>
            <a:endParaRPr lang="en-US"/>
          </a:p>
        </p:txBody>
      </p:sp>
      <p:sp>
        <p:nvSpPr>
          <p:cNvPr id="6" name="Footer Placeholder 5">
            <a:extLst>
              <a:ext uri="{FF2B5EF4-FFF2-40B4-BE49-F238E27FC236}">
                <a16:creationId xmlns:a16="http://schemas.microsoft.com/office/drawing/2014/main" id="{2773A094-8767-479B-B84A-813705649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F9E244-43BB-4E0B-AA49-F5E816BAE22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07051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F043F-3B6C-44AF-8BF1-31CF127D29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40F622-FD65-45F9-8DA0-A134FE255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BA2D5-1A2E-4A1C-8DA3-A1BEA855C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7D660-AB39-4336-A8B2-DD9F4E159929}" type="datetimeFigureOut">
              <a:rPr lang="en-US" smtClean="0"/>
              <a:t>8/31/2021</a:t>
            </a:fld>
            <a:endParaRPr lang="en-US"/>
          </a:p>
        </p:txBody>
      </p:sp>
      <p:sp>
        <p:nvSpPr>
          <p:cNvPr id="5" name="Footer Placeholder 4">
            <a:extLst>
              <a:ext uri="{FF2B5EF4-FFF2-40B4-BE49-F238E27FC236}">
                <a16:creationId xmlns:a16="http://schemas.microsoft.com/office/drawing/2014/main" id="{FEF0A044-9897-4E32-A78A-EE394E4CF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25B626-D925-4D47-94ED-C01709393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0C8BC-9C4D-4BE0-8EE1-C8F38B1D6915}" type="slidenum">
              <a:rPr lang="en-US" smtClean="0"/>
              <a:t>‹#›</a:t>
            </a:fld>
            <a:endParaRPr lang="en-US"/>
          </a:p>
        </p:txBody>
      </p:sp>
    </p:spTree>
    <p:extLst>
      <p:ext uri="{BB962C8B-B14F-4D97-AF65-F5344CB8AC3E}">
        <p14:creationId xmlns:p14="http://schemas.microsoft.com/office/powerpoint/2010/main" val="2725035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svg"/><Relationship Id="rId3" Type="http://schemas.openxmlformats.org/officeDocument/2006/relationships/image" Target="../media/image7.svg"/><Relationship Id="rId21" Type="http://schemas.openxmlformats.org/officeDocument/2006/relationships/image" Target="../media/image25.pn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sv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4.svg"/><Relationship Id="rId5" Type="http://schemas.openxmlformats.org/officeDocument/2006/relationships/image" Target="../media/image11.svg"/><Relationship Id="rId10" Type="http://schemas.openxmlformats.org/officeDocument/2006/relationships/image" Target="../media/image23.png"/><Relationship Id="rId4" Type="http://schemas.openxmlformats.org/officeDocument/2006/relationships/image" Target="../media/image10.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www.ncsc.gov.uk/collection/cloud-security" TargetMode="External"/><Relationship Id="rId5" Type="http://schemas.openxmlformats.org/officeDocument/2006/relationships/hyperlink" Target="https://csrc.nist.gov/publications/search?sortBy-lg=Number+DESC&amp;viewMode-lg=brief&amp;ipp-lg=ALL&amp;status-lg=Draft%2CFinal" TargetMode="External"/><Relationship Id="rId4" Type="http://schemas.openxmlformats.org/officeDocument/2006/relationships/hyperlink" Target="https://www.hhs.gov/hipaa/for-professionals/security/index.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E358057-9810-49E3-BFD4-A4A4999CA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50949C-F599-4B8B-933A-DC36FC28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5787CE9E-1C82-46B7-9D2A-AE8160AFC668}"/>
              </a:ext>
            </a:extLst>
          </p:cNvPr>
          <p:cNvSpPr/>
          <p:nvPr/>
        </p:nvSpPr>
        <p:spPr>
          <a:xfrm>
            <a:off x="5933722" y="685797"/>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a:ln w="22225">
                  <a:solidFill>
                    <a:schemeClr val="accent2">
                      <a:lumMod val="75000"/>
                    </a:schemeClr>
                  </a:solidFill>
                  <a:prstDash val="solid"/>
                </a:ln>
                <a:solidFill>
                  <a:schemeClr val="tx1"/>
                </a:solidFill>
                <a:effectLst/>
                <a:latin typeface="+mj-lt"/>
                <a:ea typeface="+mj-ea"/>
                <a:cs typeface="+mj-cs"/>
              </a:rPr>
              <a:t>Firehawk Consulting</a:t>
            </a:r>
          </a:p>
        </p:txBody>
      </p:sp>
      <p:sp>
        <p:nvSpPr>
          <p:cNvPr id="17" name="Graphic 14">
            <a:extLst>
              <a:ext uri="{FF2B5EF4-FFF2-40B4-BE49-F238E27FC236}">
                <a16:creationId xmlns:a16="http://schemas.microsoft.com/office/drawing/2014/main" id="{0EED4863-2C36-4368-8EC1-8981F71E1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216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solidFill>
          <a:ln w="9525" cap="flat">
            <a:noFill/>
            <a:prstDash val="solid"/>
            <a:miter/>
          </a:ln>
        </p:spPr>
        <p:txBody>
          <a:bodyPr rtlCol="0" anchor="ctr"/>
          <a:lstStyle/>
          <a:p>
            <a:endParaRPr lang="en-US"/>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672" y="447739"/>
            <a:ext cx="5072883" cy="5072883"/>
          </a:xfrm>
          <a:prstGeom prst="rect">
            <a:avLst/>
          </a:prstGeom>
        </p:spPr>
      </p:pic>
      <p:sp>
        <p:nvSpPr>
          <p:cNvPr id="19" name="Rectangle 18">
            <a:extLst>
              <a:ext uri="{FF2B5EF4-FFF2-40B4-BE49-F238E27FC236}">
                <a16:creationId xmlns:a16="http://schemas.microsoft.com/office/drawing/2014/main" id="{6EBCA50A-5298-4A7E-A04A-6668F03E1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77289"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raphic 14">
            <a:extLst>
              <a:ext uri="{FF2B5EF4-FFF2-40B4-BE49-F238E27FC236}">
                <a16:creationId xmlns:a16="http://schemas.microsoft.com/office/drawing/2014/main" id="{2929DB54-1BF0-4191-88B1-ADEBA6E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558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23" name="Rectangle 22">
            <a:extLst>
              <a:ext uri="{FF2B5EF4-FFF2-40B4-BE49-F238E27FC236}">
                <a16:creationId xmlns:a16="http://schemas.microsoft.com/office/drawing/2014/main" id="{07BBE06B-52A9-428B-BA9D-8838EE1BF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B77DB28-D9BA-409E-B990-F609595BC947}"/>
              </a:ext>
            </a:extLst>
          </p:cNvPr>
          <p:cNvSpPr txBox="1"/>
          <p:nvPr/>
        </p:nvSpPr>
        <p:spPr>
          <a:xfrm>
            <a:off x="5931322" y="1753126"/>
            <a:ext cx="5558587" cy="5170646"/>
          </a:xfrm>
          <a:prstGeom prst="rect">
            <a:avLst/>
          </a:prstGeom>
          <a:noFill/>
        </p:spPr>
        <p:txBody>
          <a:bodyPr wrap="square" rtlCol="0">
            <a:spAutoFit/>
          </a:bodyPr>
          <a:lstStyle/>
          <a:p>
            <a:r>
              <a:rPr lang="en-US" sz="2000" dirty="0"/>
              <a:t>The following report was prepared on behalf of SwiftTech.</a:t>
            </a:r>
          </a:p>
          <a:p>
            <a:endParaRPr lang="en-US" sz="2000" dirty="0"/>
          </a:p>
          <a:p>
            <a:r>
              <a:rPr lang="en-US" sz="2000" dirty="0"/>
              <a:t>Thank you for giving Firehawk Consulting the opportunity to review your security posture in anticipation of performing a SOC II security assessment.  </a:t>
            </a:r>
          </a:p>
          <a:p>
            <a:endParaRPr lang="en-US" sz="2000" dirty="0"/>
          </a:p>
          <a:p>
            <a:r>
              <a:rPr lang="en-US" sz="2000" dirty="0"/>
              <a:t>We hope you find the notes below as you begin your journey.  Please do not hesitate to contact us if you have further questions.</a:t>
            </a:r>
          </a:p>
          <a:p>
            <a:endParaRPr lang="en-US" sz="2000" dirty="0"/>
          </a:p>
          <a:p>
            <a:endParaRPr lang="en-US" dirty="0"/>
          </a:p>
          <a:p>
            <a:endParaRPr lang="en-US" dirty="0"/>
          </a:p>
          <a:p>
            <a:endParaRPr lang="en-US" dirty="0"/>
          </a:p>
          <a:p>
            <a:endParaRPr lang="en-US" dirty="0"/>
          </a:p>
          <a:p>
            <a:endParaRPr lang="en-US" dirty="0"/>
          </a:p>
        </p:txBody>
      </p:sp>
      <p:sp>
        <p:nvSpPr>
          <p:cNvPr id="22" name="Title 1">
            <a:extLst>
              <a:ext uri="{FF2B5EF4-FFF2-40B4-BE49-F238E27FC236}">
                <a16:creationId xmlns:a16="http://schemas.microsoft.com/office/drawing/2014/main" id="{9FD6CC9F-CCA8-4D68-9958-3476916CC21B}"/>
              </a:ext>
            </a:extLst>
          </p:cNvPr>
          <p:cNvSpPr txBox="1">
            <a:spLocks/>
          </p:cNvSpPr>
          <p:nvPr/>
        </p:nvSpPr>
        <p:spPr>
          <a:xfrm>
            <a:off x="6190593" y="5768552"/>
            <a:ext cx="6618051"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24" name="Graphic 23" descr="Rabbit">
            <a:extLst>
              <a:ext uri="{FF2B5EF4-FFF2-40B4-BE49-F238E27FC236}">
                <a16:creationId xmlns:a16="http://schemas.microsoft.com/office/drawing/2014/main" id="{4C999368-5389-4B7E-9CC3-5F5EAE6C87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56486" y="5544561"/>
            <a:ext cx="764749" cy="764749"/>
          </a:xfrm>
          <a:prstGeom prst="rect">
            <a:avLst/>
          </a:prstGeom>
        </p:spPr>
      </p:pic>
      <p:sp>
        <p:nvSpPr>
          <p:cNvPr id="10" name="TextBox 9">
            <a:extLst>
              <a:ext uri="{FF2B5EF4-FFF2-40B4-BE49-F238E27FC236}">
                <a16:creationId xmlns:a16="http://schemas.microsoft.com/office/drawing/2014/main" id="{0326A288-13D3-4703-9CE7-0F6C15C45B48}"/>
              </a:ext>
            </a:extLst>
          </p:cNvPr>
          <p:cNvSpPr txBox="1"/>
          <p:nvPr/>
        </p:nvSpPr>
        <p:spPr>
          <a:xfrm>
            <a:off x="8196825" y="5265683"/>
            <a:ext cx="1034218" cy="369332"/>
          </a:xfrm>
          <a:prstGeom prst="rect">
            <a:avLst/>
          </a:prstGeom>
          <a:noFill/>
        </p:spPr>
        <p:txBody>
          <a:bodyPr wrap="square" rtlCol="0">
            <a:spAutoFit/>
          </a:bodyPr>
          <a:lstStyle/>
          <a:p>
            <a:pPr algn="ctr"/>
            <a:r>
              <a:rPr lang="en-US" b="1" dirty="0"/>
              <a:t>For</a:t>
            </a:r>
            <a:r>
              <a:rPr lang="en-US" dirty="0"/>
              <a:t> </a:t>
            </a:r>
          </a:p>
        </p:txBody>
      </p:sp>
    </p:spTree>
    <p:extLst>
      <p:ext uri="{BB962C8B-B14F-4D97-AF65-F5344CB8AC3E}">
        <p14:creationId xmlns:p14="http://schemas.microsoft.com/office/powerpoint/2010/main" val="1564614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Governance Mechanisms for End-User Management Controls (6.)</a:t>
            </a:r>
          </a:p>
        </p:txBody>
      </p:sp>
      <p:sp>
        <p:nvSpPr>
          <p:cNvPr id="4" name="TextBox 3">
            <a:extLst>
              <a:ext uri="{FF2B5EF4-FFF2-40B4-BE49-F238E27FC236}">
                <a16:creationId xmlns:a16="http://schemas.microsoft.com/office/drawing/2014/main" id="{7DCBFF04-BF91-4BFE-9730-8E33F6F868CD}"/>
              </a:ext>
            </a:extLst>
          </p:cNvPr>
          <p:cNvSpPr txBox="1"/>
          <p:nvPr/>
        </p:nvSpPr>
        <p:spPr>
          <a:xfrm>
            <a:off x="727842" y="1787018"/>
            <a:ext cx="10625958" cy="4524315"/>
          </a:xfrm>
          <a:prstGeom prst="rect">
            <a:avLst/>
          </a:prstGeom>
          <a:noFill/>
        </p:spPr>
        <p:txBody>
          <a:bodyPr wrap="square" rtlCol="0">
            <a:spAutoFit/>
          </a:bodyPr>
          <a:lstStyle/>
          <a:p>
            <a:pPr marL="342900" indent="-342900">
              <a:buFontTx/>
              <a:buAutoNum type="arabicPeriod"/>
            </a:pPr>
            <a:r>
              <a:rPr lang="en-US" altLang="ko-KR" sz="1800" b="1" dirty="0">
                <a:solidFill>
                  <a:srgbClr val="0070C0"/>
                </a:solidFill>
                <a:effectLst/>
                <a:latin typeface="Calibri" panose="020F0502020204030204" pitchFamily="34" charset="0"/>
                <a:ea typeface="Malgun Gothic" panose="020B0503020000020004" pitchFamily="34" charset="-127"/>
                <a:cs typeface="Times New Roman" panose="02020603050405020304" pitchFamily="18" charset="0"/>
              </a:rPr>
              <a:t>SwiftTech must require at least 8-characters password for Internal Network users</a:t>
            </a:r>
            <a:endParaRPr lang="en-US" altLang="ko-KR" b="1" dirty="0">
              <a:solidFill>
                <a:srgbClr val="0070C0"/>
              </a:solidFill>
              <a:latin typeface="Calibri" panose="020F0502020204030204" pitchFamily="34" charset="0"/>
              <a:ea typeface="Malgun Gothic" panose="020B0503020000020004" pitchFamily="34" charset="-127"/>
              <a:cs typeface="Times New Roman" panose="02020603050405020304" pitchFamily="18" charset="0"/>
            </a:endParaRPr>
          </a:p>
          <a:p>
            <a:pPr lvl="1"/>
            <a:r>
              <a:rPr lang="en-US" dirty="0"/>
              <a:t>SwiftTech doesn’t save user password as plain text but hash. It’s hard to know how long does the user set the password length. Rather measuring the password length modify the password verifying program and notify all users should change the password longer than 8-characters due to policy change and</a:t>
            </a:r>
            <a:r>
              <a:rPr lang="ko-KR" altLang="en-US" dirty="0"/>
              <a:t> </a:t>
            </a:r>
            <a:r>
              <a:rPr lang="en-US" altLang="ko-KR" dirty="0"/>
              <a:t>until</a:t>
            </a:r>
            <a:r>
              <a:rPr lang="ko-KR" altLang="en-US" dirty="0"/>
              <a:t> </a:t>
            </a:r>
            <a:r>
              <a:rPr lang="en-US" altLang="ko-KR" dirty="0"/>
              <a:t>they</a:t>
            </a:r>
            <a:r>
              <a:rPr lang="ko-KR" altLang="en-US" dirty="0"/>
              <a:t> </a:t>
            </a:r>
            <a:r>
              <a:rPr lang="en-US" altLang="ko-KR" dirty="0"/>
              <a:t>change</a:t>
            </a:r>
            <a:r>
              <a:rPr lang="ko-KR" altLang="en-US" dirty="0"/>
              <a:t> </a:t>
            </a:r>
            <a:r>
              <a:rPr lang="en-US" altLang="ko-KR" dirty="0"/>
              <a:t>the</a:t>
            </a:r>
            <a:r>
              <a:rPr lang="ko-KR" altLang="en-US" dirty="0"/>
              <a:t> </a:t>
            </a:r>
            <a:r>
              <a:rPr lang="en-US" altLang="ko-KR" dirty="0"/>
              <a:t>password they cannot access to the system</a:t>
            </a:r>
            <a:r>
              <a:rPr lang="en-US" dirty="0"/>
              <a:t>.</a:t>
            </a:r>
            <a:r>
              <a:rPr lang="en-US" altLang="ko-KR" dirty="0"/>
              <a:t> No further action is required.</a:t>
            </a:r>
          </a:p>
          <a:p>
            <a:pPr lvl="1"/>
            <a:r>
              <a:rPr lang="en-US" dirty="0"/>
              <a:t> </a:t>
            </a:r>
          </a:p>
          <a:p>
            <a:pPr marL="342900" indent="-342900">
              <a:buFont typeface="+mj-lt"/>
              <a:buAutoNum type="arabicPeriod"/>
            </a:pPr>
            <a:r>
              <a:rPr lang="en-US" altLang="ko-KR" sz="1800" b="1" dirty="0">
                <a:solidFill>
                  <a:srgbClr val="0070C0"/>
                </a:solidFill>
                <a:effectLst/>
                <a:latin typeface="Calibri" panose="020F0502020204030204" pitchFamily="34" charset="0"/>
                <a:ea typeface="Malgun Gothic" panose="020B0503020000020004" pitchFamily="34" charset="-127"/>
                <a:cs typeface="Times New Roman" panose="02020603050405020304" pitchFamily="18" charset="0"/>
              </a:rPr>
              <a:t>SwiftTech shall not expire the password unless there is evidence of compromise of the authenticator</a:t>
            </a:r>
          </a:p>
          <a:p>
            <a:pPr lvl="1"/>
            <a:r>
              <a:rPr lang="en-US" dirty="0"/>
              <a:t>Disable the password change requirement function and check 1 time a month. When evidence of compromise occur SwiftTech always save this record at risk registers and notify to according user. Compare the date of when does the compromise occur and when does the compromised user changed the password. This should be measured immediately after 1 hour since compromise occur.</a:t>
            </a:r>
          </a:p>
          <a:p>
            <a:pPr lvl="1"/>
            <a:endParaRPr lang="en-US" dirty="0"/>
          </a:p>
          <a:p>
            <a:pPr marL="342900" indent="-342900">
              <a:buFont typeface="+mj-lt"/>
              <a:buAutoNum type="arabicPeriod"/>
            </a:pPr>
            <a:r>
              <a:rPr lang="en-US" altLang="ko-KR" sz="1800" b="1" dirty="0">
                <a:solidFill>
                  <a:srgbClr val="0070C0"/>
                </a:solidFill>
                <a:effectLst/>
                <a:latin typeface="Calibri" panose="020F0502020204030204" pitchFamily="34" charset="0"/>
                <a:ea typeface="Malgun Gothic" panose="020B0503020000020004" pitchFamily="34" charset="-127"/>
                <a:cs typeface="Times New Roman" panose="02020603050405020304" pitchFamily="18" charset="0"/>
              </a:rPr>
              <a:t>SwiftTech shall require MFA(Multi-Factor Authentication) for VPN access</a:t>
            </a:r>
            <a:endParaRPr lang="en-US" altLang="ko-KR" b="1" dirty="0">
              <a:solidFill>
                <a:srgbClr val="0070C0"/>
              </a:solidFill>
              <a:latin typeface="Calibri" panose="020F0502020204030204" pitchFamily="34" charset="0"/>
              <a:ea typeface="Malgun Gothic" panose="020B0503020000020004" pitchFamily="34" charset="-127"/>
              <a:cs typeface="Times New Roman" panose="02020603050405020304" pitchFamily="18" charset="0"/>
            </a:endParaRPr>
          </a:p>
          <a:p>
            <a:pPr lvl="1"/>
            <a:r>
              <a:rPr lang="en-US" dirty="0"/>
              <a:t>Force the VPN access to MFA only. But for further proof of evidence that this is managed properly record the type of authentication method additionally to the access log system and automatically check is VPN access properly done by MFA 1 time an hour using automatic program.</a:t>
            </a:r>
          </a:p>
        </p:txBody>
      </p:sp>
      <p:sp>
        <p:nvSpPr>
          <p:cNvPr id="5" name="Title 1">
            <a:extLst>
              <a:ext uri="{FF2B5EF4-FFF2-40B4-BE49-F238E27FC236}">
                <a16:creationId xmlns:a16="http://schemas.microsoft.com/office/drawing/2014/main" id="{4F8DEDB7-4B11-4F63-A1A7-AC6CA25B097A}"/>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351C62C8-4686-433C-8B81-A0C795024F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3" name="Rectangle 2">
            <a:extLst>
              <a:ext uri="{FF2B5EF4-FFF2-40B4-BE49-F238E27FC236}">
                <a16:creationId xmlns:a16="http://schemas.microsoft.com/office/drawing/2014/main" id="{4531930C-8DF5-49B9-BC9B-2C2E769E1E78}"/>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95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87CE9E-1C82-46B7-9D2A-AE8160AFC668}"/>
              </a:ext>
            </a:extLst>
          </p:cNvPr>
          <p:cNvSpPr/>
          <p:nvPr/>
        </p:nvSpPr>
        <p:spPr>
          <a:xfrm>
            <a:off x="1293003" y="162382"/>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a:ln w="22225">
                  <a:solidFill>
                    <a:schemeClr val="accent2">
                      <a:lumMod val="75000"/>
                    </a:schemeClr>
                  </a:solidFill>
                  <a:prstDash val="solid"/>
                </a:ln>
                <a:solidFill>
                  <a:schemeClr val="tx1"/>
                </a:solidFill>
                <a:effectLst/>
                <a:latin typeface="+mj-lt"/>
                <a:ea typeface="+mj-ea"/>
                <a:cs typeface="+mj-cs"/>
              </a:rPr>
              <a:t>Firehawk Consulting</a:t>
            </a:r>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084" y="0"/>
            <a:ext cx="1161919" cy="1161919"/>
          </a:xfrm>
          <a:prstGeom prst="rect">
            <a:avLst/>
          </a:prstGeom>
        </p:spPr>
      </p:pic>
      <p:sp>
        <p:nvSpPr>
          <p:cNvPr id="9" name="TextBox 8">
            <a:extLst>
              <a:ext uri="{FF2B5EF4-FFF2-40B4-BE49-F238E27FC236}">
                <a16:creationId xmlns:a16="http://schemas.microsoft.com/office/drawing/2014/main" id="{4B77DB28-D9BA-409E-B990-F609595BC947}"/>
              </a:ext>
            </a:extLst>
          </p:cNvPr>
          <p:cNvSpPr txBox="1"/>
          <p:nvPr/>
        </p:nvSpPr>
        <p:spPr>
          <a:xfrm>
            <a:off x="287982" y="927013"/>
            <a:ext cx="11422644" cy="6463308"/>
          </a:xfrm>
          <a:prstGeom prst="rect">
            <a:avLst/>
          </a:prstGeom>
          <a:noFill/>
        </p:spPr>
        <p:txBody>
          <a:bodyPr wrap="square" rtlCol="0">
            <a:spAutoFit/>
          </a:bodyPr>
          <a:lstStyle/>
          <a:p>
            <a:endParaRPr lang="en-US" dirty="0"/>
          </a:p>
          <a:p>
            <a:r>
              <a:rPr lang="en-US" dirty="0"/>
              <a:t>After review, Firehawk has noted the following areas of concern.  You may wish to consider updating policy and security controls based on your current business goals, risk management posture, and compliance considerations.</a:t>
            </a:r>
          </a:p>
          <a:p>
            <a:endParaRPr lang="en-US" dirty="0"/>
          </a:p>
          <a:p>
            <a:r>
              <a:rPr lang="en-US" b="1" dirty="0"/>
              <a:t>Controls</a:t>
            </a:r>
          </a:p>
          <a:p>
            <a:r>
              <a:rPr lang="en-US" dirty="0"/>
              <a:t>Data Storage</a:t>
            </a:r>
          </a:p>
          <a:p>
            <a:pPr marL="285750" indent="-285750">
              <a:buFont typeface="Arial" panose="020B0604020202020204" pitchFamily="34" charset="0"/>
              <a:buChar char="•"/>
            </a:pPr>
            <a:r>
              <a:rPr lang="en-US" dirty="0"/>
              <a:t>VPC3 File storage supports only AES-128 encryption</a:t>
            </a:r>
          </a:p>
          <a:p>
            <a:pPr marL="285750" indent="-285750">
              <a:buFont typeface="Arial" panose="020B0604020202020204" pitchFamily="34" charset="0"/>
              <a:buChar char="•"/>
            </a:pPr>
            <a:r>
              <a:rPr lang="en-US" dirty="0"/>
              <a:t>Databases in production environment are unencrypted</a:t>
            </a:r>
          </a:p>
          <a:p>
            <a:r>
              <a:rPr lang="en-US" dirty="0"/>
              <a:t>End User Management</a:t>
            </a:r>
          </a:p>
          <a:p>
            <a:pPr marL="285750" indent="-285750">
              <a:buFont typeface="Arial" panose="020B0604020202020204" pitchFamily="34" charset="0"/>
              <a:buChar char="•"/>
            </a:pPr>
            <a:r>
              <a:rPr lang="en-US" dirty="0"/>
              <a:t>Internal Network users require a 7-character password</a:t>
            </a:r>
          </a:p>
          <a:p>
            <a:pPr marL="285750" indent="-285750">
              <a:buFont typeface="Arial" panose="020B0604020202020204" pitchFamily="34" charset="0"/>
              <a:buChar char="•"/>
            </a:pPr>
            <a:r>
              <a:rPr lang="en-US" dirty="0"/>
              <a:t>Passwords never expire</a:t>
            </a:r>
          </a:p>
          <a:p>
            <a:pPr marL="285750" indent="-285750">
              <a:buFont typeface="Arial" panose="020B0604020202020204" pitchFamily="34" charset="0"/>
              <a:buChar char="•"/>
            </a:pPr>
            <a:r>
              <a:rPr lang="en-US" dirty="0"/>
              <a:t>VPN access does not require MFA</a:t>
            </a:r>
          </a:p>
          <a:p>
            <a:r>
              <a:rPr lang="en-US" dirty="0"/>
              <a:t>Network Controls</a:t>
            </a:r>
          </a:p>
          <a:p>
            <a:pPr marL="285750" indent="-285750">
              <a:buFont typeface="Arial" panose="020B0604020202020204" pitchFamily="34" charset="0"/>
              <a:buChar char="•"/>
            </a:pPr>
            <a:r>
              <a:rPr lang="en-US" dirty="0"/>
              <a:t>TLS v1.1 is used between the cloud production environment and </a:t>
            </a:r>
            <a:r>
              <a:rPr lang="en-US" dirty="0" err="1"/>
              <a:t>SwiftTech’s</a:t>
            </a:r>
            <a:r>
              <a:rPr lang="en-US" dirty="0"/>
              <a:t> physical location</a:t>
            </a:r>
          </a:p>
          <a:p>
            <a:pPr marL="285750" indent="-285750">
              <a:buFont typeface="Arial" panose="020B0604020202020204" pitchFamily="34" charset="0"/>
              <a:buChar char="•"/>
            </a:pPr>
            <a:r>
              <a:rPr lang="en-US" dirty="0"/>
              <a:t>Application development Tiers are not logically segmented from Business Application servers</a:t>
            </a:r>
          </a:p>
          <a:p>
            <a:r>
              <a:rPr lang="en-US" dirty="0"/>
              <a:t>Patching and Vulnerability Management</a:t>
            </a:r>
          </a:p>
          <a:p>
            <a:pPr marL="285750" indent="-285750">
              <a:buFont typeface="Arial" panose="020B0604020202020204" pitchFamily="34" charset="0"/>
              <a:buChar char="•"/>
            </a:pPr>
            <a:r>
              <a:rPr lang="en-US" dirty="0"/>
              <a:t>Development Tier servers are unpatched and contain multiple vulnerabilities</a:t>
            </a:r>
          </a:p>
          <a:p>
            <a:r>
              <a:rPr lang="en-US" dirty="0"/>
              <a:t>Secure Software Development</a:t>
            </a:r>
          </a:p>
          <a:p>
            <a:pPr marL="285750" indent="-285750">
              <a:buFont typeface="Arial" panose="020B0604020202020204" pitchFamily="34" charset="0"/>
              <a:buChar char="•"/>
            </a:pPr>
            <a:r>
              <a:rPr lang="en-US" dirty="0"/>
              <a:t>Application code is not scanned for vulnerabilities before being published into production environment</a:t>
            </a:r>
          </a:p>
          <a:p>
            <a:pPr marL="285750" indent="-285750">
              <a:buFont typeface="Arial" panose="020B0604020202020204" pitchFamily="34" charset="0"/>
              <a:buChar char="•"/>
            </a:pPr>
            <a:endParaRPr lang="en-US" dirty="0"/>
          </a:p>
          <a:p>
            <a:pPr marL="342900" indent="-342900">
              <a:buAutoNum type="arabicParenR" startAt="2"/>
            </a:pPr>
            <a:endParaRPr lang="en-US" dirty="0"/>
          </a:p>
          <a:p>
            <a:endParaRPr lang="en-US" dirty="0"/>
          </a:p>
          <a:p>
            <a:endParaRPr lang="en-US" dirty="0"/>
          </a:p>
        </p:txBody>
      </p:sp>
    </p:spTree>
    <p:extLst>
      <p:ext uri="{BB962C8B-B14F-4D97-AF65-F5344CB8AC3E}">
        <p14:creationId xmlns:p14="http://schemas.microsoft.com/office/powerpoint/2010/main" val="4928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C13A8290-E24E-4BA5-B35E-6199C8243566}"/>
              </a:ext>
            </a:extLst>
          </p:cNvPr>
          <p:cNvSpPr>
            <a:spLocks noGrp="1"/>
          </p:cNvSpPr>
          <p:nvPr>
            <p:ph type="ctrTitle"/>
          </p:nvPr>
        </p:nvSpPr>
        <p:spPr>
          <a:xfrm>
            <a:off x="1524000" y="3011117"/>
            <a:ext cx="6618051" cy="1355750"/>
          </a:xfrm>
        </p:spPr>
        <p:txBody>
          <a:bodyPr>
            <a:normAutofit/>
          </a:bodyPr>
          <a:lstStyle/>
          <a:p>
            <a:pPr algn="l"/>
            <a:r>
              <a:rPr lang="en-US" sz="5400" i="1" dirty="0">
                <a:solidFill>
                  <a:schemeClr val="accent3">
                    <a:lumMod val="50000"/>
                  </a:schemeClr>
                </a:solidFill>
                <a:latin typeface="Eras Bold ITC" panose="020B0907030504020204" pitchFamily="34" charset="0"/>
              </a:rPr>
              <a:t>SwiftTech</a:t>
            </a:r>
          </a:p>
        </p:txBody>
      </p:sp>
      <p:sp>
        <p:nvSpPr>
          <p:cNvPr id="3" name="Subtitle 2">
            <a:extLst>
              <a:ext uri="{FF2B5EF4-FFF2-40B4-BE49-F238E27FC236}">
                <a16:creationId xmlns:a16="http://schemas.microsoft.com/office/drawing/2014/main" id="{12BDB276-6658-4705-9E90-8C8ACA6C65EA}"/>
              </a:ext>
            </a:extLst>
          </p:cNvPr>
          <p:cNvSpPr>
            <a:spLocks noGrp="1"/>
          </p:cNvSpPr>
          <p:nvPr>
            <p:ph type="subTitle" idx="1"/>
          </p:nvPr>
        </p:nvSpPr>
        <p:spPr>
          <a:xfrm>
            <a:off x="1524000" y="4373823"/>
            <a:ext cx="6618051" cy="911117"/>
          </a:xfrm>
        </p:spPr>
        <p:txBody>
          <a:bodyPr>
            <a:normAutofit/>
          </a:bodyPr>
          <a:lstStyle/>
          <a:p>
            <a:pPr algn="l"/>
            <a:r>
              <a:rPr lang="en-US" sz="2000" i="1" dirty="0">
                <a:latin typeface="Eras Bold ITC" panose="020B0907030504020204" pitchFamily="34" charset="0"/>
              </a:rPr>
              <a:t>Speed, Flexibility, Success</a:t>
            </a:r>
          </a:p>
        </p:txBody>
      </p:sp>
      <p:sp>
        <p:nvSpPr>
          <p:cNvPr id="14"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Rabbit">
            <a:extLst>
              <a:ext uri="{FF2B5EF4-FFF2-40B4-BE49-F238E27FC236}">
                <a16:creationId xmlns:a16="http://schemas.microsoft.com/office/drawing/2014/main" id="{A2FB2AB9-08A1-4AAE-9B27-A5A65BFBA5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37328" y="743512"/>
            <a:ext cx="2523533" cy="2523533"/>
          </a:xfrm>
          <a:prstGeom prst="rect">
            <a:avLst/>
          </a:prstGeom>
        </p:spPr>
      </p:pic>
      <p:sp>
        <p:nvSpPr>
          <p:cNvPr id="16"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882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loud">
            <a:extLst>
              <a:ext uri="{FF2B5EF4-FFF2-40B4-BE49-F238E27FC236}">
                <a16:creationId xmlns:a16="http://schemas.microsoft.com/office/drawing/2014/main" id="{905D4C2C-4314-4712-B2F6-64009D8BC8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168" y="-1628572"/>
            <a:ext cx="7881403" cy="8286152"/>
          </a:xfrm>
          <a:prstGeom prst="rect">
            <a:avLst/>
          </a:prstGeom>
        </p:spPr>
      </p:pic>
      <p:grpSp>
        <p:nvGrpSpPr>
          <p:cNvPr id="21" name="Group 20">
            <a:extLst>
              <a:ext uri="{FF2B5EF4-FFF2-40B4-BE49-F238E27FC236}">
                <a16:creationId xmlns:a16="http://schemas.microsoft.com/office/drawing/2014/main" id="{8284DE5B-4AF4-4D86-9158-A81293F2A2B3}"/>
              </a:ext>
            </a:extLst>
          </p:cNvPr>
          <p:cNvGrpSpPr/>
          <p:nvPr/>
        </p:nvGrpSpPr>
        <p:grpSpPr>
          <a:xfrm>
            <a:off x="2027176" y="1258001"/>
            <a:ext cx="2180034" cy="2795361"/>
            <a:chOff x="1202532" y="1892017"/>
            <a:chExt cx="2180034" cy="2795361"/>
          </a:xfrm>
        </p:grpSpPr>
        <p:pic>
          <p:nvPicPr>
            <p:cNvPr id="13" name="Graphic 12" descr="Web design">
              <a:extLst>
                <a:ext uri="{FF2B5EF4-FFF2-40B4-BE49-F238E27FC236}">
                  <a16:creationId xmlns:a16="http://schemas.microsoft.com/office/drawing/2014/main" id="{1DC16B76-518D-4BC4-8A9B-91F92985F6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68166" y="2076683"/>
              <a:ext cx="914400" cy="914400"/>
            </a:xfrm>
            <a:prstGeom prst="rect">
              <a:avLst/>
            </a:prstGeom>
          </p:spPr>
        </p:pic>
        <p:grpSp>
          <p:nvGrpSpPr>
            <p:cNvPr id="20" name="Group 19">
              <a:extLst>
                <a:ext uri="{FF2B5EF4-FFF2-40B4-BE49-F238E27FC236}">
                  <a16:creationId xmlns:a16="http://schemas.microsoft.com/office/drawing/2014/main" id="{87FFCBD1-5B8C-4348-B2FC-423A6FA8163F}"/>
                </a:ext>
              </a:extLst>
            </p:cNvPr>
            <p:cNvGrpSpPr/>
            <p:nvPr/>
          </p:nvGrpSpPr>
          <p:grpSpPr>
            <a:xfrm>
              <a:off x="1202532" y="1892017"/>
              <a:ext cx="2130026" cy="2795361"/>
              <a:chOff x="1202532" y="1892017"/>
              <a:chExt cx="2130026" cy="2795361"/>
            </a:xfrm>
          </p:grpSpPr>
          <p:pic>
            <p:nvPicPr>
              <p:cNvPr id="10" name="Graphic 9" descr="Web design">
                <a:extLst>
                  <a:ext uri="{FF2B5EF4-FFF2-40B4-BE49-F238E27FC236}">
                    <a16:creationId xmlns:a16="http://schemas.microsoft.com/office/drawing/2014/main" id="{8A1D6B6C-D4BB-4DC2-B618-A9E2DE516C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2076683"/>
                <a:ext cx="914400" cy="914400"/>
              </a:xfrm>
              <a:prstGeom prst="rect">
                <a:avLst/>
              </a:prstGeom>
            </p:spPr>
          </p:pic>
          <p:sp>
            <p:nvSpPr>
              <p:cNvPr id="12" name="TextBox 11">
                <a:extLst>
                  <a:ext uri="{FF2B5EF4-FFF2-40B4-BE49-F238E27FC236}">
                    <a16:creationId xmlns:a16="http://schemas.microsoft.com/office/drawing/2014/main" id="{ED8123CB-A3EF-40AB-B261-5D0E6059B9EA}"/>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15" name="Graphic 14" descr="Database">
                <a:extLst>
                  <a:ext uri="{FF2B5EF4-FFF2-40B4-BE49-F238E27FC236}">
                    <a16:creationId xmlns:a16="http://schemas.microsoft.com/office/drawing/2014/main" id="{B4BF3714-68FF-4F1D-83E6-B0DC62DE89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2532" y="3695463"/>
                <a:ext cx="914400" cy="914400"/>
              </a:xfrm>
              <a:prstGeom prst="rect">
                <a:avLst/>
              </a:prstGeom>
            </p:spPr>
          </p:pic>
          <p:pic>
            <p:nvPicPr>
              <p:cNvPr id="16" name="Graphic 15" descr="Database">
                <a:extLst>
                  <a:ext uri="{FF2B5EF4-FFF2-40B4-BE49-F238E27FC236}">
                    <a16:creationId xmlns:a16="http://schemas.microsoft.com/office/drawing/2014/main" id="{87BBAC8A-C064-4EDA-8227-0EF66C4972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8158" y="3695463"/>
                <a:ext cx="914400" cy="914400"/>
              </a:xfrm>
              <a:prstGeom prst="rect">
                <a:avLst/>
              </a:prstGeom>
            </p:spPr>
          </p:pic>
          <p:sp>
            <p:nvSpPr>
              <p:cNvPr id="17" name="TextBox 16">
                <a:extLst>
                  <a:ext uri="{FF2B5EF4-FFF2-40B4-BE49-F238E27FC236}">
                    <a16:creationId xmlns:a16="http://schemas.microsoft.com/office/drawing/2014/main" id="{D980939E-ADC9-494E-A808-77E57E1B616F}"/>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8" name="TextBox 17">
                <a:extLst>
                  <a:ext uri="{FF2B5EF4-FFF2-40B4-BE49-F238E27FC236}">
                    <a16:creationId xmlns:a16="http://schemas.microsoft.com/office/drawing/2014/main" id="{9798A93E-412E-466C-9733-5D4459C4E49D}"/>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9" name="TextBox 18">
                <a:extLst>
                  <a:ext uri="{FF2B5EF4-FFF2-40B4-BE49-F238E27FC236}">
                    <a16:creationId xmlns:a16="http://schemas.microsoft.com/office/drawing/2014/main" id="{7C16C062-7388-43C9-BA88-E3C341A5AC06}"/>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cxnSp>
        <p:nvCxnSpPr>
          <p:cNvPr id="23" name="Straight Connector 22">
            <a:extLst>
              <a:ext uri="{FF2B5EF4-FFF2-40B4-BE49-F238E27FC236}">
                <a16:creationId xmlns:a16="http://schemas.microsoft.com/office/drawing/2014/main" id="{6C69B24B-8159-4B78-9E46-2D52DF33735C}"/>
              </a:ext>
            </a:extLst>
          </p:cNvPr>
          <p:cNvCxnSpPr/>
          <p:nvPr/>
        </p:nvCxnSpPr>
        <p:spPr>
          <a:xfrm>
            <a:off x="1649286" y="1899867"/>
            <a:ext cx="0" cy="264969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D08FC8F-745D-4CDB-931C-83B7A4A4816D}"/>
              </a:ext>
            </a:extLst>
          </p:cNvPr>
          <p:cNvCxnSpPr>
            <a:cxnSpLocks/>
          </p:cNvCxnSpPr>
          <p:nvPr/>
        </p:nvCxnSpPr>
        <p:spPr>
          <a:xfrm>
            <a:off x="4340653" y="1283310"/>
            <a:ext cx="7890" cy="331673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3AC8DE-2782-4F5D-972D-1E978AD95D87}"/>
              </a:ext>
            </a:extLst>
          </p:cNvPr>
          <p:cNvSpPr txBox="1"/>
          <p:nvPr/>
        </p:nvSpPr>
        <p:spPr>
          <a:xfrm>
            <a:off x="2754596" y="576762"/>
            <a:ext cx="683200" cy="369332"/>
          </a:xfrm>
          <a:prstGeom prst="rect">
            <a:avLst/>
          </a:prstGeom>
          <a:noFill/>
        </p:spPr>
        <p:txBody>
          <a:bodyPr wrap="none" rtlCol="0">
            <a:spAutoFit/>
          </a:bodyPr>
          <a:lstStyle/>
          <a:p>
            <a:r>
              <a:rPr lang="en-US" b="1" dirty="0">
                <a:solidFill>
                  <a:schemeClr val="accent1"/>
                </a:solidFill>
              </a:rPr>
              <a:t>VPC1</a:t>
            </a:r>
          </a:p>
        </p:txBody>
      </p:sp>
      <p:sp>
        <p:nvSpPr>
          <p:cNvPr id="27" name="TextBox 26">
            <a:extLst>
              <a:ext uri="{FF2B5EF4-FFF2-40B4-BE49-F238E27FC236}">
                <a16:creationId xmlns:a16="http://schemas.microsoft.com/office/drawing/2014/main" id="{FD6B8D21-280C-41CC-A9DD-AA4903CB210D}"/>
              </a:ext>
            </a:extLst>
          </p:cNvPr>
          <p:cNvSpPr txBox="1"/>
          <p:nvPr/>
        </p:nvSpPr>
        <p:spPr>
          <a:xfrm>
            <a:off x="4714906" y="1529169"/>
            <a:ext cx="683200" cy="369332"/>
          </a:xfrm>
          <a:prstGeom prst="rect">
            <a:avLst/>
          </a:prstGeom>
          <a:noFill/>
        </p:spPr>
        <p:txBody>
          <a:bodyPr wrap="none" rtlCol="0">
            <a:spAutoFit/>
          </a:bodyPr>
          <a:lstStyle/>
          <a:p>
            <a:r>
              <a:rPr lang="en-US" b="1" dirty="0">
                <a:solidFill>
                  <a:schemeClr val="accent1"/>
                </a:solidFill>
              </a:rPr>
              <a:t>VPC2</a:t>
            </a:r>
          </a:p>
        </p:txBody>
      </p:sp>
      <p:grpSp>
        <p:nvGrpSpPr>
          <p:cNvPr id="64" name="Group 63">
            <a:extLst>
              <a:ext uri="{FF2B5EF4-FFF2-40B4-BE49-F238E27FC236}">
                <a16:creationId xmlns:a16="http://schemas.microsoft.com/office/drawing/2014/main" id="{089868CC-379D-4932-8422-AF031317C01F}"/>
              </a:ext>
            </a:extLst>
          </p:cNvPr>
          <p:cNvGrpSpPr/>
          <p:nvPr/>
        </p:nvGrpSpPr>
        <p:grpSpPr>
          <a:xfrm>
            <a:off x="2756040" y="5838478"/>
            <a:ext cx="584002" cy="557718"/>
            <a:chOff x="2800188" y="5238112"/>
            <a:chExt cx="584002" cy="557718"/>
          </a:xfrm>
        </p:grpSpPr>
        <p:sp>
          <p:nvSpPr>
            <p:cNvPr id="28" name="Oval 27">
              <a:extLst>
                <a:ext uri="{FF2B5EF4-FFF2-40B4-BE49-F238E27FC236}">
                  <a16:creationId xmlns:a16="http://schemas.microsoft.com/office/drawing/2014/main" id="{BA27ED20-52A1-4D0A-BE7A-6CBA13193DA9}"/>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453A6E48-AF31-44C7-B281-8B29271FF17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4FAD14-1F13-463E-A2E7-AB532F2EA27F}"/>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63AABB6-324C-4492-B203-BD3A9D758EE7}"/>
                </a:ext>
              </a:extLst>
            </p:cNvPr>
            <p:cNvCxnSpPr>
              <a:cxnSpLocks/>
              <a:endCxn id="28"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A475AC-0D7A-4278-96B6-B7C3B1A374E0}"/>
                </a:ext>
              </a:extLst>
            </p:cNvPr>
            <p:cNvCxnSpPr>
              <a:cxnSpLocks/>
              <a:endCxn id="28"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45" name="Graphic 44" descr="Computer">
            <a:extLst>
              <a:ext uri="{FF2B5EF4-FFF2-40B4-BE49-F238E27FC236}">
                <a16:creationId xmlns:a16="http://schemas.microsoft.com/office/drawing/2014/main" id="{D94ECE80-DDBA-4F4A-8B98-C5C97DCA33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43467" y="1977381"/>
            <a:ext cx="1117813" cy="1117813"/>
          </a:xfrm>
          <a:prstGeom prst="rect">
            <a:avLst/>
          </a:prstGeom>
        </p:spPr>
      </p:pic>
      <p:pic>
        <p:nvPicPr>
          <p:cNvPr id="47" name="Graphic 46" descr="Gears">
            <a:extLst>
              <a:ext uri="{FF2B5EF4-FFF2-40B4-BE49-F238E27FC236}">
                <a16:creationId xmlns:a16="http://schemas.microsoft.com/office/drawing/2014/main" id="{83503A61-0642-4E20-894A-743E187C1FF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88649" y="2249916"/>
            <a:ext cx="413724" cy="413724"/>
          </a:xfrm>
          <a:prstGeom prst="rect">
            <a:avLst/>
          </a:prstGeom>
        </p:spPr>
      </p:pic>
      <p:sp>
        <p:nvSpPr>
          <p:cNvPr id="48" name="TextBox 47">
            <a:extLst>
              <a:ext uri="{FF2B5EF4-FFF2-40B4-BE49-F238E27FC236}">
                <a16:creationId xmlns:a16="http://schemas.microsoft.com/office/drawing/2014/main" id="{612C0445-C8D9-4BB1-A02D-13117CAFC058}"/>
              </a:ext>
            </a:extLst>
          </p:cNvPr>
          <p:cNvSpPr txBox="1"/>
          <p:nvPr/>
        </p:nvSpPr>
        <p:spPr>
          <a:xfrm>
            <a:off x="4340653" y="2872316"/>
            <a:ext cx="1973657" cy="646331"/>
          </a:xfrm>
          <a:prstGeom prst="rect">
            <a:avLst/>
          </a:prstGeom>
          <a:noFill/>
        </p:spPr>
        <p:txBody>
          <a:bodyPr wrap="square" rtlCol="0">
            <a:spAutoFit/>
          </a:bodyPr>
          <a:lstStyle/>
          <a:p>
            <a:pPr algn="ctr"/>
            <a:r>
              <a:rPr lang="en-US" dirty="0"/>
              <a:t>Log Management and Monitoring</a:t>
            </a:r>
          </a:p>
        </p:txBody>
      </p:sp>
      <p:pic>
        <p:nvPicPr>
          <p:cNvPr id="49" name="Graphic 48" descr="Computer">
            <a:extLst>
              <a:ext uri="{FF2B5EF4-FFF2-40B4-BE49-F238E27FC236}">
                <a16:creationId xmlns:a16="http://schemas.microsoft.com/office/drawing/2014/main" id="{2572D656-AA46-489C-BDCB-2083261592E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359" y="2502540"/>
            <a:ext cx="1117813" cy="1117813"/>
          </a:xfrm>
          <a:prstGeom prst="rect">
            <a:avLst/>
          </a:prstGeom>
        </p:spPr>
      </p:pic>
      <p:sp>
        <p:nvSpPr>
          <p:cNvPr id="50" name="TextBox 49">
            <a:extLst>
              <a:ext uri="{FF2B5EF4-FFF2-40B4-BE49-F238E27FC236}">
                <a16:creationId xmlns:a16="http://schemas.microsoft.com/office/drawing/2014/main" id="{D69809E9-3D2D-4782-850F-B7901C8252B0}"/>
              </a:ext>
            </a:extLst>
          </p:cNvPr>
          <p:cNvSpPr txBox="1"/>
          <p:nvPr/>
        </p:nvSpPr>
        <p:spPr>
          <a:xfrm>
            <a:off x="640776" y="2294308"/>
            <a:ext cx="683200" cy="369332"/>
          </a:xfrm>
          <a:prstGeom prst="rect">
            <a:avLst/>
          </a:prstGeom>
          <a:noFill/>
        </p:spPr>
        <p:txBody>
          <a:bodyPr wrap="none" rtlCol="0">
            <a:spAutoFit/>
          </a:bodyPr>
          <a:lstStyle/>
          <a:p>
            <a:r>
              <a:rPr lang="en-US" b="1" dirty="0">
                <a:solidFill>
                  <a:schemeClr val="accent1"/>
                </a:solidFill>
              </a:rPr>
              <a:t>VPC3</a:t>
            </a:r>
          </a:p>
        </p:txBody>
      </p:sp>
      <p:pic>
        <p:nvPicPr>
          <p:cNvPr id="52" name="Graphic 51" descr="Open folder">
            <a:extLst>
              <a:ext uri="{FF2B5EF4-FFF2-40B4-BE49-F238E27FC236}">
                <a16:creationId xmlns:a16="http://schemas.microsoft.com/office/drawing/2014/main" id="{04AC3577-B30C-4676-9409-40F72C708D5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91698" y="2810451"/>
            <a:ext cx="385030" cy="385030"/>
          </a:xfrm>
          <a:prstGeom prst="rect">
            <a:avLst/>
          </a:prstGeom>
        </p:spPr>
      </p:pic>
      <p:sp>
        <p:nvSpPr>
          <p:cNvPr id="53" name="TextBox 52">
            <a:extLst>
              <a:ext uri="{FF2B5EF4-FFF2-40B4-BE49-F238E27FC236}">
                <a16:creationId xmlns:a16="http://schemas.microsoft.com/office/drawing/2014/main" id="{D502BA9F-644F-4D8A-9F15-C94CE54EADEA}"/>
              </a:ext>
            </a:extLst>
          </p:cNvPr>
          <p:cNvSpPr txBox="1"/>
          <p:nvPr/>
        </p:nvSpPr>
        <p:spPr>
          <a:xfrm>
            <a:off x="382305" y="3397832"/>
            <a:ext cx="1973657" cy="369332"/>
          </a:xfrm>
          <a:prstGeom prst="rect">
            <a:avLst/>
          </a:prstGeom>
          <a:noFill/>
        </p:spPr>
        <p:txBody>
          <a:bodyPr wrap="square" rtlCol="0">
            <a:spAutoFit/>
          </a:bodyPr>
          <a:lstStyle/>
          <a:p>
            <a:r>
              <a:rPr lang="en-US" dirty="0"/>
              <a:t>File Storage</a:t>
            </a:r>
          </a:p>
        </p:txBody>
      </p:sp>
      <p:pic>
        <p:nvPicPr>
          <p:cNvPr id="55" name="Graphic 54" descr="Flowchart">
            <a:extLst>
              <a:ext uri="{FF2B5EF4-FFF2-40B4-BE49-F238E27FC236}">
                <a16:creationId xmlns:a16="http://schemas.microsoft.com/office/drawing/2014/main" id="{A48411A9-4A58-4804-B163-217B73F9A07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42163" y="5176969"/>
            <a:ext cx="1593594" cy="1593594"/>
          </a:xfrm>
          <a:prstGeom prst="rect">
            <a:avLst/>
          </a:prstGeom>
        </p:spPr>
      </p:pic>
      <p:sp>
        <p:nvSpPr>
          <p:cNvPr id="56" name="TextBox 55">
            <a:extLst>
              <a:ext uri="{FF2B5EF4-FFF2-40B4-BE49-F238E27FC236}">
                <a16:creationId xmlns:a16="http://schemas.microsoft.com/office/drawing/2014/main" id="{D7976999-DED7-44B4-8D7E-16A18E74D1DE}"/>
              </a:ext>
            </a:extLst>
          </p:cNvPr>
          <p:cNvSpPr txBox="1"/>
          <p:nvPr/>
        </p:nvSpPr>
        <p:spPr>
          <a:xfrm>
            <a:off x="9741025" y="569955"/>
            <a:ext cx="2065495" cy="369332"/>
          </a:xfrm>
          <a:prstGeom prst="rect">
            <a:avLst/>
          </a:prstGeom>
          <a:noFill/>
        </p:spPr>
        <p:txBody>
          <a:bodyPr wrap="square" rtlCol="0">
            <a:spAutoFit/>
          </a:bodyPr>
          <a:lstStyle/>
          <a:p>
            <a:pPr algn="ctr"/>
            <a:r>
              <a:rPr lang="en-US" dirty="0"/>
              <a:t>VPN Users</a:t>
            </a:r>
          </a:p>
        </p:txBody>
      </p:sp>
      <p:grpSp>
        <p:nvGrpSpPr>
          <p:cNvPr id="67" name="Group 66">
            <a:extLst>
              <a:ext uri="{FF2B5EF4-FFF2-40B4-BE49-F238E27FC236}">
                <a16:creationId xmlns:a16="http://schemas.microsoft.com/office/drawing/2014/main" id="{065998AA-4F74-4A0A-9B45-8F41F68816E7}"/>
              </a:ext>
            </a:extLst>
          </p:cNvPr>
          <p:cNvGrpSpPr/>
          <p:nvPr/>
        </p:nvGrpSpPr>
        <p:grpSpPr>
          <a:xfrm>
            <a:off x="6823285" y="5821262"/>
            <a:ext cx="584002" cy="574934"/>
            <a:chOff x="7553257" y="5438334"/>
            <a:chExt cx="584002" cy="574934"/>
          </a:xfrm>
        </p:grpSpPr>
        <p:sp>
          <p:nvSpPr>
            <p:cNvPr id="59" name="Oval 58">
              <a:extLst>
                <a:ext uri="{FF2B5EF4-FFF2-40B4-BE49-F238E27FC236}">
                  <a16:creationId xmlns:a16="http://schemas.microsoft.com/office/drawing/2014/main" id="{5668DE22-43DA-47F5-8097-594A2D96CD3D}"/>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445E19CF-DAD8-45EF-898D-B5A2D50AECD7}"/>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8" name="Graphic 57" descr="Fire">
              <a:extLst>
                <a:ext uri="{FF2B5EF4-FFF2-40B4-BE49-F238E27FC236}">
                  <a16:creationId xmlns:a16="http://schemas.microsoft.com/office/drawing/2014/main" id="{16D3BF0D-99CF-4A18-A5A0-324C7C334D6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644713" y="5438334"/>
              <a:ext cx="395335" cy="395335"/>
            </a:xfrm>
            <a:prstGeom prst="rect">
              <a:avLst/>
            </a:prstGeom>
          </p:spPr>
        </p:pic>
      </p:grpSp>
      <p:cxnSp>
        <p:nvCxnSpPr>
          <p:cNvPr id="69" name="Straight Arrow Connector 68">
            <a:extLst>
              <a:ext uri="{FF2B5EF4-FFF2-40B4-BE49-F238E27FC236}">
                <a16:creationId xmlns:a16="http://schemas.microsoft.com/office/drawing/2014/main" id="{51BC5001-5EEE-4572-AC63-F96F7FBC2DD4}"/>
              </a:ext>
            </a:extLst>
          </p:cNvPr>
          <p:cNvCxnSpPr>
            <a:cxnSpLocks/>
          </p:cNvCxnSpPr>
          <p:nvPr/>
        </p:nvCxnSpPr>
        <p:spPr>
          <a:xfrm>
            <a:off x="3463020" y="6117337"/>
            <a:ext cx="3240478" cy="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1D3CFD5-BA45-402A-92CF-160BCE9BC8CE}"/>
              </a:ext>
            </a:extLst>
          </p:cNvPr>
          <p:cNvCxnSpPr>
            <a:cxnSpLocks/>
          </p:cNvCxnSpPr>
          <p:nvPr/>
        </p:nvCxnSpPr>
        <p:spPr>
          <a:xfrm flipV="1">
            <a:off x="3046680" y="4704431"/>
            <a:ext cx="0" cy="1015298"/>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7766AB35-D202-479F-8F39-78A72FFAC203}"/>
              </a:ext>
            </a:extLst>
          </p:cNvPr>
          <p:cNvGrpSpPr/>
          <p:nvPr/>
        </p:nvGrpSpPr>
        <p:grpSpPr>
          <a:xfrm>
            <a:off x="7180332" y="1554074"/>
            <a:ext cx="584002" cy="574934"/>
            <a:chOff x="7553257" y="5438334"/>
            <a:chExt cx="584002" cy="574934"/>
          </a:xfrm>
        </p:grpSpPr>
        <p:sp>
          <p:nvSpPr>
            <p:cNvPr id="78" name="Oval 77">
              <a:extLst>
                <a:ext uri="{FF2B5EF4-FFF2-40B4-BE49-F238E27FC236}">
                  <a16:creationId xmlns:a16="http://schemas.microsoft.com/office/drawing/2014/main" id="{FF15C6D7-5A92-469D-953A-A5298A20EC66}"/>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EB1C5326-A199-46D8-B207-8903827058BB}"/>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0" name="Graphic 79" descr="Fire">
              <a:extLst>
                <a:ext uri="{FF2B5EF4-FFF2-40B4-BE49-F238E27FC236}">
                  <a16:creationId xmlns:a16="http://schemas.microsoft.com/office/drawing/2014/main" id="{9F8F4F6B-2092-4433-BBE2-AEC70581371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44713" y="5438334"/>
              <a:ext cx="395335" cy="395335"/>
            </a:xfrm>
            <a:prstGeom prst="rect">
              <a:avLst/>
            </a:prstGeom>
          </p:spPr>
        </p:pic>
      </p:grpSp>
      <p:pic>
        <p:nvPicPr>
          <p:cNvPr id="81" name="Graphic 80" descr="Cloud">
            <a:extLst>
              <a:ext uri="{FF2B5EF4-FFF2-40B4-BE49-F238E27FC236}">
                <a16:creationId xmlns:a16="http://schemas.microsoft.com/office/drawing/2014/main" id="{89AA368E-8C02-43B3-B44B-B489AC0E0FD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281242" y="245949"/>
            <a:ext cx="1758707" cy="1758707"/>
          </a:xfrm>
          <a:prstGeom prst="rect">
            <a:avLst/>
          </a:prstGeom>
        </p:spPr>
      </p:pic>
      <p:sp>
        <p:nvSpPr>
          <p:cNvPr id="82" name="TextBox 81">
            <a:extLst>
              <a:ext uri="{FF2B5EF4-FFF2-40B4-BE49-F238E27FC236}">
                <a16:creationId xmlns:a16="http://schemas.microsoft.com/office/drawing/2014/main" id="{A1B5EE37-6A79-48A7-BBFC-A71FEBE4F121}"/>
              </a:ext>
            </a:extLst>
          </p:cNvPr>
          <p:cNvSpPr txBox="1"/>
          <p:nvPr/>
        </p:nvSpPr>
        <p:spPr>
          <a:xfrm>
            <a:off x="8191167" y="1539508"/>
            <a:ext cx="1973657" cy="369332"/>
          </a:xfrm>
          <a:prstGeom prst="rect">
            <a:avLst/>
          </a:prstGeom>
          <a:noFill/>
        </p:spPr>
        <p:txBody>
          <a:bodyPr wrap="square" rtlCol="0">
            <a:spAutoFit/>
          </a:bodyPr>
          <a:lstStyle/>
          <a:p>
            <a:pPr algn="ctr"/>
            <a:r>
              <a:rPr lang="en-US" dirty="0"/>
              <a:t>Internet</a:t>
            </a:r>
          </a:p>
        </p:txBody>
      </p:sp>
      <p:cxnSp>
        <p:nvCxnSpPr>
          <p:cNvPr id="83" name="Straight Arrow Connector 82">
            <a:extLst>
              <a:ext uri="{FF2B5EF4-FFF2-40B4-BE49-F238E27FC236}">
                <a16:creationId xmlns:a16="http://schemas.microsoft.com/office/drawing/2014/main" id="{290A0D8D-A00E-4269-BC58-1E2C6C9B9AD7}"/>
              </a:ext>
            </a:extLst>
          </p:cNvPr>
          <p:cNvCxnSpPr>
            <a:cxnSpLocks/>
          </p:cNvCxnSpPr>
          <p:nvPr/>
        </p:nvCxnSpPr>
        <p:spPr>
          <a:xfrm flipV="1">
            <a:off x="7803847" y="1393673"/>
            <a:ext cx="428648" cy="160401"/>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9CCA6B41-8985-4EFA-ACAD-6C6CBD09C711}"/>
              </a:ext>
            </a:extLst>
          </p:cNvPr>
          <p:cNvGrpSpPr/>
          <p:nvPr/>
        </p:nvGrpSpPr>
        <p:grpSpPr>
          <a:xfrm>
            <a:off x="8616756" y="5848480"/>
            <a:ext cx="584002" cy="557718"/>
            <a:chOff x="2800188" y="5238112"/>
            <a:chExt cx="584002" cy="557718"/>
          </a:xfrm>
        </p:grpSpPr>
        <p:sp>
          <p:nvSpPr>
            <p:cNvPr id="86" name="Oval 85">
              <a:extLst>
                <a:ext uri="{FF2B5EF4-FFF2-40B4-BE49-F238E27FC236}">
                  <a16:creationId xmlns:a16="http://schemas.microsoft.com/office/drawing/2014/main" id="{A4D5C57C-2327-4442-BA4A-784B8F7B6F80}"/>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9E8892E3-C958-4801-AC97-7239417ECB13}"/>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06E075AD-EEE8-44AD-922F-0254CD3136A0}"/>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056C410-6E9D-4E63-89BB-83A707989CCC}"/>
                </a:ext>
              </a:extLst>
            </p:cNvPr>
            <p:cNvCxnSpPr>
              <a:cxnSpLocks/>
              <a:endCxn id="86"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C59782F7-9E3B-4197-BA51-8D8D021BAC6C}"/>
                </a:ext>
              </a:extLst>
            </p:cNvPr>
            <p:cNvCxnSpPr>
              <a:cxnSpLocks/>
              <a:endCxn id="86"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D60FD89F-E3B8-44E5-9302-31BA819C076C}"/>
              </a:ext>
            </a:extLst>
          </p:cNvPr>
          <p:cNvCxnSpPr>
            <a:cxnSpLocks/>
          </p:cNvCxnSpPr>
          <p:nvPr/>
        </p:nvCxnSpPr>
        <p:spPr>
          <a:xfrm>
            <a:off x="9431972" y="6117337"/>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B7D7A1FF-1F5F-49C9-B8B9-D039D8FA3F30}"/>
              </a:ext>
            </a:extLst>
          </p:cNvPr>
          <p:cNvGrpSpPr/>
          <p:nvPr/>
        </p:nvGrpSpPr>
        <p:grpSpPr>
          <a:xfrm>
            <a:off x="8232495" y="2616657"/>
            <a:ext cx="584002" cy="557718"/>
            <a:chOff x="2800188" y="5238112"/>
            <a:chExt cx="584002" cy="557718"/>
          </a:xfrm>
        </p:grpSpPr>
        <p:sp>
          <p:nvSpPr>
            <p:cNvPr id="93" name="Oval 92">
              <a:extLst>
                <a:ext uri="{FF2B5EF4-FFF2-40B4-BE49-F238E27FC236}">
                  <a16:creationId xmlns:a16="http://schemas.microsoft.com/office/drawing/2014/main" id="{FD1DCE9A-0A2F-43C4-940A-EE91B04BED16}"/>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4" name="Straight Arrow Connector 93">
              <a:extLst>
                <a:ext uri="{FF2B5EF4-FFF2-40B4-BE49-F238E27FC236}">
                  <a16:creationId xmlns:a16="http://schemas.microsoft.com/office/drawing/2014/main" id="{0EFDDA39-41C3-4101-BA58-2AF10AB4C5B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3226880-1DF2-438F-88A5-812E2EB87CE5}"/>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97894BD-17C9-4357-B39E-952723D53785}"/>
                </a:ext>
              </a:extLst>
            </p:cNvPr>
            <p:cNvCxnSpPr>
              <a:cxnSpLocks/>
              <a:endCxn id="93"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E01967B-B41E-4427-8700-D8E1574BE161}"/>
                </a:ext>
              </a:extLst>
            </p:cNvPr>
            <p:cNvCxnSpPr>
              <a:cxnSpLocks/>
              <a:endCxn id="93"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2A586155-923E-47B1-BA03-762E52C952E1}"/>
              </a:ext>
            </a:extLst>
          </p:cNvPr>
          <p:cNvCxnSpPr>
            <a:cxnSpLocks/>
          </p:cNvCxnSpPr>
          <p:nvPr/>
        </p:nvCxnSpPr>
        <p:spPr>
          <a:xfrm>
            <a:off x="7568502" y="2181523"/>
            <a:ext cx="583817" cy="471474"/>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4" name="Graphic 103" descr="Internet">
            <a:extLst>
              <a:ext uri="{FF2B5EF4-FFF2-40B4-BE49-F238E27FC236}">
                <a16:creationId xmlns:a16="http://schemas.microsoft.com/office/drawing/2014/main" id="{05F11656-2285-4554-8C86-7A516E2387C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741024" y="109199"/>
            <a:ext cx="605714" cy="605714"/>
          </a:xfrm>
          <a:prstGeom prst="rect">
            <a:avLst/>
          </a:prstGeom>
        </p:spPr>
      </p:pic>
      <p:pic>
        <p:nvPicPr>
          <p:cNvPr id="105" name="Graphic 104" descr="Internet">
            <a:extLst>
              <a:ext uri="{FF2B5EF4-FFF2-40B4-BE49-F238E27FC236}">
                <a16:creationId xmlns:a16="http://schemas.microsoft.com/office/drawing/2014/main" id="{C2190AA6-A6C8-4100-B0B0-E2E8680389F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470915" y="105166"/>
            <a:ext cx="605714" cy="605714"/>
          </a:xfrm>
          <a:prstGeom prst="rect">
            <a:avLst/>
          </a:prstGeom>
        </p:spPr>
      </p:pic>
      <p:pic>
        <p:nvPicPr>
          <p:cNvPr id="106" name="Graphic 105" descr="Internet">
            <a:extLst>
              <a:ext uri="{FF2B5EF4-FFF2-40B4-BE49-F238E27FC236}">
                <a16:creationId xmlns:a16="http://schemas.microsoft.com/office/drawing/2014/main" id="{FA4BE57D-4A9D-44E1-886D-79D02A1C628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200806" y="105166"/>
            <a:ext cx="605714" cy="605714"/>
          </a:xfrm>
          <a:prstGeom prst="rect">
            <a:avLst/>
          </a:prstGeom>
        </p:spPr>
      </p:pic>
      <p:sp>
        <p:nvSpPr>
          <p:cNvPr id="107" name="TextBox 106">
            <a:extLst>
              <a:ext uri="{FF2B5EF4-FFF2-40B4-BE49-F238E27FC236}">
                <a16:creationId xmlns:a16="http://schemas.microsoft.com/office/drawing/2014/main" id="{A2C559FA-F0DD-45BD-877C-ECB0CA072561}"/>
              </a:ext>
            </a:extLst>
          </p:cNvPr>
          <p:cNvSpPr txBox="1"/>
          <p:nvPr/>
        </p:nvSpPr>
        <p:spPr>
          <a:xfrm>
            <a:off x="10172683" y="6488668"/>
            <a:ext cx="2167100" cy="369332"/>
          </a:xfrm>
          <a:prstGeom prst="rect">
            <a:avLst/>
          </a:prstGeom>
          <a:noFill/>
        </p:spPr>
        <p:txBody>
          <a:bodyPr wrap="square" rtlCol="0">
            <a:spAutoFit/>
          </a:bodyPr>
          <a:lstStyle/>
          <a:p>
            <a:pPr algn="ctr"/>
            <a:r>
              <a:rPr lang="en-US" dirty="0"/>
              <a:t>Internal Users</a:t>
            </a:r>
          </a:p>
        </p:txBody>
      </p:sp>
      <p:cxnSp>
        <p:nvCxnSpPr>
          <p:cNvPr id="108" name="Straight Arrow Connector 107">
            <a:extLst>
              <a:ext uri="{FF2B5EF4-FFF2-40B4-BE49-F238E27FC236}">
                <a16:creationId xmlns:a16="http://schemas.microsoft.com/office/drawing/2014/main" id="{045C7A63-B554-4ABB-B754-0C9E4F3079BE}"/>
              </a:ext>
            </a:extLst>
          </p:cNvPr>
          <p:cNvCxnSpPr>
            <a:cxnSpLocks/>
            <a:endCxn id="56" idx="2"/>
          </p:cNvCxnSpPr>
          <p:nvPr/>
        </p:nvCxnSpPr>
        <p:spPr>
          <a:xfrm flipV="1">
            <a:off x="9867758" y="939287"/>
            <a:ext cx="906015" cy="12741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1876BEA3-2EF1-4F57-93B4-FC51C3259069}"/>
              </a:ext>
            </a:extLst>
          </p:cNvPr>
          <p:cNvGrpSpPr/>
          <p:nvPr/>
        </p:nvGrpSpPr>
        <p:grpSpPr>
          <a:xfrm>
            <a:off x="7540553" y="3427647"/>
            <a:ext cx="955966" cy="955966"/>
            <a:chOff x="7438957" y="3904600"/>
            <a:chExt cx="955966" cy="955966"/>
          </a:xfrm>
        </p:grpSpPr>
        <p:pic>
          <p:nvPicPr>
            <p:cNvPr id="111" name="Graphic 110" descr="Web design">
              <a:extLst>
                <a:ext uri="{FF2B5EF4-FFF2-40B4-BE49-F238E27FC236}">
                  <a16:creationId xmlns:a16="http://schemas.microsoft.com/office/drawing/2014/main" id="{0B8BA72B-385C-4ECC-9251-882401D16A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20" name="Graphic 119" descr="Computer">
              <a:extLst>
                <a:ext uri="{FF2B5EF4-FFF2-40B4-BE49-F238E27FC236}">
                  <a16:creationId xmlns:a16="http://schemas.microsoft.com/office/drawing/2014/main" id="{10B40233-3305-4D81-A536-1B8F9F6323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25" name="Group 124">
            <a:extLst>
              <a:ext uri="{FF2B5EF4-FFF2-40B4-BE49-F238E27FC236}">
                <a16:creationId xmlns:a16="http://schemas.microsoft.com/office/drawing/2014/main" id="{8DB11471-AEA8-4E39-8B29-D64F138951B8}"/>
              </a:ext>
            </a:extLst>
          </p:cNvPr>
          <p:cNvGrpSpPr/>
          <p:nvPr/>
        </p:nvGrpSpPr>
        <p:grpSpPr>
          <a:xfrm>
            <a:off x="8560396" y="3427647"/>
            <a:ext cx="955966" cy="955966"/>
            <a:chOff x="8615305" y="4170310"/>
            <a:chExt cx="955966" cy="955966"/>
          </a:xfrm>
        </p:grpSpPr>
        <p:pic>
          <p:nvPicPr>
            <p:cNvPr id="115" name="Graphic 114" descr="Database">
              <a:extLst>
                <a:ext uri="{FF2B5EF4-FFF2-40B4-BE49-F238E27FC236}">
                  <a16:creationId xmlns:a16="http://schemas.microsoft.com/office/drawing/2014/main" id="{DA55F74D-45FE-4F8A-A2D2-45E9F4275D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21" name="Graphic 120" descr="Computer">
              <a:extLst>
                <a:ext uri="{FF2B5EF4-FFF2-40B4-BE49-F238E27FC236}">
                  <a16:creationId xmlns:a16="http://schemas.microsoft.com/office/drawing/2014/main" id="{EB827E79-559A-41E9-92BB-45B30F276B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pic>
        <p:nvPicPr>
          <p:cNvPr id="123" name="Graphic 122" descr="Computer">
            <a:extLst>
              <a:ext uri="{FF2B5EF4-FFF2-40B4-BE49-F238E27FC236}">
                <a16:creationId xmlns:a16="http://schemas.microsoft.com/office/drawing/2014/main" id="{A80FF365-D056-4C5E-934C-9A77514019F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23140" y="2204257"/>
            <a:ext cx="955966" cy="955966"/>
          </a:xfrm>
          <a:prstGeom prst="rect">
            <a:avLst/>
          </a:prstGeom>
        </p:spPr>
      </p:pic>
      <p:grpSp>
        <p:nvGrpSpPr>
          <p:cNvPr id="133" name="Group 132">
            <a:extLst>
              <a:ext uri="{FF2B5EF4-FFF2-40B4-BE49-F238E27FC236}">
                <a16:creationId xmlns:a16="http://schemas.microsoft.com/office/drawing/2014/main" id="{4A30F9CF-51DB-4686-B2A9-33DB41BA6874}"/>
              </a:ext>
            </a:extLst>
          </p:cNvPr>
          <p:cNvGrpSpPr/>
          <p:nvPr/>
        </p:nvGrpSpPr>
        <p:grpSpPr>
          <a:xfrm>
            <a:off x="7540553" y="4377350"/>
            <a:ext cx="955966" cy="955966"/>
            <a:chOff x="7438957" y="3904600"/>
            <a:chExt cx="955966" cy="955966"/>
          </a:xfrm>
        </p:grpSpPr>
        <p:pic>
          <p:nvPicPr>
            <p:cNvPr id="134" name="Graphic 133" descr="Web design">
              <a:extLst>
                <a:ext uri="{FF2B5EF4-FFF2-40B4-BE49-F238E27FC236}">
                  <a16:creationId xmlns:a16="http://schemas.microsoft.com/office/drawing/2014/main" id="{93F6C419-5EE0-4EF8-9AB0-5A02472075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35" name="Graphic 134" descr="Computer">
              <a:extLst>
                <a:ext uri="{FF2B5EF4-FFF2-40B4-BE49-F238E27FC236}">
                  <a16:creationId xmlns:a16="http://schemas.microsoft.com/office/drawing/2014/main" id="{361EDD4C-15AC-452B-B132-4722A8B3E47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36" name="Group 135">
            <a:extLst>
              <a:ext uri="{FF2B5EF4-FFF2-40B4-BE49-F238E27FC236}">
                <a16:creationId xmlns:a16="http://schemas.microsoft.com/office/drawing/2014/main" id="{8B3C5F3C-D623-4F88-84B4-C33B11CDB46D}"/>
              </a:ext>
            </a:extLst>
          </p:cNvPr>
          <p:cNvGrpSpPr/>
          <p:nvPr/>
        </p:nvGrpSpPr>
        <p:grpSpPr>
          <a:xfrm>
            <a:off x="8560396" y="4377350"/>
            <a:ext cx="955966" cy="955966"/>
            <a:chOff x="8615305" y="4170310"/>
            <a:chExt cx="955966" cy="955966"/>
          </a:xfrm>
        </p:grpSpPr>
        <p:pic>
          <p:nvPicPr>
            <p:cNvPr id="137" name="Graphic 136" descr="Database">
              <a:extLst>
                <a:ext uri="{FF2B5EF4-FFF2-40B4-BE49-F238E27FC236}">
                  <a16:creationId xmlns:a16="http://schemas.microsoft.com/office/drawing/2014/main" id="{B551756C-0B44-4C27-8B67-55004D339E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38" name="Graphic 137" descr="Computer">
              <a:extLst>
                <a:ext uri="{FF2B5EF4-FFF2-40B4-BE49-F238E27FC236}">
                  <a16:creationId xmlns:a16="http://schemas.microsoft.com/office/drawing/2014/main" id="{ACF00415-7929-403D-9ADA-07829E7505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cxnSp>
        <p:nvCxnSpPr>
          <p:cNvPr id="143" name="Straight Connector 142">
            <a:extLst>
              <a:ext uri="{FF2B5EF4-FFF2-40B4-BE49-F238E27FC236}">
                <a16:creationId xmlns:a16="http://schemas.microsoft.com/office/drawing/2014/main" id="{138F727C-4140-4B21-9CE5-9A59C2CBA45B}"/>
              </a:ext>
            </a:extLst>
          </p:cNvPr>
          <p:cNvCxnSpPr>
            <a:cxnSpLocks/>
          </p:cNvCxnSpPr>
          <p:nvPr/>
        </p:nvCxnSpPr>
        <p:spPr>
          <a:xfrm flipV="1">
            <a:off x="7118317" y="2065250"/>
            <a:ext cx="0" cy="3637982"/>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DB620F96-C7FD-480F-A42E-6AFDD39F0EC6}"/>
              </a:ext>
            </a:extLst>
          </p:cNvPr>
          <p:cNvCxnSpPr>
            <a:cxnSpLocks/>
          </p:cNvCxnSpPr>
          <p:nvPr/>
        </p:nvCxnSpPr>
        <p:spPr>
          <a:xfrm flipV="1">
            <a:off x="8546861" y="322203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C34144AE-5ED5-40D3-976E-A0E77DC7A463}"/>
              </a:ext>
            </a:extLst>
          </p:cNvPr>
          <p:cNvSpPr txBox="1"/>
          <p:nvPr/>
        </p:nvSpPr>
        <p:spPr>
          <a:xfrm>
            <a:off x="7522025" y="4170330"/>
            <a:ext cx="1973657" cy="369332"/>
          </a:xfrm>
          <a:prstGeom prst="rect">
            <a:avLst/>
          </a:prstGeom>
          <a:noFill/>
        </p:spPr>
        <p:txBody>
          <a:bodyPr wrap="square" rtlCol="0">
            <a:spAutoFit/>
          </a:bodyPr>
          <a:lstStyle/>
          <a:p>
            <a:pPr algn="ctr"/>
            <a:r>
              <a:rPr lang="en-US" dirty="0"/>
              <a:t>Test</a:t>
            </a:r>
          </a:p>
        </p:txBody>
      </p:sp>
      <p:sp>
        <p:nvSpPr>
          <p:cNvPr id="155" name="TextBox 154">
            <a:extLst>
              <a:ext uri="{FF2B5EF4-FFF2-40B4-BE49-F238E27FC236}">
                <a16:creationId xmlns:a16="http://schemas.microsoft.com/office/drawing/2014/main" id="{AF71B9C5-FB9C-44BC-9EBB-55587D0BB911}"/>
              </a:ext>
            </a:extLst>
          </p:cNvPr>
          <p:cNvSpPr txBox="1"/>
          <p:nvPr/>
        </p:nvSpPr>
        <p:spPr>
          <a:xfrm>
            <a:off x="7560032" y="5101475"/>
            <a:ext cx="1973657" cy="369332"/>
          </a:xfrm>
          <a:prstGeom prst="rect">
            <a:avLst/>
          </a:prstGeom>
          <a:noFill/>
        </p:spPr>
        <p:txBody>
          <a:bodyPr wrap="square" rtlCol="0">
            <a:spAutoFit/>
          </a:bodyPr>
          <a:lstStyle/>
          <a:p>
            <a:pPr algn="ctr"/>
            <a:r>
              <a:rPr lang="en-US" dirty="0"/>
              <a:t>Dev</a:t>
            </a:r>
          </a:p>
        </p:txBody>
      </p:sp>
      <p:pic>
        <p:nvPicPr>
          <p:cNvPr id="156" name="Graphic 155" descr="Open folder">
            <a:extLst>
              <a:ext uri="{FF2B5EF4-FFF2-40B4-BE49-F238E27FC236}">
                <a16:creationId xmlns:a16="http://schemas.microsoft.com/office/drawing/2014/main" id="{6E977B24-63C5-4357-8BA1-9A36D31E9CB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66377" y="2424574"/>
            <a:ext cx="385030" cy="385030"/>
          </a:xfrm>
          <a:prstGeom prst="rect">
            <a:avLst/>
          </a:prstGeom>
        </p:spPr>
      </p:pic>
      <p:grpSp>
        <p:nvGrpSpPr>
          <p:cNvPr id="158" name="Group 157">
            <a:extLst>
              <a:ext uri="{FF2B5EF4-FFF2-40B4-BE49-F238E27FC236}">
                <a16:creationId xmlns:a16="http://schemas.microsoft.com/office/drawing/2014/main" id="{06420D6D-2CBD-4C62-9B20-C63567868FA5}"/>
              </a:ext>
            </a:extLst>
          </p:cNvPr>
          <p:cNvGrpSpPr/>
          <p:nvPr/>
        </p:nvGrpSpPr>
        <p:grpSpPr>
          <a:xfrm>
            <a:off x="11079791" y="2204257"/>
            <a:ext cx="955966" cy="955966"/>
            <a:chOff x="11079791" y="3427647"/>
            <a:chExt cx="955966" cy="955966"/>
          </a:xfrm>
        </p:grpSpPr>
        <p:pic>
          <p:nvPicPr>
            <p:cNvPr id="122" name="Graphic 121" descr="Computer">
              <a:extLst>
                <a:ext uri="{FF2B5EF4-FFF2-40B4-BE49-F238E27FC236}">
                  <a16:creationId xmlns:a16="http://schemas.microsoft.com/office/drawing/2014/main" id="{6DABABFC-FEA2-4EF8-AE1B-7C1F1A94C0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57" name="Graphic 156" descr="Gears">
              <a:extLst>
                <a:ext uri="{FF2B5EF4-FFF2-40B4-BE49-F238E27FC236}">
                  <a16:creationId xmlns:a16="http://schemas.microsoft.com/office/drawing/2014/main" id="{795C2CA2-58F6-4A60-B048-264398E21B0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59" name="Group 158">
            <a:extLst>
              <a:ext uri="{FF2B5EF4-FFF2-40B4-BE49-F238E27FC236}">
                <a16:creationId xmlns:a16="http://schemas.microsoft.com/office/drawing/2014/main" id="{716FD513-6196-4DE3-A0E0-422C94067E53}"/>
              </a:ext>
            </a:extLst>
          </p:cNvPr>
          <p:cNvGrpSpPr/>
          <p:nvPr/>
        </p:nvGrpSpPr>
        <p:grpSpPr>
          <a:xfrm>
            <a:off x="10045284" y="2973241"/>
            <a:ext cx="955966" cy="955966"/>
            <a:chOff x="11079791" y="3427647"/>
            <a:chExt cx="955966" cy="955966"/>
          </a:xfrm>
        </p:grpSpPr>
        <p:pic>
          <p:nvPicPr>
            <p:cNvPr id="160" name="Graphic 159" descr="Computer">
              <a:extLst>
                <a:ext uri="{FF2B5EF4-FFF2-40B4-BE49-F238E27FC236}">
                  <a16:creationId xmlns:a16="http://schemas.microsoft.com/office/drawing/2014/main" id="{BE529E6D-92E1-42DA-8359-56CC5340C0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1" name="Graphic 160" descr="Gears">
              <a:extLst>
                <a:ext uri="{FF2B5EF4-FFF2-40B4-BE49-F238E27FC236}">
                  <a16:creationId xmlns:a16="http://schemas.microsoft.com/office/drawing/2014/main" id="{173B6CB9-9E63-40AF-827A-C7C6BE03264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62" name="Group 161">
            <a:extLst>
              <a:ext uri="{FF2B5EF4-FFF2-40B4-BE49-F238E27FC236}">
                <a16:creationId xmlns:a16="http://schemas.microsoft.com/office/drawing/2014/main" id="{89906CDB-7FBE-4C7D-8EB5-42E4F516F33B}"/>
              </a:ext>
            </a:extLst>
          </p:cNvPr>
          <p:cNvGrpSpPr/>
          <p:nvPr/>
        </p:nvGrpSpPr>
        <p:grpSpPr>
          <a:xfrm>
            <a:off x="11114949" y="2979995"/>
            <a:ext cx="955966" cy="955966"/>
            <a:chOff x="11079791" y="3427647"/>
            <a:chExt cx="955966" cy="955966"/>
          </a:xfrm>
        </p:grpSpPr>
        <p:pic>
          <p:nvPicPr>
            <p:cNvPr id="163" name="Graphic 162" descr="Computer">
              <a:extLst>
                <a:ext uri="{FF2B5EF4-FFF2-40B4-BE49-F238E27FC236}">
                  <a16:creationId xmlns:a16="http://schemas.microsoft.com/office/drawing/2014/main" id="{22C58BA9-23D7-4918-BB01-C61756EF3E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4" name="Graphic 163" descr="Gears">
              <a:extLst>
                <a:ext uri="{FF2B5EF4-FFF2-40B4-BE49-F238E27FC236}">
                  <a16:creationId xmlns:a16="http://schemas.microsoft.com/office/drawing/2014/main" id="{790AEA34-02FC-4D26-85E2-08FBA50C591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sp>
        <p:nvSpPr>
          <p:cNvPr id="165" name="TextBox 164">
            <a:extLst>
              <a:ext uri="{FF2B5EF4-FFF2-40B4-BE49-F238E27FC236}">
                <a16:creationId xmlns:a16="http://schemas.microsoft.com/office/drawing/2014/main" id="{374EE87F-64E5-4543-AAF1-467A3ED746F5}"/>
              </a:ext>
            </a:extLst>
          </p:cNvPr>
          <p:cNvSpPr txBox="1"/>
          <p:nvPr/>
        </p:nvSpPr>
        <p:spPr>
          <a:xfrm>
            <a:off x="9861895" y="3743509"/>
            <a:ext cx="2393165" cy="369332"/>
          </a:xfrm>
          <a:prstGeom prst="rect">
            <a:avLst/>
          </a:prstGeom>
          <a:noFill/>
        </p:spPr>
        <p:txBody>
          <a:bodyPr wrap="square" rtlCol="0">
            <a:spAutoFit/>
          </a:bodyPr>
          <a:lstStyle/>
          <a:p>
            <a:pPr algn="ctr"/>
            <a:r>
              <a:rPr lang="en-US" dirty="0"/>
              <a:t>Internal Applications</a:t>
            </a:r>
          </a:p>
        </p:txBody>
      </p:sp>
      <p:cxnSp>
        <p:nvCxnSpPr>
          <p:cNvPr id="170" name="Straight Connector 169">
            <a:extLst>
              <a:ext uri="{FF2B5EF4-FFF2-40B4-BE49-F238E27FC236}">
                <a16:creationId xmlns:a16="http://schemas.microsoft.com/office/drawing/2014/main" id="{C3A22D3A-3AE9-48F1-8434-431504EF43A3}"/>
              </a:ext>
            </a:extLst>
          </p:cNvPr>
          <p:cNvCxnSpPr>
            <a:cxnSpLocks/>
          </p:cNvCxnSpPr>
          <p:nvPr/>
        </p:nvCxnSpPr>
        <p:spPr>
          <a:xfrm>
            <a:off x="7864488" y="1949409"/>
            <a:ext cx="4256042" cy="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02617BE4-E150-434B-AA8F-21F3B0F4C14F}"/>
              </a:ext>
            </a:extLst>
          </p:cNvPr>
          <p:cNvCxnSpPr>
            <a:cxnSpLocks/>
          </p:cNvCxnSpPr>
          <p:nvPr/>
        </p:nvCxnSpPr>
        <p:spPr>
          <a:xfrm flipV="1">
            <a:off x="8898325" y="552985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52F1E3E-345D-472A-AB30-AD4836450805}"/>
              </a:ext>
            </a:extLst>
          </p:cNvPr>
          <p:cNvCxnSpPr>
            <a:cxnSpLocks/>
          </p:cNvCxnSpPr>
          <p:nvPr/>
        </p:nvCxnSpPr>
        <p:spPr>
          <a:xfrm>
            <a:off x="7653037" y="6103481"/>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E62237E5-4421-4E05-8ECA-AD8D651EC5BB}"/>
              </a:ext>
            </a:extLst>
          </p:cNvPr>
          <p:cNvSpPr txBox="1"/>
          <p:nvPr/>
        </p:nvSpPr>
        <p:spPr>
          <a:xfrm>
            <a:off x="8727038" y="2001657"/>
            <a:ext cx="1973657" cy="369332"/>
          </a:xfrm>
          <a:prstGeom prst="rect">
            <a:avLst/>
          </a:prstGeom>
          <a:noFill/>
        </p:spPr>
        <p:txBody>
          <a:bodyPr wrap="square" rtlCol="0">
            <a:spAutoFit/>
          </a:bodyPr>
          <a:lstStyle/>
          <a:p>
            <a:pPr algn="ctr"/>
            <a:r>
              <a:rPr lang="en-US" dirty="0">
                <a:solidFill>
                  <a:schemeClr val="accent6">
                    <a:lumMod val="75000"/>
                  </a:schemeClr>
                </a:solidFill>
              </a:rPr>
              <a:t>192.168.1.x</a:t>
            </a:r>
          </a:p>
        </p:txBody>
      </p:sp>
      <p:sp>
        <p:nvSpPr>
          <p:cNvPr id="179" name="TextBox 178">
            <a:extLst>
              <a:ext uri="{FF2B5EF4-FFF2-40B4-BE49-F238E27FC236}">
                <a16:creationId xmlns:a16="http://schemas.microsoft.com/office/drawing/2014/main" id="{84F0C176-A08C-4F8E-9D66-802F1C61B8E5}"/>
              </a:ext>
            </a:extLst>
          </p:cNvPr>
          <p:cNvSpPr txBox="1"/>
          <p:nvPr/>
        </p:nvSpPr>
        <p:spPr>
          <a:xfrm>
            <a:off x="237799" y="5751739"/>
            <a:ext cx="1973657" cy="369332"/>
          </a:xfrm>
          <a:prstGeom prst="rect">
            <a:avLst/>
          </a:prstGeom>
          <a:noFill/>
        </p:spPr>
        <p:txBody>
          <a:bodyPr wrap="square" rtlCol="0">
            <a:spAutoFit/>
          </a:bodyPr>
          <a:lstStyle/>
          <a:p>
            <a:pPr algn="ctr"/>
            <a:r>
              <a:rPr lang="en-US" b="1" dirty="0"/>
              <a:t>Network Diagram</a:t>
            </a:r>
          </a:p>
        </p:txBody>
      </p:sp>
      <p:sp>
        <p:nvSpPr>
          <p:cNvPr id="180" name="TextBox 179">
            <a:extLst>
              <a:ext uri="{FF2B5EF4-FFF2-40B4-BE49-F238E27FC236}">
                <a16:creationId xmlns:a16="http://schemas.microsoft.com/office/drawing/2014/main" id="{885A424D-0AC5-470C-806D-155D82848B75}"/>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grpSp>
        <p:nvGrpSpPr>
          <p:cNvPr id="181" name="Group 180">
            <a:extLst>
              <a:ext uri="{FF2B5EF4-FFF2-40B4-BE49-F238E27FC236}">
                <a16:creationId xmlns:a16="http://schemas.microsoft.com/office/drawing/2014/main" id="{B65E9440-5673-4B45-ACA5-360DB9DB448F}"/>
              </a:ext>
            </a:extLst>
          </p:cNvPr>
          <p:cNvGrpSpPr/>
          <p:nvPr/>
        </p:nvGrpSpPr>
        <p:grpSpPr>
          <a:xfrm>
            <a:off x="10014314" y="4158414"/>
            <a:ext cx="955966" cy="955966"/>
            <a:chOff x="8615305" y="4170310"/>
            <a:chExt cx="955966" cy="955966"/>
          </a:xfrm>
        </p:grpSpPr>
        <p:pic>
          <p:nvPicPr>
            <p:cNvPr id="182" name="Graphic 181" descr="Database">
              <a:extLst>
                <a:ext uri="{FF2B5EF4-FFF2-40B4-BE49-F238E27FC236}">
                  <a16:creationId xmlns:a16="http://schemas.microsoft.com/office/drawing/2014/main" id="{1C0C7E31-678D-4503-8684-A8244C0886E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3" name="Graphic 182" descr="Computer">
              <a:extLst>
                <a:ext uri="{FF2B5EF4-FFF2-40B4-BE49-F238E27FC236}">
                  <a16:creationId xmlns:a16="http://schemas.microsoft.com/office/drawing/2014/main" id="{4079D073-18DA-41AE-A526-C6D4E14B41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
        <p:nvSpPr>
          <p:cNvPr id="184" name="TextBox 183">
            <a:extLst>
              <a:ext uri="{FF2B5EF4-FFF2-40B4-BE49-F238E27FC236}">
                <a16:creationId xmlns:a16="http://schemas.microsoft.com/office/drawing/2014/main" id="{45301CF2-9AAE-43C8-A016-48A7DADA7C84}"/>
              </a:ext>
            </a:extLst>
          </p:cNvPr>
          <p:cNvSpPr txBox="1"/>
          <p:nvPr/>
        </p:nvSpPr>
        <p:spPr>
          <a:xfrm>
            <a:off x="9877324" y="4993311"/>
            <a:ext cx="2393165" cy="369332"/>
          </a:xfrm>
          <a:prstGeom prst="rect">
            <a:avLst/>
          </a:prstGeom>
          <a:noFill/>
        </p:spPr>
        <p:txBody>
          <a:bodyPr wrap="square" rtlCol="0">
            <a:spAutoFit/>
          </a:bodyPr>
          <a:lstStyle/>
          <a:p>
            <a:pPr algn="ctr"/>
            <a:r>
              <a:rPr lang="en-US" dirty="0"/>
              <a:t>Backup and Analytics</a:t>
            </a:r>
          </a:p>
        </p:txBody>
      </p:sp>
      <p:grpSp>
        <p:nvGrpSpPr>
          <p:cNvPr id="185" name="Group 184">
            <a:extLst>
              <a:ext uri="{FF2B5EF4-FFF2-40B4-BE49-F238E27FC236}">
                <a16:creationId xmlns:a16="http://schemas.microsoft.com/office/drawing/2014/main" id="{9DAD8CE7-3533-461A-B744-C8A73D8145AE}"/>
              </a:ext>
            </a:extLst>
          </p:cNvPr>
          <p:cNvGrpSpPr/>
          <p:nvPr/>
        </p:nvGrpSpPr>
        <p:grpSpPr>
          <a:xfrm>
            <a:off x="11073906" y="4185110"/>
            <a:ext cx="955966" cy="955966"/>
            <a:chOff x="8615305" y="4170310"/>
            <a:chExt cx="955966" cy="955966"/>
          </a:xfrm>
        </p:grpSpPr>
        <p:pic>
          <p:nvPicPr>
            <p:cNvPr id="186" name="Graphic 185" descr="Database">
              <a:extLst>
                <a:ext uri="{FF2B5EF4-FFF2-40B4-BE49-F238E27FC236}">
                  <a16:creationId xmlns:a16="http://schemas.microsoft.com/office/drawing/2014/main" id="{2B58AE9A-6488-43ED-8941-C41182A049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7" name="Graphic 186" descr="Computer">
              <a:extLst>
                <a:ext uri="{FF2B5EF4-FFF2-40B4-BE49-F238E27FC236}">
                  <a16:creationId xmlns:a16="http://schemas.microsoft.com/office/drawing/2014/main" id="{CAC31469-53C8-4E97-821F-A3214ACC9A5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Tree>
    <p:extLst>
      <p:ext uri="{BB962C8B-B14F-4D97-AF65-F5344CB8AC3E}">
        <p14:creationId xmlns:p14="http://schemas.microsoft.com/office/powerpoint/2010/main" val="303227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444514-939B-45BB-8586-11B5D9868686}"/>
              </a:ext>
            </a:extLst>
          </p:cNvPr>
          <p:cNvGrpSpPr/>
          <p:nvPr/>
        </p:nvGrpSpPr>
        <p:grpSpPr>
          <a:xfrm>
            <a:off x="3553278" y="633639"/>
            <a:ext cx="2180034" cy="2795361"/>
            <a:chOff x="1202532" y="1892017"/>
            <a:chExt cx="2180034" cy="2795361"/>
          </a:xfrm>
        </p:grpSpPr>
        <p:pic>
          <p:nvPicPr>
            <p:cNvPr id="5" name="Graphic 4" descr="Web design">
              <a:extLst>
                <a:ext uri="{FF2B5EF4-FFF2-40B4-BE49-F238E27FC236}">
                  <a16:creationId xmlns:a16="http://schemas.microsoft.com/office/drawing/2014/main" id="{4E430332-DC2C-4C06-BA26-5D5041357C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8166" y="2076683"/>
              <a:ext cx="914400" cy="914400"/>
            </a:xfrm>
            <a:prstGeom prst="rect">
              <a:avLst/>
            </a:prstGeom>
          </p:spPr>
        </p:pic>
        <p:grpSp>
          <p:nvGrpSpPr>
            <p:cNvPr id="6" name="Group 5">
              <a:extLst>
                <a:ext uri="{FF2B5EF4-FFF2-40B4-BE49-F238E27FC236}">
                  <a16:creationId xmlns:a16="http://schemas.microsoft.com/office/drawing/2014/main" id="{12B96C58-923A-4488-935F-C4F68FF43455}"/>
                </a:ext>
              </a:extLst>
            </p:cNvPr>
            <p:cNvGrpSpPr/>
            <p:nvPr/>
          </p:nvGrpSpPr>
          <p:grpSpPr>
            <a:xfrm>
              <a:off x="1202532" y="1892017"/>
              <a:ext cx="2130026" cy="2795361"/>
              <a:chOff x="1202532" y="1892017"/>
              <a:chExt cx="2130026" cy="2795361"/>
            </a:xfrm>
          </p:grpSpPr>
          <p:pic>
            <p:nvPicPr>
              <p:cNvPr id="7" name="Graphic 6" descr="Web design">
                <a:extLst>
                  <a:ext uri="{FF2B5EF4-FFF2-40B4-BE49-F238E27FC236}">
                    <a16:creationId xmlns:a16="http://schemas.microsoft.com/office/drawing/2014/main" id="{2010DFD7-A544-486B-AB4B-1C0B598FEA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2532" y="2076683"/>
                <a:ext cx="914400" cy="914400"/>
              </a:xfrm>
              <a:prstGeom prst="rect">
                <a:avLst/>
              </a:prstGeom>
            </p:spPr>
          </p:pic>
          <p:sp>
            <p:nvSpPr>
              <p:cNvPr id="8" name="TextBox 7">
                <a:extLst>
                  <a:ext uri="{FF2B5EF4-FFF2-40B4-BE49-F238E27FC236}">
                    <a16:creationId xmlns:a16="http://schemas.microsoft.com/office/drawing/2014/main" id="{97AC3B2A-D141-45D2-B6B1-2C7BC410C42E}"/>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9" name="Graphic 8" descr="Database">
                <a:extLst>
                  <a:ext uri="{FF2B5EF4-FFF2-40B4-BE49-F238E27FC236}">
                    <a16:creationId xmlns:a16="http://schemas.microsoft.com/office/drawing/2014/main" id="{D790C93E-C048-4D14-B62F-6B065FD33D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3695463"/>
                <a:ext cx="914400" cy="914400"/>
              </a:xfrm>
              <a:prstGeom prst="rect">
                <a:avLst/>
              </a:prstGeom>
            </p:spPr>
          </p:pic>
          <p:pic>
            <p:nvPicPr>
              <p:cNvPr id="10" name="Graphic 9" descr="Database">
                <a:extLst>
                  <a:ext uri="{FF2B5EF4-FFF2-40B4-BE49-F238E27FC236}">
                    <a16:creationId xmlns:a16="http://schemas.microsoft.com/office/drawing/2014/main" id="{9DF4C3F4-14C7-496C-8CA0-3E0C531767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8158" y="3695463"/>
                <a:ext cx="914400" cy="914400"/>
              </a:xfrm>
              <a:prstGeom prst="rect">
                <a:avLst/>
              </a:prstGeom>
            </p:spPr>
          </p:pic>
          <p:sp>
            <p:nvSpPr>
              <p:cNvPr id="11" name="TextBox 10">
                <a:extLst>
                  <a:ext uri="{FF2B5EF4-FFF2-40B4-BE49-F238E27FC236}">
                    <a16:creationId xmlns:a16="http://schemas.microsoft.com/office/drawing/2014/main" id="{2BA3AFAB-67D8-49BC-8D0C-8A51F158951E}"/>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2" name="TextBox 11">
                <a:extLst>
                  <a:ext uri="{FF2B5EF4-FFF2-40B4-BE49-F238E27FC236}">
                    <a16:creationId xmlns:a16="http://schemas.microsoft.com/office/drawing/2014/main" id="{50AF2E8B-24D3-472B-8DE0-24A01EE9BF31}"/>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3" name="TextBox 12">
                <a:extLst>
                  <a:ext uri="{FF2B5EF4-FFF2-40B4-BE49-F238E27FC236}">
                    <a16:creationId xmlns:a16="http://schemas.microsoft.com/office/drawing/2014/main" id="{1782F4A4-C623-4CC5-921F-3135060A69EB}"/>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sp>
        <p:nvSpPr>
          <p:cNvPr id="14" name="TextBox 13">
            <a:extLst>
              <a:ext uri="{FF2B5EF4-FFF2-40B4-BE49-F238E27FC236}">
                <a16:creationId xmlns:a16="http://schemas.microsoft.com/office/drawing/2014/main" id="{84E483B7-C792-4F07-AA82-5F0B2631E056}"/>
              </a:ext>
            </a:extLst>
          </p:cNvPr>
          <p:cNvSpPr txBox="1"/>
          <p:nvPr/>
        </p:nvSpPr>
        <p:spPr>
          <a:xfrm>
            <a:off x="231695" y="292562"/>
            <a:ext cx="3147734" cy="4247317"/>
          </a:xfrm>
          <a:prstGeom prst="rect">
            <a:avLst/>
          </a:prstGeom>
          <a:noFill/>
        </p:spPr>
        <p:txBody>
          <a:bodyPr wrap="square" rtlCol="0">
            <a:spAutoFit/>
          </a:bodyPr>
          <a:lstStyle/>
          <a:p>
            <a:r>
              <a:rPr lang="en-US" b="1" dirty="0"/>
              <a:t>Inputs</a:t>
            </a:r>
          </a:p>
          <a:p>
            <a:r>
              <a:rPr lang="en-US" dirty="0"/>
              <a:t>Company Registration</a:t>
            </a:r>
          </a:p>
          <a:p>
            <a:r>
              <a:rPr lang="en-US" dirty="0"/>
              <a:t>  Company Name</a:t>
            </a:r>
          </a:p>
          <a:p>
            <a:r>
              <a:rPr lang="en-US" dirty="0"/>
              <a:t>  Company Contact Info</a:t>
            </a:r>
          </a:p>
          <a:p>
            <a:r>
              <a:rPr lang="en-US" dirty="0"/>
              <a:t>User Registration</a:t>
            </a:r>
          </a:p>
          <a:p>
            <a:r>
              <a:rPr lang="en-US" dirty="0"/>
              <a:t>  User Information (Private)</a:t>
            </a:r>
          </a:p>
          <a:p>
            <a:r>
              <a:rPr lang="en-US" dirty="0"/>
              <a:t>  Role Assignment</a:t>
            </a:r>
          </a:p>
          <a:p>
            <a:r>
              <a:rPr lang="en-US" dirty="0"/>
              <a:t>Data Input</a:t>
            </a:r>
          </a:p>
          <a:p>
            <a:r>
              <a:rPr lang="en-US" dirty="0"/>
              <a:t>  Project Details (Secret)</a:t>
            </a:r>
          </a:p>
          <a:p>
            <a:r>
              <a:rPr lang="en-US" dirty="0"/>
              <a:t>  Project Timelines</a:t>
            </a:r>
          </a:p>
          <a:p>
            <a:r>
              <a:rPr lang="en-US" dirty="0"/>
              <a:t>  Related Documentation</a:t>
            </a:r>
          </a:p>
          <a:p>
            <a:r>
              <a:rPr lang="en-US" dirty="0"/>
              <a:t>  </a:t>
            </a:r>
          </a:p>
          <a:p>
            <a:r>
              <a:rPr lang="en-US" dirty="0"/>
              <a:t>  </a:t>
            </a:r>
          </a:p>
          <a:p>
            <a:endParaRPr lang="en-US" dirty="0"/>
          </a:p>
          <a:p>
            <a:endParaRPr lang="en-US" dirty="0"/>
          </a:p>
        </p:txBody>
      </p:sp>
      <p:sp>
        <p:nvSpPr>
          <p:cNvPr id="15" name="TextBox 14">
            <a:extLst>
              <a:ext uri="{FF2B5EF4-FFF2-40B4-BE49-F238E27FC236}">
                <a16:creationId xmlns:a16="http://schemas.microsoft.com/office/drawing/2014/main" id="{CD09952A-9767-4E63-8CAA-940063D27D78}"/>
              </a:ext>
            </a:extLst>
          </p:cNvPr>
          <p:cNvSpPr txBox="1"/>
          <p:nvPr/>
        </p:nvSpPr>
        <p:spPr>
          <a:xfrm>
            <a:off x="231695" y="5751739"/>
            <a:ext cx="2023903" cy="369332"/>
          </a:xfrm>
          <a:prstGeom prst="rect">
            <a:avLst/>
          </a:prstGeom>
          <a:noFill/>
        </p:spPr>
        <p:txBody>
          <a:bodyPr wrap="square" rtlCol="0">
            <a:spAutoFit/>
          </a:bodyPr>
          <a:lstStyle/>
          <a:p>
            <a:pPr algn="ctr"/>
            <a:r>
              <a:rPr lang="en-US" b="1" dirty="0"/>
              <a:t>Data Flow Diagram</a:t>
            </a:r>
          </a:p>
        </p:txBody>
      </p:sp>
      <p:sp>
        <p:nvSpPr>
          <p:cNvPr id="16" name="TextBox 15">
            <a:extLst>
              <a:ext uri="{FF2B5EF4-FFF2-40B4-BE49-F238E27FC236}">
                <a16:creationId xmlns:a16="http://schemas.microsoft.com/office/drawing/2014/main" id="{096F67DB-DE9F-4774-B582-AAF33631D727}"/>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sp>
        <p:nvSpPr>
          <p:cNvPr id="17" name="TextBox 16">
            <a:extLst>
              <a:ext uri="{FF2B5EF4-FFF2-40B4-BE49-F238E27FC236}">
                <a16:creationId xmlns:a16="http://schemas.microsoft.com/office/drawing/2014/main" id="{430389E1-CD0C-4C79-A970-DD2DC8B69C3C}"/>
              </a:ext>
            </a:extLst>
          </p:cNvPr>
          <p:cNvSpPr txBox="1"/>
          <p:nvPr/>
        </p:nvSpPr>
        <p:spPr>
          <a:xfrm>
            <a:off x="3666413" y="292562"/>
            <a:ext cx="2241937" cy="369332"/>
          </a:xfrm>
          <a:prstGeom prst="rect">
            <a:avLst/>
          </a:prstGeom>
          <a:noFill/>
        </p:spPr>
        <p:txBody>
          <a:bodyPr wrap="square" rtlCol="0">
            <a:spAutoFit/>
          </a:bodyPr>
          <a:lstStyle/>
          <a:p>
            <a:r>
              <a:rPr lang="en-US" b="1" dirty="0"/>
              <a:t>Multi-tenant Service</a:t>
            </a:r>
          </a:p>
        </p:txBody>
      </p:sp>
      <p:cxnSp>
        <p:nvCxnSpPr>
          <p:cNvPr id="19" name="Straight Connector 18">
            <a:extLst>
              <a:ext uri="{FF2B5EF4-FFF2-40B4-BE49-F238E27FC236}">
                <a16:creationId xmlns:a16="http://schemas.microsoft.com/office/drawing/2014/main" id="{4307AFA5-2020-4B69-90D1-FF13EF44EA30}"/>
              </a:ext>
            </a:extLst>
          </p:cNvPr>
          <p:cNvCxnSpPr/>
          <p:nvPr/>
        </p:nvCxnSpPr>
        <p:spPr>
          <a:xfrm>
            <a:off x="6055969"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C65747-FF06-4CBB-8696-A31B5FFE2F75}"/>
              </a:ext>
            </a:extLst>
          </p:cNvPr>
          <p:cNvCxnSpPr/>
          <p:nvPr/>
        </p:nvCxnSpPr>
        <p:spPr>
          <a:xfrm>
            <a:off x="3357266"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Arrow: Right 20">
            <a:extLst>
              <a:ext uri="{FF2B5EF4-FFF2-40B4-BE49-F238E27FC236}">
                <a16:creationId xmlns:a16="http://schemas.microsoft.com/office/drawing/2014/main" id="{3DFD9B48-FAE7-4276-A178-A1D0FC955E6C}"/>
              </a:ext>
            </a:extLst>
          </p:cNvPr>
          <p:cNvSpPr/>
          <p:nvPr/>
        </p:nvSpPr>
        <p:spPr>
          <a:xfrm>
            <a:off x="2174544" y="3595982"/>
            <a:ext cx="2303830" cy="722865"/>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cxnSp>
        <p:nvCxnSpPr>
          <p:cNvPr id="22" name="Straight Connector 21">
            <a:extLst>
              <a:ext uri="{FF2B5EF4-FFF2-40B4-BE49-F238E27FC236}">
                <a16:creationId xmlns:a16="http://schemas.microsoft.com/office/drawing/2014/main" id="{D5F24306-C649-4EC7-85E8-1B298CE55BCC}"/>
              </a:ext>
            </a:extLst>
          </p:cNvPr>
          <p:cNvCxnSpPr/>
          <p:nvPr/>
        </p:nvCxnSpPr>
        <p:spPr>
          <a:xfrm>
            <a:off x="6889439" y="195491"/>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C1C8146B-DA17-4465-A40A-AD9B41F04D56}"/>
              </a:ext>
            </a:extLst>
          </p:cNvPr>
          <p:cNvGrpSpPr/>
          <p:nvPr/>
        </p:nvGrpSpPr>
        <p:grpSpPr>
          <a:xfrm>
            <a:off x="7059678" y="2170622"/>
            <a:ext cx="2393165" cy="1116343"/>
            <a:chOff x="7216232" y="628974"/>
            <a:chExt cx="2393165" cy="1116343"/>
          </a:xfrm>
        </p:grpSpPr>
        <p:grpSp>
          <p:nvGrpSpPr>
            <p:cNvPr id="23" name="Group 22">
              <a:extLst>
                <a:ext uri="{FF2B5EF4-FFF2-40B4-BE49-F238E27FC236}">
                  <a16:creationId xmlns:a16="http://schemas.microsoft.com/office/drawing/2014/main" id="{43CBB769-A64F-451C-9020-1EB2D8F06A02}"/>
                </a:ext>
              </a:extLst>
            </p:cNvPr>
            <p:cNvGrpSpPr/>
            <p:nvPr/>
          </p:nvGrpSpPr>
          <p:grpSpPr>
            <a:xfrm>
              <a:off x="7331967" y="762655"/>
              <a:ext cx="955966" cy="955966"/>
              <a:chOff x="8615305" y="4170310"/>
              <a:chExt cx="955966" cy="955966"/>
            </a:xfrm>
          </p:grpSpPr>
          <p:pic>
            <p:nvPicPr>
              <p:cNvPr id="24" name="Graphic 23" descr="Database">
                <a:extLst>
                  <a:ext uri="{FF2B5EF4-FFF2-40B4-BE49-F238E27FC236}">
                    <a16:creationId xmlns:a16="http://schemas.microsoft.com/office/drawing/2014/main" id="{5B4E8BA4-1EE8-4F70-B759-9115316E3D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5" name="Graphic 24" descr="Computer">
                <a:extLst>
                  <a:ext uri="{FF2B5EF4-FFF2-40B4-BE49-F238E27FC236}">
                    <a16:creationId xmlns:a16="http://schemas.microsoft.com/office/drawing/2014/main" id="{6CCED36A-8CB2-4698-A451-539B44E61C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26" name="TextBox 25">
              <a:extLst>
                <a:ext uri="{FF2B5EF4-FFF2-40B4-BE49-F238E27FC236}">
                  <a16:creationId xmlns:a16="http://schemas.microsoft.com/office/drawing/2014/main" id="{59B85C18-3184-435F-92CA-E33CCEF66B50}"/>
                </a:ext>
              </a:extLst>
            </p:cNvPr>
            <p:cNvSpPr txBox="1"/>
            <p:nvPr/>
          </p:nvSpPr>
          <p:spPr>
            <a:xfrm>
              <a:off x="7216232" y="628974"/>
              <a:ext cx="2393165" cy="369332"/>
            </a:xfrm>
            <a:prstGeom prst="rect">
              <a:avLst/>
            </a:prstGeom>
            <a:noFill/>
          </p:spPr>
          <p:txBody>
            <a:bodyPr wrap="square" rtlCol="0">
              <a:spAutoFit/>
            </a:bodyPr>
            <a:lstStyle/>
            <a:p>
              <a:pPr algn="ctr"/>
              <a:r>
                <a:rPr lang="en-US" dirty="0"/>
                <a:t>Backup and Analytics</a:t>
              </a:r>
            </a:p>
          </p:txBody>
        </p:sp>
        <p:grpSp>
          <p:nvGrpSpPr>
            <p:cNvPr id="27" name="Group 26">
              <a:extLst>
                <a:ext uri="{FF2B5EF4-FFF2-40B4-BE49-F238E27FC236}">
                  <a16:creationId xmlns:a16="http://schemas.microsoft.com/office/drawing/2014/main" id="{10726C22-E43D-41F3-8551-41F441BA13A1}"/>
                </a:ext>
              </a:extLst>
            </p:cNvPr>
            <p:cNvGrpSpPr/>
            <p:nvPr/>
          </p:nvGrpSpPr>
          <p:grpSpPr>
            <a:xfrm>
              <a:off x="8391559" y="789351"/>
              <a:ext cx="955966" cy="955966"/>
              <a:chOff x="8615305" y="4170310"/>
              <a:chExt cx="955966" cy="955966"/>
            </a:xfrm>
          </p:grpSpPr>
          <p:pic>
            <p:nvPicPr>
              <p:cNvPr id="28" name="Graphic 27" descr="Database">
                <a:extLst>
                  <a:ext uri="{FF2B5EF4-FFF2-40B4-BE49-F238E27FC236}">
                    <a16:creationId xmlns:a16="http://schemas.microsoft.com/office/drawing/2014/main" id="{400314D0-1A45-421B-B10D-6DB31142F2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9" name="Graphic 28" descr="Computer">
                <a:extLst>
                  <a:ext uri="{FF2B5EF4-FFF2-40B4-BE49-F238E27FC236}">
                    <a16:creationId xmlns:a16="http://schemas.microsoft.com/office/drawing/2014/main" id="{0F2C05A0-D3B2-426A-93A4-5FFE33FE82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grpSp>
      <p:sp>
        <p:nvSpPr>
          <p:cNvPr id="32" name="TextBox 31">
            <a:extLst>
              <a:ext uri="{FF2B5EF4-FFF2-40B4-BE49-F238E27FC236}">
                <a16:creationId xmlns:a16="http://schemas.microsoft.com/office/drawing/2014/main" id="{F654CB42-DA9C-4D0D-94AD-29E99F8C4321}"/>
              </a:ext>
            </a:extLst>
          </p:cNvPr>
          <p:cNvSpPr txBox="1"/>
          <p:nvPr/>
        </p:nvSpPr>
        <p:spPr>
          <a:xfrm>
            <a:off x="7282737" y="292562"/>
            <a:ext cx="2241937" cy="369332"/>
          </a:xfrm>
          <a:prstGeom prst="rect">
            <a:avLst/>
          </a:prstGeom>
          <a:noFill/>
        </p:spPr>
        <p:txBody>
          <a:bodyPr wrap="square" rtlCol="0">
            <a:spAutoFit/>
          </a:bodyPr>
          <a:lstStyle/>
          <a:p>
            <a:r>
              <a:rPr lang="en-US" b="1" dirty="0"/>
              <a:t>Internal Processing</a:t>
            </a:r>
          </a:p>
        </p:txBody>
      </p:sp>
      <p:sp>
        <p:nvSpPr>
          <p:cNvPr id="33" name="Arrow: Right 32">
            <a:extLst>
              <a:ext uri="{FF2B5EF4-FFF2-40B4-BE49-F238E27FC236}">
                <a16:creationId xmlns:a16="http://schemas.microsoft.com/office/drawing/2014/main" id="{A5FAF8C4-6A00-4211-AEFB-4AEF30568E71}"/>
              </a:ext>
            </a:extLst>
          </p:cNvPr>
          <p:cNvSpPr/>
          <p:nvPr/>
        </p:nvSpPr>
        <p:spPr>
          <a:xfrm>
            <a:off x="5741321" y="2417773"/>
            <a:ext cx="1322140" cy="766861"/>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36" name="Arrow: Right 35">
            <a:extLst>
              <a:ext uri="{FF2B5EF4-FFF2-40B4-BE49-F238E27FC236}">
                <a16:creationId xmlns:a16="http://schemas.microsoft.com/office/drawing/2014/main" id="{F66CCFBB-6AC4-4F46-980A-6162E2553F0B}"/>
              </a:ext>
            </a:extLst>
          </p:cNvPr>
          <p:cNvSpPr/>
          <p:nvPr/>
        </p:nvSpPr>
        <p:spPr>
          <a:xfrm flipH="1">
            <a:off x="5707714" y="965844"/>
            <a:ext cx="1322141"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grpSp>
        <p:nvGrpSpPr>
          <p:cNvPr id="37" name="Group 36">
            <a:extLst>
              <a:ext uri="{FF2B5EF4-FFF2-40B4-BE49-F238E27FC236}">
                <a16:creationId xmlns:a16="http://schemas.microsoft.com/office/drawing/2014/main" id="{491C8A55-4585-4913-927F-A151E30A77DD}"/>
              </a:ext>
            </a:extLst>
          </p:cNvPr>
          <p:cNvGrpSpPr/>
          <p:nvPr/>
        </p:nvGrpSpPr>
        <p:grpSpPr>
          <a:xfrm>
            <a:off x="7289675" y="744795"/>
            <a:ext cx="955966" cy="955966"/>
            <a:chOff x="7438957" y="3904600"/>
            <a:chExt cx="955966" cy="955966"/>
          </a:xfrm>
        </p:grpSpPr>
        <p:pic>
          <p:nvPicPr>
            <p:cNvPr id="38" name="Graphic 37" descr="Web design">
              <a:extLst>
                <a:ext uri="{FF2B5EF4-FFF2-40B4-BE49-F238E27FC236}">
                  <a16:creationId xmlns:a16="http://schemas.microsoft.com/office/drawing/2014/main" id="{5837725C-B0F2-4ED8-AA03-30AC1D4959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5135" y="4113970"/>
              <a:ext cx="410191" cy="410191"/>
            </a:xfrm>
            <a:prstGeom prst="rect">
              <a:avLst/>
            </a:prstGeom>
          </p:spPr>
        </p:pic>
        <p:pic>
          <p:nvPicPr>
            <p:cNvPr id="39" name="Graphic 38" descr="Computer">
              <a:extLst>
                <a:ext uri="{FF2B5EF4-FFF2-40B4-BE49-F238E27FC236}">
                  <a16:creationId xmlns:a16="http://schemas.microsoft.com/office/drawing/2014/main" id="{0C1E06DF-8FF4-4529-8CC1-DD4576D2F4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8957" y="3904600"/>
              <a:ext cx="955966" cy="955966"/>
            </a:xfrm>
            <a:prstGeom prst="rect">
              <a:avLst/>
            </a:prstGeom>
          </p:spPr>
        </p:pic>
      </p:grpSp>
      <p:grpSp>
        <p:nvGrpSpPr>
          <p:cNvPr id="40" name="Group 39">
            <a:extLst>
              <a:ext uri="{FF2B5EF4-FFF2-40B4-BE49-F238E27FC236}">
                <a16:creationId xmlns:a16="http://schemas.microsoft.com/office/drawing/2014/main" id="{A9153610-6311-4CBF-831C-9B14664495EC}"/>
              </a:ext>
            </a:extLst>
          </p:cNvPr>
          <p:cNvGrpSpPr/>
          <p:nvPr/>
        </p:nvGrpSpPr>
        <p:grpSpPr>
          <a:xfrm>
            <a:off x="8309518" y="744795"/>
            <a:ext cx="955966" cy="955966"/>
            <a:chOff x="8615305" y="4170310"/>
            <a:chExt cx="955966" cy="955966"/>
          </a:xfrm>
        </p:grpSpPr>
        <p:pic>
          <p:nvPicPr>
            <p:cNvPr id="41" name="Graphic 40" descr="Database">
              <a:extLst>
                <a:ext uri="{FF2B5EF4-FFF2-40B4-BE49-F238E27FC236}">
                  <a16:creationId xmlns:a16="http://schemas.microsoft.com/office/drawing/2014/main" id="{4247646F-2342-43B5-A89A-0730DEB306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42" name="Graphic 41" descr="Computer">
              <a:extLst>
                <a:ext uri="{FF2B5EF4-FFF2-40B4-BE49-F238E27FC236}">
                  <a16:creationId xmlns:a16="http://schemas.microsoft.com/office/drawing/2014/main" id="{70B4ABA8-127D-41A3-BF0E-115744FBA8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43" name="TextBox 42">
            <a:extLst>
              <a:ext uri="{FF2B5EF4-FFF2-40B4-BE49-F238E27FC236}">
                <a16:creationId xmlns:a16="http://schemas.microsoft.com/office/drawing/2014/main" id="{B9CD8E73-6EA5-49D5-9605-F469E1F659F3}"/>
              </a:ext>
            </a:extLst>
          </p:cNvPr>
          <p:cNvSpPr txBox="1"/>
          <p:nvPr/>
        </p:nvSpPr>
        <p:spPr>
          <a:xfrm>
            <a:off x="7302862" y="1475562"/>
            <a:ext cx="1973657" cy="369332"/>
          </a:xfrm>
          <a:prstGeom prst="rect">
            <a:avLst/>
          </a:prstGeom>
          <a:noFill/>
        </p:spPr>
        <p:txBody>
          <a:bodyPr wrap="square" rtlCol="0">
            <a:spAutoFit/>
          </a:bodyPr>
          <a:lstStyle/>
          <a:p>
            <a:pPr algn="ctr"/>
            <a:r>
              <a:rPr lang="en-US" dirty="0"/>
              <a:t>Test</a:t>
            </a:r>
          </a:p>
        </p:txBody>
      </p:sp>
      <p:cxnSp>
        <p:nvCxnSpPr>
          <p:cNvPr id="44" name="Straight Connector 43">
            <a:extLst>
              <a:ext uri="{FF2B5EF4-FFF2-40B4-BE49-F238E27FC236}">
                <a16:creationId xmlns:a16="http://schemas.microsoft.com/office/drawing/2014/main" id="{0CE0348D-0B6D-49CA-BB44-9EDB0B5B9137}"/>
              </a:ext>
            </a:extLst>
          </p:cNvPr>
          <p:cNvCxnSpPr/>
          <p:nvPr/>
        </p:nvCxnSpPr>
        <p:spPr>
          <a:xfrm>
            <a:off x="9554770" y="188570"/>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45" name="Graphic 44" descr="Computer">
            <a:extLst>
              <a:ext uri="{FF2B5EF4-FFF2-40B4-BE49-F238E27FC236}">
                <a16:creationId xmlns:a16="http://schemas.microsoft.com/office/drawing/2014/main" id="{DFA337DA-D79C-479D-A29D-0941556B59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61676" y="2626276"/>
            <a:ext cx="955966" cy="955966"/>
          </a:xfrm>
          <a:prstGeom prst="rect">
            <a:avLst/>
          </a:prstGeom>
        </p:spPr>
      </p:pic>
      <p:grpSp>
        <p:nvGrpSpPr>
          <p:cNvPr id="46" name="Group 45">
            <a:extLst>
              <a:ext uri="{FF2B5EF4-FFF2-40B4-BE49-F238E27FC236}">
                <a16:creationId xmlns:a16="http://schemas.microsoft.com/office/drawing/2014/main" id="{694745DF-819A-4070-BF36-54233B045636}"/>
              </a:ext>
            </a:extLst>
          </p:cNvPr>
          <p:cNvGrpSpPr/>
          <p:nvPr/>
        </p:nvGrpSpPr>
        <p:grpSpPr>
          <a:xfrm>
            <a:off x="10918327" y="2626276"/>
            <a:ext cx="955966" cy="955966"/>
            <a:chOff x="11079791" y="3427647"/>
            <a:chExt cx="955966" cy="955966"/>
          </a:xfrm>
        </p:grpSpPr>
        <p:pic>
          <p:nvPicPr>
            <p:cNvPr id="47" name="Graphic 46" descr="Computer">
              <a:extLst>
                <a:ext uri="{FF2B5EF4-FFF2-40B4-BE49-F238E27FC236}">
                  <a16:creationId xmlns:a16="http://schemas.microsoft.com/office/drawing/2014/main" id="{3473E802-1472-4D0A-BBF2-2BE93C9D51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48" name="Graphic 47" descr="Gears">
              <a:extLst>
                <a:ext uri="{FF2B5EF4-FFF2-40B4-BE49-F238E27FC236}">
                  <a16:creationId xmlns:a16="http://schemas.microsoft.com/office/drawing/2014/main" id="{31FD6A74-AEBF-4E00-B1B5-8F68149302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49" name="Group 48">
            <a:extLst>
              <a:ext uri="{FF2B5EF4-FFF2-40B4-BE49-F238E27FC236}">
                <a16:creationId xmlns:a16="http://schemas.microsoft.com/office/drawing/2014/main" id="{244ADB6E-D434-4372-982F-698088B9518B}"/>
              </a:ext>
            </a:extLst>
          </p:cNvPr>
          <p:cNvGrpSpPr/>
          <p:nvPr/>
        </p:nvGrpSpPr>
        <p:grpSpPr>
          <a:xfrm>
            <a:off x="9883820" y="3395260"/>
            <a:ext cx="955966" cy="955966"/>
            <a:chOff x="11079791" y="3427647"/>
            <a:chExt cx="955966" cy="955966"/>
          </a:xfrm>
        </p:grpSpPr>
        <p:pic>
          <p:nvPicPr>
            <p:cNvPr id="50" name="Graphic 49" descr="Computer">
              <a:extLst>
                <a:ext uri="{FF2B5EF4-FFF2-40B4-BE49-F238E27FC236}">
                  <a16:creationId xmlns:a16="http://schemas.microsoft.com/office/drawing/2014/main" id="{7298A807-8B0E-4EF1-83CA-2DCECEF159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1" name="Graphic 50" descr="Gears">
              <a:extLst>
                <a:ext uri="{FF2B5EF4-FFF2-40B4-BE49-F238E27FC236}">
                  <a16:creationId xmlns:a16="http://schemas.microsoft.com/office/drawing/2014/main" id="{D8245777-7FB1-48D8-A5F7-69903CFEC4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52" name="Group 51">
            <a:extLst>
              <a:ext uri="{FF2B5EF4-FFF2-40B4-BE49-F238E27FC236}">
                <a16:creationId xmlns:a16="http://schemas.microsoft.com/office/drawing/2014/main" id="{D9325C46-EBE4-40B0-81EC-512989EB4FFD}"/>
              </a:ext>
            </a:extLst>
          </p:cNvPr>
          <p:cNvGrpSpPr/>
          <p:nvPr/>
        </p:nvGrpSpPr>
        <p:grpSpPr>
          <a:xfrm>
            <a:off x="10953485" y="3402014"/>
            <a:ext cx="955966" cy="955966"/>
            <a:chOff x="11079791" y="3427647"/>
            <a:chExt cx="955966" cy="955966"/>
          </a:xfrm>
        </p:grpSpPr>
        <p:pic>
          <p:nvPicPr>
            <p:cNvPr id="53" name="Graphic 52" descr="Computer">
              <a:extLst>
                <a:ext uri="{FF2B5EF4-FFF2-40B4-BE49-F238E27FC236}">
                  <a16:creationId xmlns:a16="http://schemas.microsoft.com/office/drawing/2014/main" id="{C1CA28C6-5C80-4AEF-9BF2-3979B730E4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4" name="Graphic 53" descr="Gears">
              <a:extLst>
                <a:ext uri="{FF2B5EF4-FFF2-40B4-BE49-F238E27FC236}">
                  <a16:creationId xmlns:a16="http://schemas.microsoft.com/office/drawing/2014/main" id="{6A09CCA1-9EA7-489D-AD2D-A12E7F8B16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sp>
        <p:nvSpPr>
          <p:cNvPr id="55" name="TextBox 54">
            <a:extLst>
              <a:ext uri="{FF2B5EF4-FFF2-40B4-BE49-F238E27FC236}">
                <a16:creationId xmlns:a16="http://schemas.microsoft.com/office/drawing/2014/main" id="{B6F227F1-9B0A-4BAC-9088-58F515FF4627}"/>
              </a:ext>
            </a:extLst>
          </p:cNvPr>
          <p:cNvSpPr txBox="1"/>
          <p:nvPr/>
        </p:nvSpPr>
        <p:spPr>
          <a:xfrm>
            <a:off x="9700431" y="4165528"/>
            <a:ext cx="2393165" cy="369332"/>
          </a:xfrm>
          <a:prstGeom prst="rect">
            <a:avLst/>
          </a:prstGeom>
          <a:noFill/>
        </p:spPr>
        <p:txBody>
          <a:bodyPr wrap="square" rtlCol="0">
            <a:spAutoFit/>
          </a:bodyPr>
          <a:lstStyle/>
          <a:p>
            <a:pPr algn="ctr"/>
            <a:r>
              <a:rPr lang="en-US" dirty="0"/>
              <a:t>Internal Applications</a:t>
            </a:r>
          </a:p>
        </p:txBody>
      </p:sp>
      <p:sp>
        <p:nvSpPr>
          <p:cNvPr id="56" name="TextBox 55">
            <a:extLst>
              <a:ext uri="{FF2B5EF4-FFF2-40B4-BE49-F238E27FC236}">
                <a16:creationId xmlns:a16="http://schemas.microsoft.com/office/drawing/2014/main" id="{3FFB3D0B-7CB0-4805-ABCA-27FA1B81A241}"/>
              </a:ext>
            </a:extLst>
          </p:cNvPr>
          <p:cNvSpPr txBox="1"/>
          <p:nvPr/>
        </p:nvSpPr>
        <p:spPr>
          <a:xfrm>
            <a:off x="9584867" y="2161911"/>
            <a:ext cx="2508724" cy="646331"/>
          </a:xfrm>
          <a:prstGeom prst="rect">
            <a:avLst/>
          </a:prstGeom>
          <a:noFill/>
        </p:spPr>
        <p:txBody>
          <a:bodyPr wrap="square" rtlCol="0">
            <a:spAutoFit/>
          </a:bodyPr>
          <a:lstStyle/>
          <a:p>
            <a:pPr algn="ctr"/>
            <a:r>
              <a:rPr lang="en-US" dirty="0"/>
              <a:t>Customer Acquisition and Communication</a:t>
            </a:r>
          </a:p>
        </p:txBody>
      </p:sp>
      <p:pic>
        <p:nvPicPr>
          <p:cNvPr id="57" name="Graphic 56" descr="Cloud">
            <a:extLst>
              <a:ext uri="{FF2B5EF4-FFF2-40B4-BE49-F238E27FC236}">
                <a16:creationId xmlns:a16="http://schemas.microsoft.com/office/drawing/2014/main" id="{40E286BC-D6D7-4F99-8C7A-9FF696FFC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17659" y="-279319"/>
            <a:ext cx="1758707" cy="1758707"/>
          </a:xfrm>
          <a:prstGeom prst="rect">
            <a:avLst/>
          </a:prstGeom>
        </p:spPr>
      </p:pic>
      <p:sp>
        <p:nvSpPr>
          <p:cNvPr id="58" name="Arrow: Right 57">
            <a:extLst>
              <a:ext uri="{FF2B5EF4-FFF2-40B4-BE49-F238E27FC236}">
                <a16:creationId xmlns:a16="http://schemas.microsoft.com/office/drawing/2014/main" id="{32404927-D91A-4EA3-96B5-335126F22CEF}"/>
              </a:ext>
            </a:extLst>
          </p:cNvPr>
          <p:cNvSpPr/>
          <p:nvPr/>
        </p:nvSpPr>
        <p:spPr>
          <a:xfrm rot="16200000">
            <a:off x="10375932" y="1242123"/>
            <a:ext cx="1016168"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pic>
        <p:nvPicPr>
          <p:cNvPr id="59" name="Graphic 58" descr="Open folder">
            <a:extLst>
              <a:ext uri="{FF2B5EF4-FFF2-40B4-BE49-F238E27FC236}">
                <a16:creationId xmlns:a16="http://schemas.microsoft.com/office/drawing/2014/main" id="{57FE0D05-3747-411E-8F1A-6C5AAB7F0F3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33948" y="2853395"/>
            <a:ext cx="385030" cy="385030"/>
          </a:xfrm>
          <a:prstGeom prst="rect">
            <a:avLst/>
          </a:prstGeom>
        </p:spPr>
      </p:pic>
      <p:pic>
        <p:nvPicPr>
          <p:cNvPr id="61" name="Graphic 60" descr="Gears">
            <a:extLst>
              <a:ext uri="{FF2B5EF4-FFF2-40B4-BE49-F238E27FC236}">
                <a16:creationId xmlns:a16="http://schemas.microsoft.com/office/drawing/2014/main" id="{72079103-99E4-4EE4-848D-3B989E970C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80148" y="3414405"/>
            <a:ext cx="914400" cy="914400"/>
          </a:xfrm>
          <a:prstGeom prst="rect">
            <a:avLst/>
          </a:prstGeom>
        </p:spPr>
      </p:pic>
      <p:sp>
        <p:nvSpPr>
          <p:cNvPr id="62" name="Arrow: Right 61">
            <a:extLst>
              <a:ext uri="{FF2B5EF4-FFF2-40B4-BE49-F238E27FC236}">
                <a16:creationId xmlns:a16="http://schemas.microsoft.com/office/drawing/2014/main" id="{60895EDB-DB74-4A20-8770-8F2694285D08}"/>
              </a:ext>
            </a:extLst>
          </p:cNvPr>
          <p:cNvSpPr/>
          <p:nvPr/>
        </p:nvSpPr>
        <p:spPr>
          <a:xfrm>
            <a:off x="8420793" y="3521984"/>
            <a:ext cx="1322140"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63" name="TextBox 62">
            <a:extLst>
              <a:ext uri="{FF2B5EF4-FFF2-40B4-BE49-F238E27FC236}">
                <a16:creationId xmlns:a16="http://schemas.microsoft.com/office/drawing/2014/main" id="{013EFA66-7D5F-41B4-9F49-FC394712FAB7}"/>
              </a:ext>
            </a:extLst>
          </p:cNvPr>
          <p:cNvSpPr txBox="1"/>
          <p:nvPr/>
        </p:nvSpPr>
        <p:spPr>
          <a:xfrm>
            <a:off x="7019616" y="3152577"/>
            <a:ext cx="1973657" cy="369332"/>
          </a:xfrm>
          <a:prstGeom prst="rect">
            <a:avLst/>
          </a:prstGeom>
          <a:noFill/>
        </p:spPr>
        <p:txBody>
          <a:bodyPr wrap="square" rtlCol="0">
            <a:spAutoFit/>
          </a:bodyPr>
          <a:lstStyle/>
          <a:p>
            <a:pPr algn="ctr"/>
            <a:r>
              <a:rPr lang="en-US" dirty="0"/>
              <a:t>Processing</a:t>
            </a:r>
          </a:p>
        </p:txBody>
      </p:sp>
      <p:sp>
        <p:nvSpPr>
          <p:cNvPr id="64" name="TextBox 63">
            <a:extLst>
              <a:ext uri="{FF2B5EF4-FFF2-40B4-BE49-F238E27FC236}">
                <a16:creationId xmlns:a16="http://schemas.microsoft.com/office/drawing/2014/main" id="{A811CB7A-06EA-4631-8E51-73D7DA72B866}"/>
              </a:ext>
            </a:extLst>
          </p:cNvPr>
          <p:cNvSpPr txBox="1"/>
          <p:nvPr/>
        </p:nvSpPr>
        <p:spPr>
          <a:xfrm>
            <a:off x="7286715" y="4350194"/>
            <a:ext cx="1973657" cy="646331"/>
          </a:xfrm>
          <a:prstGeom prst="rect">
            <a:avLst/>
          </a:prstGeom>
          <a:noFill/>
        </p:spPr>
        <p:txBody>
          <a:bodyPr wrap="square" rtlCol="0">
            <a:spAutoFit/>
          </a:bodyPr>
          <a:lstStyle/>
          <a:p>
            <a:r>
              <a:rPr lang="en-US" dirty="0"/>
              <a:t>-De-identification</a:t>
            </a:r>
          </a:p>
          <a:p>
            <a:r>
              <a:rPr lang="en-US" dirty="0"/>
              <a:t>-Analysis</a:t>
            </a:r>
          </a:p>
        </p:txBody>
      </p:sp>
    </p:spTree>
    <p:extLst>
      <p:ext uri="{BB962C8B-B14F-4D97-AF65-F5344CB8AC3E}">
        <p14:creationId xmlns:p14="http://schemas.microsoft.com/office/powerpoint/2010/main" val="213124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Security Posture (1.)</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9" name="Rectangle 8">
            <a:extLst>
              <a:ext uri="{FF2B5EF4-FFF2-40B4-BE49-F238E27FC236}">
                <a16:creationId xmlns:a16="http://schemas.microsoft.com/office/drawing/2014/main" id="{F4EB1AAE-00E5-4E10-8745-11CB343AA13B}"/>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D249472-44FF-433A-B070-94B4456E980A}"/>
              </a:ext>
            </a:extLst>
          </p:cNvPr>
          <p:cNvSpPr txBox="1"/>
          <p:nvPr/>
        </p:nvSpPr>
        <p:spPr>
          <a:xfrm>
            <a:off x="491004" y="1690688"/>
            <a:ext cx="11422644" cy="4524315"/>
          </a:xfrm>
          <a:prstGeom prst="rect">
            <a:avLst/>
          </a:prstGeom>
          <a:noFill/>
        </p:spPr>
        <p:txBody>
          <a:bodyPr wrap="square" rtlCol="0">
            <a:spAutoFit/>
          </a:bodyPr>
          <a:lstStyle/>
          <a:p>
            <a:r>
              <a:rPr lang="en-US" b="1" dirty="0"/>
              <a:t>Security Posture of SwiftTech is likely Risk Accepting.</a:t>
            </a:r>
          </a:p>
          <a:p>
            <a:endParaRPr lang="en-US" b="1" dirty="0"/>
          </a:p>
          <a:p>
            <a:r>
              <a:rPr lang="en-US" dirty="0"/>
              <a:t>SwiftTech’s success hinges on their ability to develop new ideas as quickly as possible and failing fast. Overall SwiftTech focused on growing fast rather than steadily and has accepted vulnerabilities till now and likely it’s </a:t>
            </a:r>
            <a:r>
              <a:rPr lang="en-US" b="1" dirty="0"/>
              <a:t>Risk Accepting</a:t>
            </a:r>
            <a:r>
              <a:rPr lang="en-US" dirty="0"/>
              <a:t>.</a:t>
            </a:r>
          </a:p>
          <a:p>
            <a:pPr marL="285750" indent="-285750">
              <a:buFontTx/>
              <a:buChar char="-"/>
            </a:pPr>
            <a:endParaRPr lang="en-US" dirty="0"/>
          </a:p>
          <a:p>
            <a:r>
              <a:rPr lang="en-US" b="1" dirty="0"/>
              <a:t>Key Facts</a:t>
            </a:r>
          </a:p>
          <a:p>
            <a:pPr marL="285750" indent="-285750">
              <a:buFontTx/>
              <a:buChar char="-"/>
            </a:pPr>
            <a:r>
              <a:rPr lang="en-US" dirty="0"/>
              <a:t>SwiftTech has a lot of vulnerabilities across data, end user, network, application, etc. as shown by the audit at Firehawk and this mean they accepted vulnerabilities till now to focus on growing fast.</a:t>
            </a:r>
          </a:p>
          <a:p>
            <a:pPr marL="285750" indent="-285750">
              <a:buFontTx/>
              <a:buChar char="-"/>
            </a:pPr>
            <a:r>
              <a:rPr lang="en-US" dirty="0"/>
              <a:t>SwiftTech is facing rapidly changing customer landscape that demands a higher level of vender scrutiny and prospective customers now expect new vendors to sign complex Master Service Agreements which dictates specific requirements for cybersecurity and governance, risk, and compliance programs. That’s why SwiftTech is trying to change its security posture by solving common GRC problems to meet the prerequisites to work with customers now but not before. </a:t>
            </a:r>
          </a:p>
          <a:p>
            <a:pPr marL="285750" indent="-285750">
              <a:buFontTx/>
              <a:buChar char="-"/>
            </a:pPr>
            <a:r>
              <a:rPr lang="en-US" dirty="0"/>
              <a:t>SwiftTech moto includes speed and committing on agile software development, so products could be likely unstable in the perspective of security, and they don’t want to sacrifice it. Which means even SwiftTech is trying to change the security posture, still they are opened to accept the risk.</a:t>
            </a:r>
          </a:p>
        </p:txBody>
      </p:sp>
    </p:spTree>
    <p:extLst>
      <p:ext uri="{BB962C8B-B14F-4D97-AF65-F5344CB8AC3E}">
        <p14:creationId xmlns:p14="http://schemas.microsoft.com/office/powerpoint/2010/main" val="165649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Relevant Frameworks (2.)</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7" name="Rectangle 6">
            <a:extLst>
              <a:ext uri="{FF2B5EF4-FFF2-40B4-BE49-F238E27FC236}">
                <a16:creationId xmlns:a16="http://schemas.microsoft.com/office/drawing/2014/main" id="{A845568B-D2BF-4F9B-95AA-4A05C6448F7C}"/>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18AD9E1-6E7B-45D9-A318-1362948DF069}"/>
              </a:ext>
            </a:extLst>
          </p:cNvPr>
          <p:cNvSpPr txBox="1"/>
          <p:nvPr/>
        </p:nvSpPr>
        <p:spPr>
          <a:xfrm>
            <a:off x="628142" y="1524662"/>
            <a:ext cx="10248965" cy="923330"/>
          </a:xfrm>
          <a:prstGeom prst="rect">
            <a:avLst/>
          </a:prstGeom>
          <a:noFill/>
        </p:spPr>
        <p:txBody>
          <a:bodyPr wrap="square" rtlCol="0">
            <a:spAutoFit/>
          </a:bodyPr>
          <a:lstStyle/>
          <a:p>
            <a:pPr marL="285750" indent="-285750">
              <a:buFontTx/>
              <a:buChar char="-"/>
            </a:pPr>
            <a:r>
              <a:rPr lang="en-US" altLang="ko-KR" dirty="0">
                <a:solidFill>
                  <a:srgbClr val="0070C0"/>
                </a:solidFill>
                <a:hlinkClick r:id="rId4">
                  <a:extLst>
                    <a:ext uri="{A12FA001-AC4F-418D-AE19-62706E023703}">
                      <ahyp:hlinkClr xmlns:ahyp="http://schemas.microsoft.com/office/drawing/2018/hyperlinkcolor" val="tx"/>
                    </a:ext>
                  </a:extLst>
                </a:hlinkClick>
              </a:rPr>
              <a:t>HIPAA (The US Health Insurance Portability and Accountability Act) security standards</a:t>
            </a:r>
            <a:endParaRPr lang="en-US" altLang="ko-KR" dirty="0">
              <a:solidFill>
                <a:srgbClr val="0070C0"/>
              </a:solidFill>
            </a:endParaRPr>
          </a:p>
          <a:p>
            <a:pPr marL="285750" indent="-285750">
              <a:buFontTx/>
              <a:buChar char="-"/>
            </a:pPr>
            <a:r>
              <a:rPr lang="en-US" altLang="ko-KR" dirty="0">
                <a:solidFill>
                  <a:srgbClr val="0070C0"/>
                </a:solidFill>
                <a:hlinkClick r:id="rId5">
                  <a:extLst>
                    <a:ext uri="{A12FA001-AC4F-418D-AE19-62706E023703}">
                      <ahyp:hlinkClr xmlns:ahyp="http://schemas.microsoft.com/office/drawing/2018/hyperlinkcolor" val="tx"/>
                    </a:ext>
                  </a:extLst>
                </a:hlinkClick>
              </a:rPr>
              <a:t>NIST (National Institute of Standards and Technology) Security</a:t>
            </a:r>
            <a:r>
              <a:rPr lang="ko-KR" altLang="en-US" dirty="0">
                <a:solidFill>
                  <a:srgbClr val="0070C0"/>
                </a:solidFill>
                <a:hlinkClick r:id="rId5">
                  <a:extLst>
                    <a:ext uri="{A12FA001-AC4F-418D-AE19-62706E023703}">
                      <ahyp:hlinkClr xmlns:ahyp="http://schemas.microsoft.com/office/drawing/2018/hyperlinkcolor" val="tx"/>
                    </a:ext>
                  </a:extLst>
                </a:hlinkClick>
              </a:rPr>
              <a:t> </a:t>
            </a:r>
            <a:r>
              <a:rPr lang="en-US" altLang="ko-KR" dirty="0">
                <a:solidFill>
                  <a:srgbClr val="0070C0"/>
                </a:solidFill>
                <a:hlinkClick r:id="rId5">
                  <a:extLst>
                    <a:ext uri="{A12FA001-AC4F-418D-AE19-62706E023703}">
                      <ahyp:hlinkClr xmlns:ahyp="http://schemas.microsoft.com/office/drawing/2018/hyperlinkcolor" val="tx"/>
                    </a:ext>
                  </a:extLst>
                </a:hlinkClick>
              </a:rPr>
              <a:t>Framework</a:t>
            </a:r>
            <a:endParaRPr lang="en-US" altLang="ko-KR" dirty="0">
              <a:solidFill>
                <a:srgbClr val="0070C0"/>
              </a:solidFill>
            </a:endParaRPr>
          </a:p>
          <a:p>
            <a:pPr marL="285750" indent="-285750">
              <a:buFontTx/>
              <a:buChar char="-"/>
            </a:pPr>
            <a:r>
              <a:rPr lang="en-US" altLang="ko-KR" dirty="0">
                <a:solidFill>
                  <a:srgbClr val="0070C0"/>
                </a:solidFill>
                <a:hlinkClick r:id="rId6">
                  <a:extLst>
                    <a:ext uri="{A12FA001-AC4F-418D-AE19-62706E023703}">
                      <ahyp:hlinkClr xmlns:ahyp="http://schemas.microsoft.com/office/drawing/2018/hyperlinkcolor" val="tx"/>
                    </a:ext>
                  </a:extLst>
                </a:hlinkClick>
              </a:rPr>
              <a:t>NCSC (National Cyber Security Center) Cloud Security Guidance</a:t>
            </a:r>
            <a:endParaRPr lang="en-US" altLang="ko-KR" dirty="0">
              <a:solidFill>
                <a:srgbClr val="0070C0"/>
              </a:solidFill>
            </a:endParaRPr>
          </a:p>
        </p:txBody>
      </p:sp>
      <p:sp>
        <p:nvSpPr>
          <p:cNvPr id="9" name="TextBox 8">
            <a:extLst>
              <a:ext uri="{FF2B5EF4-FFF2-40B4-BE49-F238E27FC236}">
                <a16:creationId xmlns:a16="http://schemas.microsoft.com/office/drawing/2014/main" id="{DE93D733-38A6-4940-AFD6-745FF9D9616C}"/>
              </a:ext>
            </a:extLst>
          </p:cNvPr>
          <p:cNvSpPr txBox="1"/>
          <p:nvPr/>
        </p:nvSpPr>
        <p:spPr>
          <a:xfrm>
            <a:off x="838200" y="2591079"/>
            <a:ext cx="10357884" cy="3539430"/>
          </a:xfrm>
          <a:prstGeom prst="rect">
            <a:avLst/>
          </a:prstGeom>
          <a:noFill/>
        </p:spPr>
        <p:txBody>
          <a:bodyPr wrap="square">
            <a:spAutoFit/>
          </a:bodyPr>
          <a:lstStyle/>
          <a:p>
            <a:r>
              <a:rPr lang="en-US" altLang="ko-KR" sz="1600" dirty="0"/>
              <a:t>Potential customers want SwiftTech to provide SOCII report as SaaS vendor. It’s reasonable to list </a:t>
            </a:r>
            <a:r>
              <a:rPr lang="en-US" altLang="ko-KR" sz="1600" b="1" dirty="0"/>
              <a:t>HIPAA Security Standards</a:t>
            </a:r>
            <a:r>
              <a:rPr lang="en-US" altLang="ko-KR" sz="1600" dirty="0"/>
              <a:t> and </a:t>
            </a:r>
            <a:r>
              <a:rPr lang="en-US" altLang="ko-KR" sz="1600" b="1" dirty="0"/>
              <a:t>NIST Security Framework</a:t>
            </a:r>
            <a:r>
              <a:rPr lang="en-US" altLang="ko-KR" sz="1600" dirty="0"/>
              <a:t> which aligned with SOCII.</a:t>
            </a:r>
          </a:p>
          <a:p>
            <a:endParaRPr lang="en-US" altLang="ko-KR" sz="1600" dirty="0"/>
          </a:p>
          <a:p>
            <a:pPr marL="285750" indent="-285750">
              <a:buFont typeface="Arial" panose="020B0604020202020204" pitchFamily="34" charset="0"/>
              <a:buChar char="•"/>
            </a:pPr>
            <a:r>
              <a:rPr lang="en-US" altLang="ko-KR" sz="1600" b="1" dirty="0">
                <a:solidFill>
                  <a:srgbClr val="0070C0"/>
                </a:solidFill>
              </a:rPr>
              <a:t>HIPAA Security Standards</a:t>
            </a:r>
            <a:r>
              <a:rPr lang="en-US" altLang="ko-KR" sz="1600" dirty="0">
                <a:solidFill>
                  <a:srgbClr val="0070C0"/>
                </a:solidFill>
              </a:rPr>
              <a:t> – The HIPAA Security Rule establishes national standards to protect individuals’ electronic personal health information that is created. SwiftTech’s potential customer, a large healthcare system in the state of Minnesota called Greater Minnesota Lifecare specified in the MSA that vendor will meet the minimum acceptable standard for a healthcare provider or data processor and HIPAA</a:t>
            </a:r>
            <a:r>
              <a:rPr lang="ko-KR" altLang="en-US" sz="1600" dirty="0">
                <a:solidFill>
                  <a:srgbClr val="0070C0"/>
                </a:solidFill>
              </a:rPr>
              <a:t> </a:t>
            </a:r>
            <a:r>
              <a:rPr lang="en-US" altLang="ko-KR" sz="1600" dirty="0">
                <a:solidFill>
                  <a:srgbClr val="0070C0"/>
                </a:solidFill>
              </a:rPr>
              <a:t>is likely the best fit.</a:t>
            </a:r>
          </a:p>
          <a:p>
            <a:pPr marL="285750" indent="-285750">
              <a:buFont typeface="Arial" panose="020B0604020202020204" pitchFamily="34" charset="0"/>
              <a:buChar char="•"/>
            </a:pPr>
            <a:r>
              <a:rPr lang="en-US" altLang="ko-KR" sz="1600" b="1" dirty="0">
                <a:solidFill>
                  <a:srgbClr val="0070C0"/>
                </a:solidFill>
              </a:rPr>
              <a:t>NIST Security Framework </a:t>
            </a:r>
            <a:r>
              <a:rPr lang="en-US" altLang="ko-KR" sz="1600" dirty="0">
                <a:solidFill>
                  <a:srgbClr val="0070C0"/>
                </a:solidFill>
              </a:rPr>
              <a:t>– Set of documents that describe United States federal government computer security policies, procedures and guidelines. In inference from the Firehawk’s results we could say SwiftTech’s security posture is low and needs some framework to remediate this vulnerabilities. NIST is a reliable framework used broadly and meets the U.S federal systems. SwiftTech also has government of the UK as potential customer and NIST is applicable in UK.</a:t>
            </a:r>
          </a:p>
          <a:p>
            <a:pPr marL="285750" indent="-285750">
              <a:buFont typeface="Arial" panose="020B0604020202020204" pitchFamily="34" charset="0"/>
              <a:buChar char="•"/>
            </a:pPr>
            <a:r>
              <a:rPr lang="en-US" altLang="ko-KR" sz="1600" b="1" dirty="0">
                <a:solidFill>
                  <a:srgbClr val="0070C0"/>
                </a:solidFill>
              </a:rPr>
              <a:t>NCSC Cloud Security Guidance </a:t>
            </a:r>
            <a:r>
              <a:rPr lang="en-US" altLang="ko-KR" sz="1600" dirty="0">
                <a:solidFill>
                  <a:srgbClr val="0070C0"/>
                </a:solidFill>
              </a:rPr>
              <a:t>– Guidance collection that will help to determine is cloud service is secure enough to handle the data. SwiftTech has SaaS service called ProTrackPlus and this guidance will be helpful to construct secure cloud service that customers could rely on.</a:t>
            </a:r>
          </a:p>
        </p:txBody>
      </p:sp>
    </p:spTree>
    <p:extLst>
      <p:ext uri="{BB962C8B-B14F-4D97-AF65-F5344CB8AC3E}">
        <p14:creationId xmlns:p14="http://schemas.microsoft.com/office/powerpoint/2010/main" val="69237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Audit Against Frameworks (3.)</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7" name="Rectangle 6">
            <a:extLst>
              <a:ext uri="{FF2B5EF4-FFF2-40B4-BE49-F238E27FC236}">
                <a16:creationId xmlns:a16="http://schemas.microsoft.com/office/drawing/2014/main" id="{4292264A-CEBB-4B03-A35B-CAFC8C7E7636}"/>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144727F-1BDC-4881-99E7-F033A65CE810}"/>
              </a:ext>
            </a:extLst>
          </p:cNvPr>
          <p:cNvSpPr txBox="1"/>
          <p:nvPr/>
        </p:nvSpPr>
        <p:spPr>
          <a:xfrm>
            <a:off x="628142" y="1672047"/>
            <a:ext cx="11422644" cy="4524315"/>
          </a:xfrm>
          <a:prstGeom prst="rect">
            <a:avLst/>
          </a:prstGeom>
          <a:noFill/>
        </p:spPr>
        <p:txBody>
          <a:bodyPr wrap="square" rtlCol="0">
            <a:spAutoFit/>
          </a:bodyPr>
          <a:lstStyle/>
          <a:p>
            <a:r>
              <a:rPr lang="en-US" b="1" dirty="0"/>
              <a:t>Data Storage</a:t>
            </a:r>
          </a:p>
          <a:p>
            <a:pPr marL="285750" indent="-285750">
              <a:buFont typeface="Arial" panose="020B0604020202020204" pitchFamily="34" charset="0"/>
              <a:buChar char="•"/>
            </a:pPr>
            <a:r>
              <a:rPr lang="en-US" dirty="0"/>
              <a:t>According to </a:t>
            </a:r>
            <a:r>
              <a:rPr lang="en-US" b="1" dirty="0">
                <a:solidFill>
                  <a:srgbClr val="0070C0"/>
                </a:solidFill>
              </a:rPr>
              <a:t>MSA</a:t>
            </a:r>
            <a:r>
              <a:rPr lang="en-US" dirty="0"/>
              <a:t> the vendors must use strong data encryption for example AES-256 or stronger. </a:t>
            </a:r>
            <a:r>
              <a:rPr lang="en-US" altLang="ko-KR" dirty="0"/>
              <a:t>VPC3 File storage supports only AES-128 encryption, and it should be upgraded at least AES-256.</a:t>
            </a:r>
            <a:endParaRPr lang="en-US" dirty="0"/>
          </a:p>
          <a:p>
            <a:pPr marL="285750" indent="-285750">
              <a:buFont typeface="Arial" panose="020B0604020202020204" pitchFamily="34" charset="0"/>
              <a:buChar char="•"/>
            </a:pPr>
            <a:r>
              <a:rPr lang="en-US" b="1" dirty="0">
                <a:solidFill>
                  <a:srgbClr val="0070C0"/>
                </a:solidFill>
              </a:rPr>
              <a:t>Cloud Security Guidance </a:t>
            </a:r>
            <a:r>
              <a:rPr lang="en-US" dirty="0"/>
              <a:t>recommend to protect the database physically, logically or cryptographically. Databases in production environment is currently on cloud so we should protect it with encryption.</a:t>
            </a:r>
          </a:p>
          <a:p>
            <a:endParaRPr lang="en-US" dirty="0"/>
          </a:p>
          <a:p>
            <a:r>
              <a:rPr lang="en-US" b="1" dirty="0"/>
              <a:t>End User Management</a:t>
            </a:r>
          </a:p>
          <a:p>
            <a:pPr marL="285750" indent="-285750">
              <a:buFont typeface="Arial" panose="020B0604020202020204" pitchFamily="34" charset="0"/>
              <a:buChar char="•"/>
            </a:pPr>
            <a:r>
              <a:rPr lang="en-US" b="1" dirty="0">
                <a:solidFill>
                  <a:srgbClr val="0070C0"/>
                </a:solidFill>
              </a:rPr>
              <a:t>NIST 800-63 </a:t>
            </a:r>
            <a:r>
              <a:rPr lang="en-US" dirty="0"/>
              <a:t>requires minimum password length as </a:t>
            </a:r>
            <a:r>
              <a:rPr lang="en-US" b="1" dirty="0"/>
              <a:t>8 character in case of human sets </a:t>
            </a:r>
            <a:r>
              <a:rPr lang="en-US" dirty="0"/>
              <a:t>it and </a:t>
            </a:r>
            <a:r>
              <a:rPr lang="en-US" b="1" dirty="0"/>
              <a:t>6 character when set by system/service</a:t>
            </a:r>
            <a:r>
              <a:rPr lang="en-US" dirty="0"/>
              <a:t>. The concern that Internal Network users require a 7-character password, </a:t>
            </a:r>
            <a:r>
              <a:rPr lang="en-US" b="1" dirty="0">
                <a:solidFill>
                  <a:srgbClr val="FF0000"/>
                </a:solidFill>
              </a:rPr>
              <a:t>could be discarded in case when password set by system/service </a:t>
            </a:r>
            <a:r>
              <a:rPr lang="en-US" dirty="0"/>
              <a:t>but it is likely to be set by human so password length should be required at 8-character minimum.</a:t>
            </a:r>
          </a:p>
          <a:p>
            <a:pPr marL="285750" indent="-285750">
              <a:buFont typeface="Arial" panose="020B0604020202020204" pitchFamily="34" charset="0"/>
              <a:buChar char="•"/>
            </a:pPr>
            <a:r>
              <a:rPr lang="en-US" altLang="ko-KR" b="1" dirty="0">
                <a:solidFill>
                  <a:srgbClr val="0070C0"/>
                </a:solidFill>
              </a:rPr>
              <a:t>NIST 800-63/HIPPA </a:t>
            </a:r>
            <a:r>
              <a:rPr lang="en-US" altLang="ko-KR" dirty="0"/>
              <a:t>doesn’t recommend to change password but only in the case when there is evidence of compromise of the authenticator. So, </a:t>
            </a:r>
            <a:r>
              <a:rPr lang="en-US" altLang="ko-KR" b="1" dirty="0">
                <a:solidFill>
                  <a:srgbClr val="FF0000"/>
                </a:solidFill>
              </a:rPr>
              <a:t>the concern p</a:t>
            </a:r>
            <a:r>
              <a:rPr lang="en-US" b="1" dirty="0">
                <a:solidFill>
                  <a:srgbClr val="FF0000"/>
                </a:solidFill>
              </a:rPr>
              <a:t>asswords never expire could be discarded</a:t>
            </a:r>
            <a:r>
              <a:rPr lang="en-US" dirty="0"/>
              <a:t>. Both internal network user and SaaS user don’t need to change their password.</a:t>
            </a:r>
          </a:p>
          <a:p>
            <a:pPr marL="285750" indent="-285750">
              <a:buFont typeface="Arial" panose="020B0604020202020204" pitchFamily="34" charset="0"/>
              <a:buChar char="•"/>
            </a:pPr>
            <a:r>
              <a:rPr lang="en-US" altLang="ko-KR" b="1" dirty="0">
                <a:solidFill>
                  <a:srgbClr val="0070C0"/>
                </a:solidFill>
              </a:rPr>
              <a:t>NIST 800-63 </a:t>
            </a:r>
            <a:r>
              <a:rPr lang="en-US" dirty="0"/>
              <a:t>requires </a:t>
            </a:r>
            <a:r>
              <a:rPr lang="en-US" b="1" dirty="0"/>
              <a:t>MFA(Multi-Factor Authentication)</a:t>
            </a:r>
            <a:r>
              <a:rPr lang="en-US" dirty="0"/>
              <a:t> when any personal information is made available online. SwiftTech does manage personal information available online, so VPN access should also require MFA</a:t>
            </a:r>
          </a:p>
        </p:txBody>
      </p:sp>
    </p:spTree>
    <p:extLst>
      <p:ext uri="{BB962C8B-B14F-4D97-AF65-F5344CB8AC3E}">
        <p14:creationId xmlns:p14="http://schemas.microsoft.com/office/powerpoint/2010/main" val="276472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a:xfrm>
            <a:off x="838200" y="365125"/>
            <a:ext cx="8053358" cy="1325563"/>
          </a:xfrm>
        </p:spPr>
        <p:txBody>
          <a:bodyPr/>
          <a:lstStyle/>
          <a:p>
            <a:r>
              <a:rPr lang="en-US" dirty="0"/>
              <a:t>Audit Against Frameworks (3.) pg2</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7" name="Rectangle 6">
            <a:extLst>
              <a:ext uri="{FF2B5EF4-FFF2-40B4-BE49-F238E27FC236}">
                <a16:creationId xmlns:a16="http://schemas.microsoft.com/office/drawing/2014/main" id="{4292264A-CEBB-4B03-A35B-CAFC8C7E7636}"/>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B6108B0-F837-4F17-96D3-5250819917B6}"/>
              </a:ext>
            </a:extLst>
          </p:cNvPr>
          <p:cNvSpPr txBox="1"/>
          <p:nvPr/>
        </p:nvSpPr>
        <p:spPr>
          <a:xfrm>
            <a:off x="716280" y="1539458"/>
            <a:ext cx="10374085" cy="5078313"/>
          </a:xfrm>
          <a:prstGeom prst="rect">
            <a:avLst/>
          </a:prstGeom>
          <a:noFill/>
        </p:spPr>
        <p:txBody>
          <a:bodyPr wrap="square">
            <a:spAutoFit/>
          </a:bodyPr>
          <a:lstStyle/>
          <a:p>
            <a:r>
              <a:rPr lang="en-US" altLang="ko-KR" b="1" dirty="0"/>
              <a:t>Network Controls</a:t>
            </a:r>
          </a:p>
          <a:p>
            <a:pPr marL="285750" indent="-285750">
              <a:buFont typeface="Arial" panose="020B0604020202020204" pitchFamily="34" charset="0"/>
              <a:buChar char="•"/>
            </a:pPr>
            <a:r>
              <a:rPr lang="en-US" altLang="ko-KR" b="1" dirty="0">
                <a:solidFill>
                  <a:srgbClr val="0070C0"/>
                </a:solidFill>
              </a:rPr>
              <a:t>Cloud Security Guidance </a:t>
            </a:r>
            <a:r>
              <a:rPr lang="en-US" altLang="ko-KR" dirty="0"/>
              <a:t>recommend to use TLS version 1.2 or above. TLS v1.1 is used between the cloud production environment and SwiftTech’s physical location and it should be upgraded at least v1.2.</a:t>
            </a:r>
          </a:p>
          <a:p>
            <a:pPr marL="285750" indent="-285750">
              <a:buFont typeface="Arial" panose="020B0604020202020204" pitchFamily="34" charset="0"/>
              <a:buChar char="•"/>
            </a:pPr>
            <a:r>
              <a:rPr lang="en-US" altLang="ko-KR" b="1" dirty="0">
                <a:solidFill>
                  <a:srgbClr val="0070C0"/>
                </a:solidFill>
              </a:rPr>
              <a:t>NIST 800-125 </a:t>
            </a:r>
            <a:r>
              <a:rPr lang="en-US" altLang="ko-KR" dirty="0"/>
              <a:t>recommend network segmentation to achieve logical separation for applications of different sensitivity levels in the enterprise. Application development Tiers should be logically segmented from Business Application servers and there are several ways to separate it. For example, Virtualized Hosts, Virtual Switches, Virtual Firewalls, and VLANs.</a:t>
            </a:r>
          </a:p>
          <a:p>
            <a:endParaRPr lang="en-US" altLang="ko-KR" sz="1200" dirty="0"/>
          </a:p>
          <a:p>
            <a:r>
              <a:rPr lang="en-US" altLang="ko-KR" b="1" dirty="0"/>
              <a:t>Patching and Vulnerability Management</a:t>
            </a:r>
          </a:p>
          <a:p>
            <a:pPr marL="285750" indent="-285750">
              <a:buFont typeface="Arial" panose="020B0604020202020204" pitchFamily="34" charset="0"/>
              <a:buChar char="•"/>
            </a:pPr>
            <a:r>
              <a:rPr lang="en-US" altLang="ko-KR" b="1" dirty="0">
                <a:solidFill>
                  <a:srgbClr val="0070C0"/>
                </a:solidFill>
              </a:rPr>
              <a:t>HIPPA </a:t>
            </a:r>
            <a:r>
              <a:rPr lang="en-US" altLang="ko-KR" dirty="0"/>
              <a:t>requires identifying and mitigating risks and vulnerabilities that unpatched software poses to an organization’s </a:t>
            </a:r>
            <a:r>
              <a:rPr lang="en-US" altLang="ko-KR" b="1" dirty="0"/>
              <a:t>ePHI(Electronic Protected Health Information). </a:t>
            </a:r>
            <a:r>
              <a:rPr lang="en-US" altLang="ko-KR" dirty="0"/>
              <a:t>This includes OS, applications, device firmware, and other software. Development Tier servers must be patched, and multiple vulnerabilities must be mitigated.</a:t>
            </a:r>
          </a:p>
          <a:p>
            <a:endParaRPr lang="en-US" altLang="ko-KR" sz="1200" dirty="0"/>
          </a:p>
          <a:p>
            <a:r>
              <a:rPr lang="en-US" altLang="ko-KR" b="1" dirty="0"/>
              <a:t>Secure Software Development</a:t>
            </a:r>
          </a:p>
          <a:p>
            <a:pPr marL="285750" indent="-285750">
              <a:buFont typeface="Arial" panose="020B0604020202020204" pitchFamily="34" charset="0"/>
              <a:buChar char="•"/>
            </a:pPr>
            <a:r>
              <a:rPr lang="en-US" altLang="ko-KR" b="1" dirty="0">
                <a:solidFill>
                  <a:srgbClr val="0070C0"/>
                </a:solidFill>
              </a:rPr>
              <a:t>NIST 500-268 </a:t>
            </a:r>
            <a:r>
              <a:rPr lang="en-US" altLang="ko-KR" dirty="0"/>
              <a:t>requires using of software assurance tools and analyze source code or executables to improve assurance software applications. Application code should be scanned for vulnerabilities before being published into production environment.</a:t>
            </a:r>
          </a:p>
        </p:txBody>
      </p:sp>
    </p:spTree>
    <p:extLst>
      <p:ext uri="{BB962C8B-B14F-4D97-AF65-F5344CB8AC3E}">
        <p14:creationId xmlns:p14="http://schemas.microsoft.com/office/powerpoint/2010/main" val="2879812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5055</TotalTime>
  <Words>1432</Words>
  <Application>Microsoft Office PowerPoint</Application>
  <PresentationFormat>와이드스크린</PresentationFormat>
  <Paragraphs>140</Paragraphs>
  <Slides>10</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10</vt:i4>
      </vt:variant>
    </vt:vector>
  </HeadingPairs>
  <TitlesOfParts>
    <vt:vector size="16" baseType="lpstr">
      <vt:lpstr>Helvetica Neue Medium</vt:lpstr>
      <vt:lpstr>Arial</vt:lpstr>
      <vt:lpstr>Calibri</vt:lpstr>
      <vt:lpstr>Calibri Light</vt:lpstr>
      <vt:lpstr>Eras Bold ITC</vt:lpstr>
      <vt:lpstr>Office Theme</vt:lpstr>
      <vt:lpstr>PowerPoint 프레젠테이션</vt:lpstr>
      <vt:lpstr>PowerPoint 프레젠테이션</vt:lpstr>
      <vt:lpstr>SwiftTech</vt:lpstr>
      <vt:lpstr>PowerPoint 프레젠테이션</vt:lpstr>
      <vt:lpstr>PowerPoint 프레젠테이션</vt:lpstr>
      <vt:lpstr>Security Posture (1.)</vt:lpstr>
      <vt:lpstr>Relevant Frameworks (2.)</vt:lpstr>
      <vt:lpstr>Audit Against Frameworks (3.)</vt:lpstr>
      <vt:lpstr>Audit Against Frameworks (3.) pg2</vt:lpstr>
      <vt:lpstr>Governance Mechanisms for End-User Management Controls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SwiftTech</dc:title>
  <dc:creator>Christopher Pike</dc:creator>
  <cp:lastModifiedBy>Park Hyunbyung</cp:lastModifiedBy>
  <cp:revision>80</cp:revision>
  <dcterms:created xsi:type="dcterms:W3CDTF">2020-04-13T05:32:58Z</dcterms:created>
  <dcterms:modified xsi:type="dcterms:W3CDTF">2021-08-30T15:48:05Z</dcterms:modified>
</cp:coreProperties>
</file>