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hh191443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Async</a:t>
            </a:r>
            <a:r>
              <a:rPr lang="en-US" sz="4000" dirty="0" smtClean="0"/>
              <a:t> programming.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Асинхронное программирование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BeginInvoke</a:t>
            </a:r>
            <a:r>
              <a:rPr lang="ru-RU" dirty="0" smtClean="0"/>
              <a:t> и </a:t>
            </a:r>
            <a:r>
              <a:rPr lang="en-US" dirty="0" err="1" smtClean="0"/>
              <a:t>EndInvoke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smtClean="0"/>
              <a:t>await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Перемещение потока управления при использовании </a:t>
            </a:r>
            <a:r>
              <a:rPr lang="en-US" dirty="0" err="1" smtClean="0"/>
              <a:t>async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Параллельный вызов </a:t>
            </a:r>
            <a:r>
              <a:rPr lang="ru-RU" dirty="0"/>
              <a:t>асинхронных </a:t>
            </a:r>
            <a:r>
              <a:rPr lang="ru-RU" dirty="0" smtClean="0"/>
              <a:t>методов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Обработка </a:t>
            </a:r>
            <a:r>
              <a:rPr lang="ru-RU" dirty="0" smtClean="0"/>
              <a:t>исключений в </a:t>
            </a:r>
            <a:r>
              <a:rPr lang="ru-RU" dirty="0"/>
              <a:t>асинхронных </a:t>
            </a:r>
            <a:r>
              <a:rPr lang="ru-RU" dirty="0" smtClean="0"/>
              <a:t>методах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Отмена асинхронных операций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примеров асинхронного программирования.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Асинхронное программирование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Асинхронное программирование это техника вынесения отдельных задач </a:t>
            </a:r>
            <a:r>
              <a:rPr lang="ru-RU" sz="1600" dirty="0"/>
              <a:t>из основного потока </a:t>
            </a:r>
            <a:r>
              <a:rPr lang="ru-RU" sz="1600" dirty="0" smtClean="0"/>
              <a:t>в </a:t>
            </a:r>
            <a:r>
              <a:rPr lang="ru-RU" sz="1600" dirty="0"/>
              <a:t>специальные асинхронные методы или блоки </a:t>
            </a:r>
            <a:r>
              <a:rPr lang="ru-RU" sz="1600" dirty="0" smtClean="0"/>
              <a:t>кода.</a:t>
            </a:r>
          </a:p>
          <a:p>
            <a:pPr fontAlgn="base"/>
            <a:r>
              <a:rPr lang="ru-RU" sz="1600" dirty="0" smtClean="0"/>
              <a:t>До появления .NET </a:t>
            </a:r>
            <a:r>
              <a:rPr lang="ru-RU" sz="1600" dirty="0"/>
              <a:t>4.5 </a:t>
            </a:r>
            <a:r>
              <a:rPr lang="ru-RU" sz="1600" dirty="0" smtClean="0"/>
              <a:t>асинхронное программирование было реализовано с </a:t>
            </a:r>
            <a:r>
              <a:rPr lang="ru-RU" sz="1600" dirty="0"/>
              <a:t>помощью асинхронных делегатов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Асинхронные </a:t>
            </a:r>
            <a:r>
              <a:rPr lang="ru-RU" sz="1600" dirty="0"/>
              <a:t>делегаты позволяют вызывать методы, на которые эти делегаты указывают, в асинхронном режиме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/>
              <a:t>Начиная с .NET 4.5 была изменена концепция создания асинхронных вызовов. Новая модель асинхронных вызовов называется </a:t>
            </a:r>
            <a:r>
              <a:rPr lang="ru-RU" sz="1600" dirty="0" err="1"/>
              <a:t>Task-based</a:t>
            </a:r>
            <a:r>
              <a:rPr lang="ru-RU" sz="1600" dirty="0"/>
              <a:t> </a:t>
            </a:r>
            <a:r>
              <a:rPr lang="ru-RU" sz="1600" dirty="0" err="1"/>
              <a:t>Asynchronous</a:t>
            </a:r>
            <a:r>
              <a:rPr lang="ru-RU" sz="1600" dirty="0"/>
              <a:t> </a:t>
            </a:r>
            <a:r>
              <a:rPr lang="ru-RU" sz="1600" dirty="0" err="1" smtClean="0"/>
              <a:t>Pattern</a:t>
            </a:r>
            <a:r>
              <a:rPr lang="en-US" sz="1600" dirty="0"/>
              <a:t>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77" y="3798513"/>
            <a:ext cx="7542210" cy="17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BeginInvoke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EndInvoke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Делегаты </a:t>
            </a:r>
            <a:r>
              <a:rPr lang="ru-RU" sz="1600" dirty="0"/>
              <a:t>могут вызываться как с помощью метода </a:t>
            </a:r>
            <a:r>
              <a:rPr lang="ru-RU" sz="1600" b="1" dirty="0" err="1"/>
              <a:t>Invoke</a:t>
            </a:r>
            <a:r>
              <a:rPr lang="ru-RU" sz="1600" dirty="0"/>
              <a:t>, так и в асинхронном режиме с помощью пары методов </a:t>
            </a:r>
            <a:r>
              <a:rPr lang="ru-RU" sz="1600" b="1" dirty="0" err="1" smtClean="0"/>
              <a:t>BeginInvoke</a:t>
            </a:r>
            <a:r>
              <a:rPr lang="ru-RU" sz="1600" b="1" dirty="0" smtClean="0"/>
              <a:t>/</a:t>
            </a:r>
            <a:r>
              <a:rPr lang="ru-RU" sz="1600" b="1" dirty="0" err="1" smtClean="0"/>
              <a:t>EndInvoke</a:t>
            </a:r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endParaRPr lang="ru-RU" sz="1600" b="1" dirty="0" smtClean="0"/>
          </a:p>
          <a:p>
            <a:pPr fontAlgn="base"/>
            <a:endParaRPr lang="ru-RU" sz="1600" b="1" dirty="0"/>
          </a:p>
          <a:p>
            <a:pPr fontAlgn="base"/>
            <a:r>
              <a:rPr lang="ru-RU" sz="1600" dirty="0" smtClean="0"/>
              <a:t>В метод </a:t>
            </a:r>
            <a:r>
              <a:rPr lang="ru-RU" sz="1600" b="1" dirty="0" err="1" smtClean="0"/>
              <a:t>BeginInvoke</a:t>
            </a:r>
            <a:r>
              <a:rPr lang="ru-RU" sz="1600" dirty="0" smtClean="0"/>
              <a:t> можно передать </a:t>
            </a:r>
            <a:r>
              <a:rPr lang="ru-RU" sz="1600" dirty="0"/>
              <a:t>объект делегата </a:t>
            </a:r>
            <a:r>
              <a:rPr lang="ru-RU" sz="1600" b="1" dirty="0" err="1"/>
              <a:t>AsyncCallback</a:t>
            </a:r>
            <a:r>
              <a:rPr lang="ru-RU" sz="1600" dirty="0"/>
              <a:t>. Этот делегат указывает на метод, срабатывающий после завершения асинхронного вызова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Сам </a:t>
            </a:r>
            <a:r>
              <a:rPr lang="ru-RU" sz="1600" dirty="0"/>
              <a:t>метод </a:t>
            </a:r>
            <a:r>
              <a:rPr lang="ru-RU" sz="1600" b="1" dirty="0" err="1"/>
              <a:t>BeginInvoke</a:t>
            </a:r>
            <a:r>
              <a:rPr lang="ru-RU" sz="1600" dirty="0"/>
              <a:t> </a:t>
            </a:r>
            <a:r>
              <a:rPr lang="ru-RU" sz="1600" dirty="0" smtClean="0"/>
              <a:t>возвращает </a:t>
            </a:r>
            <a:r>
              <a:rPr lang="ru-RU" sz="1600" dirty="0"/>
              <a:t>объект интерфейса </a:t>
            </a:r>
            <a:r>
              <a:rPr lang="ru-RU" sz="1600" b="1" dirty="0" err="1"/>
              <a:t>IAsyncResult</a:t>
            </a:r>
            <a:r>
              <a:rPr lang="ru-RU" sz="1600" dirty="0"/>
              <a:t>. Этот объект хранит информацию об асинхронной операции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Так как </a:t>
            </a:r>
            <a:r>
              <a:rPr lang="ru-RU" sz="1600" dirty="0" smtClean="0"/>
              <a:t>метод переданный делегату возвращает значение</a:t>
            </a:r>
            <a:r>
              <a:rPr lang="en-US" sz="1600" dirty="0" smtClean="0"/>
              <a:t>, </a:t>
            </a:r>
            <a:r>
              <a:rPr lang="ru-RU" sz="1600" dirty="0"/>
              <a:t>то и вызов </a:t>
            </a:r>
            <a:r>
              <a:rPr lang="en-US" sz="1600" b="1" dirty="0" err="1"/>
              <a:t>handler.EndInvoke</a:t>
            </a:r>
            <a:r>
              <a:rPr lang="en-US" sz="1600" b="1" dirty="0"/>
              <a:t>(</a:t>
            </a:r>
            <a:r>
              <a:rPr lang="en-US" sz="1600" b="1" dirty="0" err="1"/>
              <a:t>resultObj</a:t>
            </a:r>
            <a:r>
              <a:rPr lang="en-US" sz="1600" b="1" dirty="0" smtClean="0"/>
              <a:t>)</a:t>
            </a:r>
            <a:r>
              <a:rPr lang="ru-RU" sz="1600" dirty="0" smtClean="0"/>
              <a:t> будет возвращать это значение.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31" y="1474334"/>
            <a:ext cx="7017884" cy="3154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await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Ключевое слово </a:t>
            </a:r>
            <a:r>
              <a:rPr lang="ru-RU" sz="1600" b="1" dirty="0" err="1"/>
              <a:t>async</a:t>
            </a:r>
            <a:r>
              <a:rPr lang="ru-RU" sz="1600" dirty="0"/>
              <a:t> указывает, что метод или лямбда-выражение может выполняться асинхронно. А оператор </a:t>
            </a:r>
            <a:r>
              <a:rPr lang="ru-RU" sz="1600" b="1" dirty="0" err="1"/>
              <a:t>await</a:t>
            </a:r>
            <a:r>
              <a:rPr lang="ru-RU" sz="1600" dirty="0"/>
              <a:t> позволяет остановить текущий метод, пока не завершится работа метода, помеченного как </a:t>
            </a:r>
            <a:r>
              <a:rPr lang="ru-RU" sz="1600" b="1" dirty="0" err="1"/>
              <a:t>async</a:t>
            </a:r>
            <a:r>
              <a:rPr lang="ru-RU" sz="1600" dirty="0"/>
              <a:t>, не останавливая выполнение потока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/>
              <a:t>Асинхронный метод должен быть отмечен ключевым словом </a:t>
            </a:r>
            <a:r>
              <a:rPr lang="ru-RU" sz="1600" b="1" dirty="0" err="1"/>
              <a:t>async</a:t>
            </a:r>
            <a:r>
              <a:rPr lang="ru-RU" sz="1600" dirty="0"/>
              <a:t> и может возвращать значение типа </a:t>
            </a:r>
            <a:r>
              <a:rPr lang="ru-RU" sz="1600" b="1" dirty="0" err="1"/>
              <a:t>void</a:t>
            </a:r>
            <a:r>
              <a:rPr lang="ru-RU" sz="1600" dirty="0"/>
              <a:t>, </a:t>
            </a:r>
            <a:r>
              <a:rPr lang="ru-RU" sz="1600" b="1" dirty="0" err="1"/>
              <a:t>Task</a:t>
            </a:r>
            <a:r>
              <a:rPr lang="ru-RU" sz="1600" dirty="0"/>
              <a:t> или </a:t>
            </a:r>
            <a:r>
              <a:rPr lang="ru-RU" sz="1600" b="1" dirty="0" err="1"/>
              <a:t>Task</a:t>
            </a:r>
            <a:r>
              <a:rPr lang="ru-RU" sz="1600" b="1" dirty="0"/>
              <a:t>&lt;T&gt;</a:t>
            </a:r>
            <a:r>
              <a:rPr lang="ru-RU" sz="1600" dirty="0"/>
              <a:t>. Внутри асинхронного метода можно использовать оператор </a:t>
            </a:r>
            <a:r>
              <a:rPr lang="ru-RU" sz="1600" b="1" dirty="0" err="1"/>
              <a:t>await</a:t>
            </a:r>
            <a:r>
              <a:rPr lang="ru-RU" sz="1600" dirty="0"/>
              <a:t>, чтобы реализовать продолжение без использования метода </a:t>
            </a:r>
            <a:r>
              <a:rPr lang="ru-RU" sz="1600" b="1" dirty="0" err="1"/>
              <a:t>ContinueWith</a:t>
            </a:r>
            <a:r>
              <a:rPr lang="ru-RU" sz="1600" dirty="0" smtClean="0"/>
              <a:t>().</a:t>
            </a:r>
            <a:endParaRPr lang="en-US" sz="1600" dirty="0" smtClean="0"/>
          </a:p>
          <a:p>
            <a:pPr fontAlgn="base"/>
            <a:r>
              <a:rPr lang="ru-RU" sz="1600" dirty="0"/>
              <a:t>По негласным правилам в названии </a:t>
            </a:r>
            <a:r>
              <a:rPr lang="ru-RU" sz="1600" dirty="0" err="1"/>
              <a:t>асинхроннных</a:t>
            </a:r>
            <a:r>
              <a:rPr lang="ru-RU" sz="1600" dirty="0"/>
              <a:t> методов принято использовать суффикс </a:t>
            </a:r>
            <a:r>
              <a:rPr lang="ru-RU" sz="1600" dirty="0" err="1"/>
              <a:t>Async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Заботу обо всех синтаксических особенностях тела метода берет на себя компилятор C#.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28" y="3813233"/>
            <a:ext cx="6438900" cy="1020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2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Перемещение потока управления при использовании </a:t>
            </a:r>
            <a:r>
              <a:rPr lang="ru-RU" dirty="0" err="1" smtClean="0"/>
              <a:t>async</a:t>
            </a:r>
            <a:endParaRPr lang="ru-RU" dirty="0"/>
          </a:p>
        </p:txBody>
      </p:sp>
      <p:pic>
        <p:nvPicPr>
          <p:cNvPr id="1026" name="Picture 2" descr="Трассировка асинхронной програм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49" y="966986"/>
            <a:ext cx="7151563" cy="589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/>
          <p:cNvSpPr/>
          <p:nvPr/>
        </p:nvSpPr>
        <p:spPr>
          <a:xfrm>
            <a:off x="5772087" y="6211669"/>
            <a:ext cx="3577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msdn.microsoft.com/ru-ru/library/hh191443.aspx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Параллельный вызов асинхронных </a:t>
            </a:r>
            <a:r>
              <a:rPr lang="ru-RU" dirty="0" smtClean="0"/>
              <a:t>методов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Когда не существует жесткой зависимости </a:t>
            </a:r>
            <a:r>
              <a:rPr lang="ru-RU" sz="1600" dirty="0"/>
              <a:t>между </a:t>
            </a:r>
            <a:r>
              <a:rPr lang="ru-RU" sz="1600" dirty="0" smtClean="0"/>
              <a:t>асинхронными задачами следует использовать технику параллельного вызова асинхронных операций. </a:t>
            </a:r>
          </a:p>
          <a:p>
            <a:pPr fontAlgn="base"/>
            <a:r>
              <a:rPr lang="ru-RU" sz="1600" dirty="0" smtClean="0"/>
              <a:t>Вместо использования </a:t>
            </a:r>
            <a:r>
              <a:rPr lang="en-US" sz="1600" dirty="0"/>
              <a:t>await </a:t>
            </a:r>
            <a:r>
              <a:rPr lang="ru-RU" sz="1600" dirty="0" smtClean="0"/>
              <a:t>после каждой асинхронной операции рекомендуется использовать </a:t>
            </a:r>
            <a:r>
              <a:rPr lang="en-US" sz="1600" b="1" dirty="0" err="1" smtClean="0"/>
              <a:t>Task.WhenAll</a:t>
            </a:r>
            <a:r>
              <a:rPr lang="ru-RU" sz="1600" dirty="0" smtClean="0"/>
              <a:t> в месте ожидания завершения всех операций.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/>
              <a:t>Все три задачи теперь будут запускаться параллельно, однако вызывающий метод </a:t>
            </a:r>
            <a:r>
              <a:rPr lang="ru-RU" sz="1600" dirty="0" smtClean="0"/>
              <a:t>благодаря </a:t>
            </a:r>
            <a:r>
              <a:rPr lang="ru-RU" sz="1600" dirty="0"/>
              <a:t>оператору </a:t>
            </a:r>
            <a:r>
              <a:rPr lang="ru-RU" sz="1600" b="1" dirty="0" err="1"/>
              <a:t>await</a:t>
            </a:r>
            <a:r>
              <a:rPr lang="ru-RU" sz="1600" dirty="0"/>
              <a:t> все равно будет ожидать, пока они все не завершатся.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73" y="2195513"/>
            <a:ext cx="4751213" cy="378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Отмена асинхронных </a:t>
            </a:r>
            <a:r>
              <a:rPr lang="ru-RU" dirty="0" smtClean="0"/>
              <a:t>операций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отмены асинхронных </a:t>
            </a:r>
            <a:r>
              <a:rPr lang="ru-RU" sz="1600" dirty="0" smtClean="0"/>
              <a:t>операций также как и для других задач </a:t>
            </a:r>
            <a:r>
              <a:rPr lang="ru-RU" sz="1600" dirty="0"/>
              <a:t>используются классы </a:t>
            </a:r>
            <a:r>
              <a:rPr lang="en-US" sz="1600" b="1" dirty="0" err="1"/>
              <a:t>CancellationToken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 err="1" smtClean="0"/>
              <a:t>CancellationTokenSource</a:t>
            </a:r>
            <a:r>
              <a:rPr lang="ru-RU" sz="1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10" y="1475694"/>
            <a:ext cx="734377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4080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2936</TotalTime>
  <Words>352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Асинхронное программирование</vt:lpstr>
      <vt:lpstr>BeginInvoke и EndInvoke</vt:lpstr>
      <vt:lpstr>async и await</vt:lpstr>
      <vt:lpstr>Перемещение потока управления при использовании async</vt:lpstr>
      <vt:lpstr>Параллельный вызов асинхронных методов</vt:lpstr>
      <vt:lpstr>Отмена асинхронных операций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591</cp:revision>
  <dcterms:created xsi:type="dcterms:W3CDTF">2015-11-07T12:50:02Z</dcterms:created>
  <dcterms:modified xsi:type="dcterms:W3CDTF">2017-10-28T14:12:16Z</dcterms:modified>
</cp:coreProperties>
</file>