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habrahabr.ru/post/125968/" TargetMode="External"/><Relationship Id="rId7" Type="http://schemas.openxmlformats.org/officeDocument/2006/relationships/hyperlink" Target="http://habrahabr.ru/post/44208/" TargetMode="External"/><Relationship Id="rId2" Type="http://schemas.openxmlformats.org/officeDocument/2006/relationships/hyperlink" Target="http://rsdn.ru/article/dotnet/GCnet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155847/" TargetMode="External"/><Relationship Id="rId5" Type="http://schemas.openxmlformats.org/officeDocument/2006/relationships/hyperlink" Target="http://www.codeproject.com/Articles/39246/NET-Best-Practice-No-Improve-garbage-collector" TargetMode="External"/><Relationship Id="rId4" Type="http://schemas.openxmlformats.org/officeDocument/2006/relationships/hyperlink" Target="http://metanit.com/sharp/tutorial/8.1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Управление памятью в </a:t>
            </a:r>
            <a:r>
              <a:rPr lang="en-US" sz="4000" dirty="0"/>
              <a:t>.</a:t>
            </a:r>
            <a:r>
              <a:rPr lang="en-US" sz="4000" dirty="0" smtClean="0"/>
              <a:t>NET</a:t>
            </a:r>
            <a:endParaRPr lang="ru-RU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Деструктор, </a:t>
            </a:r>
            <a:r>
              <a:rPr lang="en-US" dirty="0" smtClean="0"/>
              <a:t>Finalize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1"/>
            <a:ext cx="9074976" cy="5658241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</a:t>
            </a:r>
            <a:r>
              <a:rPr lang="ru-RU" sz="1600" dirty="0" smtClean="0"/>
              <a:t>омпилятор </a:t>
            </a:r>
            <a:r>
              <a:rPr lang="ru-RU" sz="1600" dirty="0"/>
              <a:t>C# компилирует деструктор в конструкцию, которая эквивалентна следующей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Finalize</a:t>
            </a:r>
            <a:r>
              <a:rPr lang="ru-RU" sz="1600" dirty="0"/>
              <a:t> уже определен в базовом для всех типов классе </a:t>
            </a:r>
            <a:r>
              <a:rPr lang="ru-RU" sz="1600" b="1" dirty="0" err="1"/>
              <a:t>Object</a:t>
            </a:r>
            <a:r>
              <a:rPr lang="ru-RU" sz="1600" dirty="0"/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en-US" sz="1600" dirty="0" smtClean="0"/>
              <a:t>C</a:t>
            </a:r>
            <a:r>
              <a:rPr lang="ru-RU" sz="1600" dirty="0" err="1" smtClean="0"/>
              <a:t>борщик</a:t>
            </a:r>
            <a:r>
              <a:rPr lang="ru-RU" sz="1600" dirty="0" smtClean="0"/>
              <a:t> </a:t>
            </a:r>
            <a:r>
              <a:rPr lang="ru-RU" sz="1600" dirty="0"/>
              <a:t>мусора при размещении объекта в куче определяет, поддерживает ли данный объект метод </a:t>
            </a:r>
            <a:r>
              <a:rPr lang="ru-RU" sz="1600" dirty="0" err="1"/>
              <a:t>Finalize</a:t>
            </a:r>
            <a:r>
              <a:rPr lang="ru-RU" sz="1600" dirty="0"/>
              <a:t>. И если объект имеет метод </a:t>
            </a:r>
            <a:r>
              <a:rPr lang="ru-RU" sz="1600" dirty="0" err="1"/>
              <a:t>Finalize</a:t>
            </a:r>
            <a:r>
              <a:rPr lang="ru-RU" sz="1600" dirty="0"/>
              <a:t>, то указатель на него сохраняется в специальной таблице, которая называется очередь </a:t>
            </a:r>
            <a:r>
              <a:rPr lang="ru-RU" sz="1600" dirty="0" err="1" smtClean="0"/>
              <a:t>финализации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33" y="1196057"/>
            <a:ext cx="4800658" cy="3092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1"/>
            <a:ext cx="9074976" cy="5658241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Если </a:t>
            </a:r>
            <a:r>
              <a:rPr lang="ru-RU" sz="1600" dirty="0"/>
              <a:t>нам немедленно надо вызвать деструктор и освободить все связанные с объектом неуправляемые </a:t>
            </a:r>
            <a:r>
              <a:rPr lang="ru-RU" sz="1600" dirty="0" smtClean="0"/>
              <a:t>ресурсы </a:t>
            </a:r>
            <a:r>
              <a:rPr lang="ru-RU" sz="1600" dirty="0"/>
              <a:t>мы можем использовать второй подход - реализацию интерфейса </a:t>
            </a:r>
            <a:r>
              <a:rPr lang="ru-RU" sz="1600" b="1" dirty="0" err="1"/>
              <a:t>IDisposable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Интерфейс </a:t>
            </a:r>
            <a:r>
              <a:rPr lang="ru-RU" sz="1600" b="1" dirty="0" err="1"/>
              <a:t>IDisposable</a:t>
            </a:r>
            <a:r>
              <a:rPr lang="ru-RU" sz="1600" dirty="0"/>
              <a:t> объявляет один единственный метод </a:t>
            </a:r>
            <a:r>
              <a:rPr lang="ru-RU" sz="1600" b="1" dirty="0" err="1"/>
              <a:t>Dispose</a:t>
            </a:r>
            <a:r>
              <a:rPr lang="ru-RU" sz="1600" dirty="0"/>
              <a:t>, в котором при реализации интерфейса в классе должно происходить освобождение неуправляемых ресурсов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Синтаксис C# также предлагает синонимичную конструкцию для автоматического вызова метод </a:t>
            </a:r>
            <a:r>
              <a:rPr lang="ru-RU" sz="1600" b="1" dirty="0" err="1"/>
              <a:t>Dispose</a:t>
            </a:r>
            <a:r>
              <a:rPr lang="ru-RU" sz="1600" dirty="0"/>
              <a:t> - конструкцию </a:t>
            </a:r>
            <a:r>
              <a:rPr lang="ru-RU" sz="1600" b="1" dirty="0" err="1"/>
              <a:t>using</a:t>
            </a:r>
            <a:r>
              <a:rPr lang="ru-RU" sz="1600" dirty="0"/>
              <a:t>: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65" y="2266682"/>
            <a:ext cx="4261406" cy="22420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60" y="5332396"/>
            <a:ext cx="4065417" cy="1008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2" y="0"/>
            <a:ext cx="7894749" cy="1120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Рекомендации </a:t>
            </a:r>
            <a:r>
              <a:rPr lang="ru-RU" dirty="0"/>
              <a:t>по использованию </a:t>
            </a:r>
            <a:r>
              <a:rPr lang="ru-RU" dirty="0" err="1"/>
              <a:t>Finalize</a:t>
            </a:r>
            <a:r>
              <a:rPr lang="ru-RU" dirty="0"/>
              <a:t> и </a:t>
            </a:r>
            <a:r>
              <a:rPr lang="ru-RU" dirty="0" err="1"/>
              <a:t>Dispose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442434"/>
            <a:ext cx="9074976" cy="489855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Деструктор следует реализовывать только у тех объектов, которым он действительно необходим, так как метод </a:t>
            </a:r>
            <a:r>
              <a:rPr lang="ru-RU" sz="1600" b="1" dirty="0" err="1"/>
              <a:t>Finalize</a:t>
            </a:r>
            <a:r>
              <a:rPr lang="ru-RU" sz="1600" dirty="0"/>
              <a:t> оказывает сильное влияние на производительность</a:t>
            </a:r>
          </a:p>
          <a:p>
            <a:pPr fontAlgn="base"/>
            <a:r>
              <a:rPr lang="ru-RU" sz="1600" dirty="0" smtClean="0"/>
              <a:t>После </a:t>
            </a:r>
            <a:r>
              <a:rPr lang="ru-RU" sz="1600" dirty="0"/>
              <a:t>вызова метода </a:t>
            </a:r>
            <a:r>
              <a:rPr lang="ru-RU" sz="1600" b="1" dirty="0" err="1"/>
              <a:t>Dispose</a:t>
            </a:r>
            <a:r>
              <a:rPr lang="ru-RU" sz="1600" dirty="0"/>
              <a:t> необходимо блокировать у объекта вызов метода </a:t>
            </a:r>
            <a:r>
              <a:rPr lang="ru-RU" sz="1600" b="1" dirty="0" err="1"/>
              <a:t>Finalize</a:t>
            </a:r>
            <a:r>
              <a:rPr lang="ru-RU" sz="1600" dirty="0"/>
              <a:t> с помощью </a:t>
            </a:r>
            <a:r>
              <a:rPr lang="ru-RU" sz="1600" b="1" dirty="0" err="1" smtClean="0"/>
              <a:t>GC.SuppressFinalize</a:t>
            </a:r>
            <a:endParaRPr lang="ru-RU" sz="1600" b="1" dirty="0"/>
          </a:p>
          <a:p>
            <a:pPr fontAlgn="base"/>
            <a:r>
              <a:rPr lang="ru-RU" sz="1600" dirty="0"/>
              <a:t>При создании производных классов от базовых, которые реализуют интерфейс </a:t>
            </a:r>
            <a:r>
              <a:rPr lang="ru-RU" sz="1600" b="1" dirty="0" err="1"/>
              <a:t>IDisposable</a:t>
            </a:r>
            <a:r>
              <a:rPr lang="ru-RU" sz="1600" dirty="0"/>
              <a:t>, следует также вызывать метод </a:t>
            </a:r>
            <a:r>
              <a:rPr lang="ru-RU" sz="1600" b="1" dirty="0" err="1"/>
              <a:t>Dispose</a:t>
            </a:r>
            <a:r>
              <a:rPr lang="ru-RU" sz="1600" dirty="0"/>
              <a:t> базового класса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5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2" y="0"/>
            <a:ext cx="7894749" cy="11204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262130"/>
            <a:ext cx="9074976" cy="5078862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rsdn.ru/article/dotnet/GCnet.xml</a:t>
            </a:r>
            <a:r>
              <a:rPr lang="ru-RU" sz="1600" dirty="0" smtClean="0"/>
              <a:t> - Автоматическое </a:t>
            </a:r>
            <a:r>
              <a:rPr lang="ru-RU" sz="1600" dirty="0"/>
              <a:t>управление памятью в .NET</a:t>
            </a:r>
          </a:p>
          <a:p>
            <a:pPr fontAlgn="base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rsdn.ru/article/dotnet/GC.xml</a:t>
            </a:r>
            <a:r>
              <a:rPr lang="ru-RU" sz="1600" dirty="0"/>
              <a:t> - </a:t>
            </a:r>
            <a:r>
              <a:rPr lang="en-US" sz="1600" dirty="0" smtClean="0"/>
              <a:t>GC </a:t>
            </a:r>
            <a:r>
              <a:rPr lang="ru-RU" sz="1600" dirty="0" smtClean="0"/>
              <a:t>в </a:t>
            </a:r>
            <a:r>
              <a:rPr lang="en-US" sz="1600" dirty="0"/>
              <a:t>.</a:t>
            </a:r>
            <a:r>
              <a:rPr lang="en-US" sz="1600" dirty="0" smtClean="0"/>
              <a:t>NET</a:t>
            </a:r>
            <a:endParaRPr lang="ru-RU" sz="1600" dirty="0">
              <a:hlinkClick r:id="rId3"/>
            </a:endParaRPr>
          </a:p>
          <a:p>
            <a:pPr fontAlgn="base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metanit.com/sharp/tutorial/8.1.php</a:t>
            </a:r>
            <a:r>
              <a:rPr lang="ru-RU" sz="1600" dirty="0" smtClean="0"/>
              <a:t> </a:t>
            </a:r>
            <a:r>
              <a:rPr lang="ru-RU" sz="1600" dirty="0"/>
              <a:t>- Сборщик мусора в </a:t>
            </a:r>
            <a:r>
              <a:rPr lang="en-US" sz="1600" dirty="0"/>
              <a:t>C</a:t>
            </a:r>
            <a:r>
              <a:rPr lang="en-US" sz="1600" dirty="0" smtClean="0"/>
              <a:t>#</a:t>
            </a:r>
          </a:p>
          <a:p>
            <a:pPr fontAlgn="base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www.codeproject.com/Articles/39246/NET-Best-Practice-No-Improve-garbage-collector</a:t>
            </a:r>
            <a:r>
              <a:rPr lang="en-US" sz="1600" dirty="0"/>
              <a:t> - .NET Best Practice No: 2:- Improve garbage collector performance using finalize/dispose pattern</a:t>
            </a:r>
            <a:endParaRPr lang="en-US" sz="1600" dirty="0" smtClean="0"/>
          </a:p>
          <a:p>
            <a:pPr fontAlgn="base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://habrahabr.ru/post/125968</a:t>
            </a:r>
            <a:r>
              <a:rPr lang="en-US" sz="1600" dirty="0" smtClean="0">
                <a:hlinkClick r:id="rId3"/>
              </a:rPr>
              <a:t>/</a:t>
            </a:r>
            <a:r>
              <a:rPr lang="ru-RU" sz="1600" dirty="0" smtClean="0"/>
              <a:t> - </a:t>
            </a:r>
            <a:r>
              <a:rPr lang="ru-RU" sz="1600" dirty="0"/>
              <a:t>Сборщик мусора в среде .NET</a:t>
            </a:r>
          </a:p>
          <a:p>
            <a:pPr fontAlgn="base"/>
            <a:r>
              <a:rPr lang="en-US" sz="1600" dirty="0">
                <a:hlinkClick r:id="rId6"/>
              </a:rPr>
              <a:t>http://habrahabr.ru/post/155847</a:t>
            </a:r>
            <a:r>
              <a:rPr lang="en-US" sz="1600" dirty="0" smtClean="0">
                <a:hlinkClick r:id="rId6"/>
              </a:rPr>
              <a:t>/</a:t>
            </a:r>
            <a:r>
              <a:rPr lang="ru-RU" sz="1600" dirty="0" smtClean="0"/>
              <a:t> - </a:t>
            </a:r>
            <a:r>
              <a:rPr lang="ru-RU" sz="1600" dirty="0"/>
              <a:t>Немного о сборке мусора и поколениях</a:t>
            </a:r>
          </a:p>
          <a:p>
            <a:pPr fontAlgn="base"/>
            <a:r>
              <a:rPr lang="en-US" sz="1600" dirty="0">
                <a:hlinkClick r:id="rId7"/>
              </a:rPr>
              <a:t>http://habrahabr.ru/post/44208</a:t>
            </a:r>
            <a:r>
              <a:rPr lang="en-US" sz="1600" dirty="0" smtClean="0">
                <a:hlinkClick r:id="rId7"/>
              </a:rPr>
              <a:t>/</a:t>
            </a:r>
            <a:r>
              <a:rPr lang="ru-RU" sz="1600" dirty="0" smtClean="0"/>
              <a:t> - </a:t>
            </a:r>
            <a:r>
              <a:rPr lang="en-US" sz="1600" dirty="0"/>
              <a:t>.NET Framework. Memory </a:t>
            </a:r>
            <a:r>
              <a:rPr lang="en-US" sz="1600" dirty="0" smtClean="0"/>
              <a:t>management</a:t>
            </a:r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3"/>
            <a:ext cx="4821288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Назначение сборщика </a:t>
            </a:r>
            <a:r>
              <a:rPr lang="ru-RU" dirty="0"/>
              <a:t>мусора 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uk-UA" dirty="0" smtClean="0"/>
              <a:t>Алгоритм </a:t>
            </a:r>
            <a:r>
              <a:rPr lang="ru-RU" dirty="0" smtClean="0"/>
              <a:t>сборки</a:t>
            </a:r>
            <a:r>
              <a:rPr lang="uk-UA" dirty="0" smtClean="0"/>
              <a:t> мусора </a:t>
            </a:r>
            <a:r>
              <a:rPr lang="en-US" dirty="0"/>
              <a:t>.</a:t>
            </a:r>
            <a:r>
              <a:rPr lang="en-US" dirty="0" smtClean="0"/>
              <a:t>NET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Сборщик мусора, основанный на </a:t>
            </a:r>
            <a:r>
              <a:rPr lang="ru-RU" dirty="0" smtClean="0"/>
              <a:t>поколениях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Этапы </a:t>
            </a:r>
            <a:r>
              <a:rPr lang="ru-RU" dirty="0"/>
              <a:t>сборки </a:t>
            </a:r>
            <a:r>
              <a:rPr lang="ru-RU" dirty="0" smtClean="0"/>
              <a:t>мусора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Режимы работы сборщика </a:t>
            </a:r>
            <a:r>
              <a:rPr lang="ru-RU" dirty="0" smtClean="0"/>
              <a:t>мусора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Класс </a:t>
            </a:r>
            <a:r>
              <a:rPr lang="en-US" dirty="0" err="1"/>
              <a:t>System.GC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Финализируемые</a:t>
            </a:r>
            <a:r>
              <a:rPr lang="ru-RU" dirty="0" smtClean="0"/>
              <a:t> объекты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Деструктор, </a:t>
            </a:r>
            <a:r>
              <a:rPr lang="en-US" dirty="0" smtClean="0"/>
              <a:t>Finalize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Интерфейс </a:t>
            </a:r>
            <a:r>
              <a:rPr lang="en-US" dirty="0" err="1" smtClean="0"/>
              <a:t>Idisposable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Рекомендации по использованию </a:t>
            </a:r>
            <a:r>
              <a:rPr lang="ru-RU" dirty="0" err="1"/>
              <a:t>Finalize</a:t>
            </a:r>
            <a:r>
              <a:rPr lang="ru-RU" dirty="0"/>
              <a:t> и </a:t>
            </a:r>
            <a:r>
              <a:rPr lang="ru-RU" dirty="0" err="1"/>
              <a:t>Dispose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 демонстрация работы с </a:t>
            </a:r>
            <a:r>
              <a:rPr lang="ru-RU" sz="1600" dirty="0" err="1" smtClean="0"/>
              <a:t>финализируемыми</a:t>
            </a:r>
            <a:r>
              <a:rPr lang="ru-RU" sz="1600" dirty="0" smtClean="0"/>
              <a:t> объектами и </a:t>
            </a:r>
            <a:r>
              <a:rPr lang="en-US" sz="1600" dirty="0" smtClean="0"/>
              <a:t>GC.</a:t>
            </a:r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Назначение сборщика мусора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107582"/>
            <a:ext cx="9074976" cy="5101441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Сборка мусора </a:t>
            </a:r>
            <a:r>
              <a:rPr lang="ru-RU" sz="1600" dirty="0"/>
              <a:t>- это высокоуровневая абстракция, избавляющая разработчиков от необходимости заботиться об освобождении управляемой </a:t>
            </a:r>
            <a:r>
              <a:rPr lang="ru-RU" sz="1600" dirty="0" smtClean="0"/>
              <a:t>памяти.</a:t>
            </a:r>
          </a:p>
          <a:p>
            <a:pPr fontAlgn="base"/>
            <a:r>
              <a:rPr lang="ru-RU" sz="1600" dirty="0" smtClean="0"/>
              <a:t>Выделение </a:t>
            </a:r>
            <a:r>
              <a:rPr lang="ru-RU" sz="1600" dirty="0"/>
              <a:t>памяти производится в момент создания объектов, а освобождение происходит, когда в программе исчезает последняя ссылка на объект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С </a:t>
            </a:r>
            <a:r>
              <a:rPr lang="ru-RU" sz="1600" dirty="0"/>
              <a:t>помощью оператора </a:t>
            </a:r>
            <a:r>
              <a:rPr lang="ru-RU" sz="1600" b="1" dirty="0" err="1"/>
              <a:t>new</a:t>
            </a:r>
            <a:r>
              <a:rPr lang="ru-RU" sz="1600" dirty="0"/>
              <a:t> в куче для хранения объекта CRL выделяет участок памяти. А в стек добавляет адрес на этот участок памяти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Сборщик </a:t>
            </a:r>
            <a:r>
              <a:rPr lang="ru-RU" sz="1600" dirty="0"/>
              <a:t>мусора не запускается сразу после удаления из стека ссылки на объект, размещенный в куче. Он запускается в то время, когда среда CLR обнаружит в этом потребность, например, когда программе требуется дополнительная память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ru-RU" dirty="0"/>
              <a:t>сборки </a:t>
            </a:r>
            <a:r>
              <a:rPr lang="ru-RU" dirty="0" smtClean="0"/>
              <a:t>мусора в </a:t>
            </a:r>
            <a:r>
              <a:rPr lang="ru-RU" dirty="0"/>
              <a:t>.NET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1600" dirty="0"/>
              <a:t>В основе алгоритма, используемого в </a:t>
            </a:r>
            <a:r>
              <a:rPr lang="ru-RU" sz="1600" b="1" dirty="0"/>
              <a:t>.NET CLR</a:t>
            </a:r>
            <a:r>
              <a:rPr lang="ru-RU" sz="1600" dirty="0"/>
              <a:t>, лежит алгоритм «</a:t>
            </a:r>
            <a:r>
              <a:rPr lang="ru-RU" sz="1600" dirty="0" err="1"/>
              <a:t>mark</a:t>
            </a:r>
            <a:r>
              <a:rPr lang="ru-RU" sz="1600" dirty="0"/>
              <a:t>, </a:t>
            </a:r>
            <a:r>
              <a:rPr lang="ru-RU" sz="1600" dirty="0" err="1"/>
              <a:t>sweep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compacting</a:t>
            </a:r>
            <a:r>
              <a:rPr lang="ru-RU" sz="1600" dirty="0"/>
              <a:t>» (пометить, подмести и уплотнить</a:t>
            </a:r>
            <a:r>
              <a:rPr lang="ru-RU" sz="1600" dirty="0" smtClean="0"/>
              <a:t>).</a:t>
            </a:r>
            <a:endParaRPr lang="en-US" sz="1600" dirty="0" smtClean="0"/>
          </a:p>
          <a:p>
            <a:pPr fontAlgn="base"/>
            <a:r>
              <a:rPr lang="ru-RU" sz="1600" dirty="0"/>
              <a:t>Выделение памяти под управляемые объекты производится в управляемых кучах (</a:t>
            </a:r>
            <a:r>
              <a:rPr lang="ru-RU" sz="1600" dirty="0" err="1"/>
              <a:t>managed</a:t>
            </a:r>
            <a:r>
              <a:rPr lang="ru-RU" sz="1600" dirty="0"/>
              <a:t> </a:t>
            </a:r>
            <a:r>
              <a:rPr lang="ru-RU" sz="1600" dirty="0" err="1"/>
              <a:t>heap</a:t>
            </a:r>
            <a:r>
              <a:rPr lang="ru-RU" sz="1600" dirty="0" smtClean="0"/>
              <a:t>).</a:t>
            </a:r>
            <a:endParaRPr lang="en-US" sz="1600" dirty="0" smtClean="0"/>
          </a:p>
          <a:p>
            <a:pPr fontAlgn="base"/>
            <a:r>
              <a:rPr lang="ru-RU" sz="1600" dirty="0"/>
              <a:t>Для каждого процесса создается две кучи. Куча для маленьких объектов (</a:t>
            </a:r>
            <a:r>
              <a:rPr lang="ru-RU" sz="1600" dirty="0" err="1"/>
              <a:t>Small</a:t>
            </a:r>
            <a:r>
              <a:rPr lang="ru-RU" sz="1600" dirty="0"/>
              <a:t> </a:t>
            </a:r>
            <a:r>
              <a:rPr lang="ru-RU" sz="1600" dirty="0" err="1"/>
              <a:t>Objects</a:t>
            </a:r>
            <a:r>
              <a:rPr lang="ru-RU" sz="1600" dirty="0"/>
              <a:t> </a:t>
            </a:r>
            <a:r>
              <a:rPr lang="ru-RU" sz="1600" dirty="0" err="1"/>
              <a:t>Heap</a:t>
            </a:r>
            <a:r>
              <a:rPr lang="ru-RU" sz="1600" dirty="0"/>
              <a:t>) и куча для больших объектов (</a:t>
            </a:r>
            <a:r>
              <a:rPr lang="ru-RU" sz="1600" dirty="0" err="1"/>
              <a:t>Large</a:t>
            </a:r>
            <a:r>
              <a:rPr lang="ru-RU" sz="1600" dirty="0"/>
              <a:t> </a:t>
            </a:r>
            <a:r>
              <a:rPr lang="ru-RU" sz="1600" dirty="0" err="1"/>
              <a:t>Objects</a:t>
            </a:r>
            <a:r>
              <a:rPr lang="ru-RU" sz="1600" dirty="0"/>
              <a:t> </a:t>
            </a:r>
            <a:r>
              <a:rPr lang="ru-RU" sz="1600" dirty="0" err="1"/>
              <a:t>Heap</a:t>
            </a:r>
            <a:r>
              <a:rPr lang="ru-RU" sz="1600" dirty="0"/>
              <a:t>, LOH</a:t>
            </a:r>
            <a:r>
              <a:rPr lang="ru-RU" sz="1600" dirty="0" smtClean="0"/>
              <a:t>).</a:t>
            </a:r>
            <a:r>
              <a:rPr lang="en-US" sz="1600" dirty="0" smtClean="0"/>
              <a:t> (</a:t>
            </a:r>
            <a:r>
              <a:rPr lang="ru-RU" sz="1600" dirty="0" smtClean="0"/>
              <a:t>большие</a:t>
            </a:r>
            <a:r>
              <a:rPr lang="en-US" sz="1600" dirty="0" smtClean="0"/>
              <a:t> </a:t>
            </a:r>
            <a:r>
              <a:rPr lang="ru-RU" sz="1600" dirty="0" smtClean="0"/>
              <a:t>объекты имеют </a:t>
            </a:r>
            <a:r>
              <a:rPr lang="ru-RU" sz="1600" dirty="0"/>
              <a:t>размер, превышающий 85 000 байт</a:t>
            </a:r>
            <a:r>
              <a:rPr lang="en-US" sz="1600" dirty="0" smtClean="0"/>
              <a:t>)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dirty="0"/>
              <a:t>Когда свободная память исчерпывается, запускается процесс сборки мусора</a:t>
            </a:r>
            <a:r>
              <a:rPr lang="ru-RU" sz="1600" dirty="0" smtClean="0"/>
              <a:t>.</a:t>
            </a:r>
          </a:p>
          <a:p>
            <a:pPr fontAlgn="base">
              <a:buFontTx/>
              <a:buChar char="-"/>
            </a:pPr>
            <a:r>
              <a:rPr lang="ru-RU" sz="1600" dirty="0" smtClean="0"/>
              <a:t>вычисляется </a:t>
            </a:r>
            <a:r>
              <a:rPr lang="ru-RU" sz="1600" dirty="0"/>
              <a:t>граф живых </a:t>
            </a:r>
            <a:r>
              <a:rPr lang="ru-RU" sz="1600" dirty="0" smtClean="0"/>
              <a:t>объектов (</a:t>
            </a:r>
            <a:r>
              <a:rPr lang="ru-RU" sz="1600" dirty="0"/>
              <a:t>м</a:t>
            </a:r>
            <a:r>
              <a:rPr lang="ru-RU" sz="1600" dirty="0" smtClean="0"/>
              <a:t>ертвым </a:t>
            </a:r>
            <a:r>
              <a:rPr lang="ru-RU" sz="1600" dirty="0"/>
              <a:t>объектом считается объект, на который нет </a:t>
            </a:r>
            <a:r>
              <a:rPr lang="ru-RU" sz="1600" dirty="0" smtClean="0"/>
              <a:t>ссылок)</a:t>
            </a:r>
          </a:p>
          <a:p>
            <a:pPr fontAlgn="base">
              <a:buFontTx/>
              <a:buChar char="-"/>
            </a:pPr>
            <a:r>
              <a:rPr lang="ru-RU" sz="1600" dirty="0" smtClean="0"/>
              <a:t>живые </a:t>
            </a:r>
            <a:r>
              <a:rPr lang="ru-RU" sz="1600" dirty="0"/>
              <a:t>объекты сдвигаются таким образом, чтобы они лежали последовательно друг за </a:t>
            </a:r>
            <a:r>
              <a:rPr lang="ru-RU" sz="1600" dirty="0" smtClean="0"/>
              <a:t>другом (производится </a:t>
            </a:r>
            <a:r>
              <a:rPr lang="ru-RU" sz="1600" dirty="0"/>
              <a:t>уплотнение </a:t>
            </a:r>
            <a:r>
              <a:rPr lang="ru-RU" sz="1600" dirty="0" smtClean="0"/>
              <a:t>кучи)</a:t>
            </a:r>
          </a:p>
          <a:p>
            <a:pPr fontAlgn="base">
              <a:buFontTx/>
              <a:buChar char="-"/>
            </a:pPr>
            <a:r>
              <a:rPr lang="ru-RU" sz="1600" dirty="0"/>
              <a:t>процедура коррекции ссылок, и все ссылки начинают указывать на участки кучи, в которые перемещены </a:t>
            </a:r>
            <a:r>
              <a:rPr lang="ru-RU" sz="1600" dirty="0" smtClean="0"/>
              <a:t>объекты</a:t>
            </a:r>
          </a:p>
          <a:p>
            <a:pPr fontAlgn="base">
              <a:buFontTx/>
              <a:buChar char="-"/>
            </a:pPr>
            <a:endParaRPr lang="ru-RU" sz="1600" dirty="0"/>
          </a:p>
          <a:p>
            <a:pPr fontAlgn="base">
              <a:buFontTx/>
              <a:buChar char="-"/>
            </a:pPr>
            <a:endParaRPr lang="ru-RU" sz="1600" dirty="0" smtClean="0"/>
          </a:p>
          <a:p>
            <a:pPr fontAlgn="base"/>
            <a:r>
              <a:rPr lang="ru-RU" sz="1600" dirty="0"/>
              <a:t>В LOH уплотнение не производится</a:t>
            </a:r>
            <a:r>
              <a:rPr lang="ru-RU" sz="1600" dirty="0" smtClean="0"/>
              <a:t>. (</a:t>
            </a:r>
            <a:r>
              <a:rPr lang="ru-RU" sz="1600" dirty="0"/>
              <a:t>Свободные блоки объединяются и затем используются для повторного выделения.</a:t>
            </a:r>
            <a:r>
              <a:rPr lang="ru-RU" sz="16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Сборщик мусора, основанный на поколениях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Суть идеи поколений решает задачу отделения объектов долгожителей от новых объектов.</a:t>
            </a:r>
          </a:p>
          <a:p>
            <a:pPr fontAlgn="base"/>
            <a:r>
              <a:rPr lang="ru-RU" sz="1600" dirty="0"/>
              <a:t>GC .NET поддерживает три поколения 0, 1 и 2. Поколения 0 и 1 считаются эфемерными. </a:t>
            </a:r>
            <a:endParaRPr lang="ru-RU" sz="1600" dirty="0" smtClean="0"/>
          </a:p>
          <a:p>
            <a:pPr fontAlgn="base"/>
            <a:r>
              <a:rPr lang="ru-RU" sz="1600" dirty="0" smtClean="0"/>
              <a:t>Рождаясь</a:t>
            </a:r>
            <a:r>
              <a:rPr lang="ru-RU" sz="1600" dirty="0"/>
              <a:t>, объекты попадаются в нулевое поколение. Большая их часть помирает, не дождавшись первой сборки мусора. Те из них, кто переживает первую в своей жизни сборку мусора, попадают в первое поколение. </a:t>
            </a:r>
            <a:endParaRPr lang="ru-RU" sz="1600" dirty="0" smtClean="0"/>
          </a:p>
          <a:p>
            <a:pPr fontAlgn="base"/>
            <a:r>
              <a:rPr lang="ru-RU" sz="1600" dirty="0" smtClean="0"/>
              <a:t>Первое </a:t>
            </a:r>
            <a:r>
              <a:rPr lang="ru-RU" sz="1600" dirty="0"/>
              <a:t>поколение – это своего рода отстойник. Оно позволяет отфильтровать объекты, которые не успели умереть к моменту сборки мусора по чистой </a:t>
            </a:r>
            <a:r>
              <a:rPr lang="ru-RU" sz="1600" dirty="0" smtClean="0"/>
              <a:t>случайности.</a:t>
            </a:r>
          </a:p>
          <a:p>
            <a:pPr fontAlgn="base"/>
            <a:r>
              <a:rPr lang="ru-RU" sz="1600" dirty="0" smtClean="0"/>
              <a:t>Второе </a:t>
            </a:r>
            <a:r>
              <a:rPr lang="ru-RU" sz="1600" dirty="0"/>
              <a:t>поколение – это, можно сказать, дом престарелых. В нем доживают свой немалый век долгожители.</a:t>
            </a:r>
            <a:endParaRPr lang="ru-RU" sz="1600" dirty="0" smtClean="0"/>
          </a:p>
        </p:txBody>
      </p:sp>
      <p:pic>
        <p:nvPicPr>
          <p:cNvPr id="1026" name="Picture 2" descr="http://www.codeproject.com/KB/aspnet/DONETBestPracticeNo2/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94" y="4054812"/>
            <a:ext cx="65341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Этапы сборки мусора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339402"/>
            <a:ext cx="9074976" cy="4869621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Начальная стадия GC – ждёт пока все управляемы потоки достигают точки в выполнении, когда безопасно их приостановить;</a:t>
            </a:r>
          </a:p>
          <a:p>
            <a:pPr fontAlgn="base"/>
            <a:r>
              <a:rPr lang="ru-RU" sz="1600" dirty="0"/>
              <a:t>Объекты, которые не имеют ссылок помечаются как готовые к удалению;</a:t>
            </a:r>
          </a:p>
          <a:p>
            <a:pPr fontAlgn="base"/>
            <a:r>
              <a:rPr lang="ru-RU" sz="1600" dirty="0"/>
              <a:t>GC планирует размеры сегментов для поколений и оценивает уровень фрагментации в </a:t>
            </a:r>
            <a:r>
              <a:rPr lang="ru-RU" sz="1600" dirty="0" smtClean="0"/>
              <a:t>куче после </a:t>
            </a:r>
            <a:r>
              <a:rPr lang="ru-RU" sz="1600" dirty="0"/>
              <a:t>выполнения сборки мусора;</a:t>
            </a:r>
          </a:p>
          <a:p>
            <a:pPr fontAlgn="base"/>
            <a:r>
              <a:rPr lang="ru-RU" sz="1600" dirty="0"/>
              <a:t>Удаляет объекты, помеченные для удаления. Заносит эти адреса объектов в список адресов свободного пространства, если GC некомпактный;</a:t>
            </a:r>
          </a:p>
          <a:p>
            <a:pPr fontAlgn="base"/>
            <a:r>
              <a:rPr lang="ru-RU" sz="1600" dirty="0"/>
              <a:t>Перемещает объекты в младшие адреса управляемого хипа. Наиболее дорогая операция;</a:t>
            </a:r>
          </a:p>
          <a:p>
            <a:pPr fontAlgn="base"/>
            <a:r>
              <a:rPr lang="ru-RU" sz="1600" dirty="0"/>
              <a:t>Возобновление управляемых потоков.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Режимы работы сборщика мусора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991674"/>
            <a:ext cx="9074976" cy="5217350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Конкурирующий – создан для GUI приложений, когда важно время отклика. Приостанавливает выполнения приложения несколько раз в процессе сборки мусора давая ему процессорное время, для выполнения. GC использует один хип и один поток;</a:t>
            </a:r>
          </a:p>
          <a:p>
            <a:pPr fontAlgn="base"/>
            <a:r>
              <a:rPr lang="ru-RU" sz="1600" dirty="0"/>
              <a:t>Неконкурирующий – </a:t>
            </a:r>
            <a:r>
              <a:rPr lang="ru-RU" sz="1600" dirty="0" smtClean="0"/>
              <a:t>приостанавливает </a:t>
            </a:r>
            <a:r>
              <a:rPr lang="ru-RU" sz="1600" dirty="0"/>
              <a:t>приложение до полного выполнения сборки мусора. GC использует один хип и один поток;</a:t>
            </a:r>
          </a:p>
          <a:p>
            <a:pPr fontAlgn="base"/>
            <a:r>
              <a:rPr lang="ru-RU" sz="1600" dirty="0"/>
              <a:t>Серверный – максимальная производительность на машине с несколькими процессорами или ядрами. GC использует один хип на процессор, а также один поток на ядро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Включение нужного режима </a:t>
            </a:r>
            <a:r>
              <a:rPr lang="ru-RU" sz="1600" dirty="0"/>
              <a:t>работы </a:t>
            </a:r>
            <a:r>
              <a:rPr lang="en-US" sz="1600" dirty="0"/>
              <a:t>GC. </a:t>
            </a:r>
            <a:r>
              <a:rPr lang="ru-RU" sz="1600" dirty="0"/>
              <a:t>В файле конфигурации секция </a:t>
            </a:r>
            <a:r>
              <a:rPr lang="en-US" sz="1600" dirty="0" smtClean="0"/>
              <a:t>configuration/runtime:</a:t>
            </a:r>
            <a:endParaRPr lang="ru-RU" sz="16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600" dirty="0" smtClean="0"/>
              <a:t>Конкурирующий </a:t>
            </a:r>
            <a:r>
              <a:rPr lang="ru-RU" sz="1600" dirty="0"/>
              <a:t>– &lt;</a:t>
            </a:r>
            <a:r>
              <a:rPr lang="en-US" sz="1600" dirty="0" err="1"/>
              <a:t>gcConcurrent</a:t>
            </a:r>
            <a:r>
              <a:rPr lang="en-US" sz="1600" dirty="0"/>
              <a:t> = true&gt;;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600" dirty="0"/>
              <a:t>Неконкурирующий – &lt;</a:t>
            </a:r>
            <a:r>
              <a:rPr lang="en-US" sz="1600" dirty="0" err="1"/>
              <a:t>gcConcurrent</a:t>
            </a:r>
            <a:r>
              <a:rPr lang="en-US" sz="1600" dirty="0"/>
              <a:t> = false&gt;;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600" dirty="0"/>
              <a:t>Серверный – &lt;</a:t>
            </a:r>
            <a:r>
              <a:rPr lang="en-US" sz="1600" dirty="0" err="1"/>
              <a:t>gcServer</a:t>
            </a:r>
            <a:r>
              <a:rPr lang="en-US" sz="1600" dirty="0"/>
              <a:t> Enabled = true&gt;.</a:t>
            </a:r>
          </a:p>
          <a:p>
            <a:pPr fontAlgn="base"/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System.GC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824248"/>
            <a:ext cx="9074976" cy="538477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Функционал сборщика мусора в библиотеке классов .NET представляет класс</a:t>
            </a:r>
            <a:r>
              <a:rPr lang="ru-RU" sz="1600" b="1" dirty="0"/>
              <a:t> </a:t>
            </a:r>
            <a:r>
              <a:rPr lang="ru-RU" sz="1600" b="1" dirty="0" err="1" smtClean="0"/>
              <a:t>System.GC</a:t>
            </a:r>
            <a:r>
              <a:rPr lang="ru-RU" sz="1600" dirty="0" smtClean="0"/>
              <a:t>. Через </a:t>
            </a:r>
            <a:r>
              <a:rPr lang="ru-RU" sz="1600" dirty="0"/>
              <a:t>статические методы данный класс позволяет обращаться к сборщику мусора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AddMemoryPressure</a:t>
            </a:r>
            <a:r>
              <a:rPr lang="ru-RU" sz="1600" dirty="0" smtClean="0"/>
              <a:t> </a:t>
            </a:r>
            <a:r>
              <a:rPr lang="ru-RU" sz="1600" dirty="0"/>
              <a:t>информирует среду CLR о выделении большого объема неуправляемой памяти, которую надо учесть при планировании сборки мусора. В связке с этим методом используется метод </a:t>
            </a:r>
            <a:r>
              <a:rPr lang="ru-RU" sz="1600" b="1" dirty="0" err="1"/>
              <a:t>RemoveMemoryPressure</a:t>
            </a:r>
            <a:r>
              <a:rPr lang="ru-RU" sz="1600" dirty="0"/>
              <a:t>, который указывает CLR, что ранее выделенная память освобождена, и ее не надо учитывать при сборке мусора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Collect</a:t>
            </a:r>
            <a:r>
              <a:rPr lang="ru-RU" sz="1600" dirty="0" smtClean="0"/>
              <a:t> </a:t>
            </a:r>
            <a:r>
              <a:rPr lang="ru-RU" sz="1600" dirty="0"/>
              <a:t>приводит в действие механизм сборки мусора. Перегруженные версии метода позволяют указать поколение объектов, вплоть до которого надо произвести сборку </a:t>
            </a:r>
            <a:r>
              <a:rPr lang="ru-RU" sz="1600" dirty="0" smtClean="0"/>
              <a:t>мусора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GetGeneration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Object</a:t>
            </a:r>
            <a:r>
              <a:rPr lang="ru-RU" sz="1600" b="1" dirty="0"/>
              <a:t>)</a:t>
            </a:r>
            <a:r>
              <a:rPr lang="ru-RU" sz="1600" dirty="0"/>
              <a:t> позволяет определить номер поколения, к которому относится </a:t>
            </a:r>
            <a:r>
              <a:rPr lang="ru-RU" sz="1600" dirty="0" err="1"/>
              <a:t>переданый</a:t>
            </a:r>
            <a:r>
              <a:rPr lang="ru-RU" sz="1600" dirty="0"/>
              <a:t> в качестве параметра </a:t>
            </a:r>
            <a:r>
              <a:rPr lang="ru-RU" sz="1600" dirty="0" smtClean="0"/>
              <a:t>объект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GetTotalMemory</a:t>
            </a:r>
            <a:r>
              <a:rPr lang="ru-RU" sz="1600" dirty="0" smtClean="0"/>
              <a:t> </a:t>
            </a:r>
            <a:r>
              <a:rPr lang="ru-RU" sz="1600" dirty="0"/>
              <a:t>возвращает объем памяти в байтах, которое занято в управляемой </a:t>
            </a:r>
            <a:r>
              <a:rPr lang="ru-RU" sz="1600" dirty="0" smtClean="0"/>
              <a:t>куче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WaitForPendingFinalizers</a:t>
            </a:r>
            <a:r>
              <a:rPr lang="ru-RU" sz="1600" dirty="0" smtClean="0"/>
              <a:t> </a:t>
            </a:r>
            <a:r>
              <a:rPr lang="ru-RU" sz="1600" dirty="0"/>
              <a:t>приостанавливает работу текущего потока до освобождения всех объектов, для которых производится сборка мусора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err="1" smtClean="0"/>
              <a:t>Финализируемые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2"/>
            <a:ext cx="9074976" cy="552627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Сборщик </a:t>
            </a:r>
            <a:r>
              <a:rPr lang="ru-RU" sz="1600" dirty="0"/>
              <a:t>мусора </a:t>
            </a:r>
            <a:r>
              <a:rPr lang="ru-RU" sz="1600" dirty="0" smtClean="0"/>
              <a:t>не </a:t>
            </a:r>
            <a:r>
              <a:rPr lang="ru-RU" sz="1600" dirty="0"/>
              <a:t>знает, как удалять неуправляемые </a:t>
            </a:r>
            <a:r>
              <a:rPr lang="ru-RU" sz="1600" dirty="0" smtClean="0"/>
              <a:t>объекты</a:t>
            </a:r>
            <a:r>
              <a:rPr lang="ru-RU" sz="1600" dirty="0"/>
              <a:t> </a:t>
            </a:r>
            <a:r>
              <a:rPr lang="ru-RU" sz="1600" dirty="0" smtClean="0"/>
              <a:t>(которые </a:t>
            </a:r>
            <a:r>
              <a:rPr lang="ru-RU" sz="1600" dirty="0"/>
              <a:t>задействуют неуправляемые </a:t>
            </a:r>
            <a:r>
              <a:rPr lang="ru-RU" sz="1600" dirty="0" smtClean="0"/>
              <a:t>ресурсы: низкоуровневые </a:t>
            </a:r>
            <a:r>
              <a:rPr lang="ru-RU" sz="1600" dirty="0"/>
              <a:t>файловые дескрипторы, сетевые подключения и т.д</a:t>
            </a:r>
            <a:r>
              <a:rPr lang="ru-RU" sz="1600" dirty="0" smtClean="0"/>
              <a:t>.). </a:t>
            </a:r>
            <a:r>
              <a:rPr lang="ru-RU" sz="1600" dirty="0"/>
              <a:t>В этом случае разработчик должен сам реализовывать механизмы очистки на уровне программного кода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dirty="0"/>
              <a:t>Освобождение неуправляемых ресурсов подразумевает реализацию одного из двух механизмов: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Создание </a:t>
            </a:r>
            <a:r>
              <a:rPr lang="ru-RU" sz="1600" dirty="0"/>
              <a:t>деструктора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Реализация </a:t>
            </a:r>
            <a:r>
              <a:rPr lang="ru-RU" sz="1600" dirty="0"/>
              <a:t>классом интерфейса </a:t>
            </a:r>
            <a:r>
              <a:rPr lang="ru-RU" sz="1600" b="1" dirty="0" err="1" smtClean="0"/>
              <a:t>System.I</a:t>
            </a:r>
            <a:r>
              <a:rPr lang="en-US" sz="1600" b="1" dirty="0"/>
              <a:t>D</a:t>
            </a:r>
            <a:r>
              <a:rPr lang="ru-RU" sz="1600" b="1" dirty="0" err="1" smtClean="0"/>
              <a:t>isposable</a:t>
            </a:r>
            <a:endParaRPr lang="ru-RU" sz="1600" b="1" dirty="0" smtClean="0"/>
          </a:p>
          <a:p>
            <a:pPr fontAlgn="base">
              <a:buFont typeface="Wingdings" panose="05000000000000000000" pitchFamily="2" charset="2"/>
              <a:buChar char="§"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/>
              <a:t>В</a:t>
            </a:r>
            <a:r>
              <a:rPr lang="ru-RU" sz="1600" dirty="0" smtClean="0"/>
              <a:t> </a:t>
            </a:r>
            <a:r>
              <a:rPr lang="ru-RU" sz="1600" dirty="0"/>
              <a:t>деструктор вкладывается логика освобождения неуправляемых ресурсов.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50" y="4377718"/>
            <a:ext cx="3205699" cy="2215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528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1289</TotalTime>
  <Words>1059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Назначение сборщика мусора</vt:lpstr>
      <vt:lpstr>Алгоритм сборки мусора в .NET</vt:lpstr>
      <vt:lpstr>Сборщик мусора, основанный на поколениях</vt:lpstr>
      <vt:lpstr>Этапы сборки мусора</vt:lpstr>
      <vt:lpstr>Режимы работы сборщика мусора</vt:lpstr>
      <vt:lpstr>Класс System.GC</vt:lpstr>
      <vt:lpstr>Финализируемые объекты</vt:lpstr>
      <vt:lpstr>Деструктор, Finalize</vt:lpstr>
      <vt:lpstr>Интерфейс IDisposable</vt:lpstr>
      <vt:lpstr>Рекомендации по использованию Finalize и Dispose</vt:lpstr>
      <vt:lpstr>Дополнительные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214</cp:revision>
  <dcterms:created xsi:type="dcterms:W3CDTF">2015-11-07T12:50:02Z</dcterms:created>
  <dcterms:modified xsi:type="dcterms:W3CDTF">2017-10-28T12:57:11Z</dcterms:modified>
</cp:coreProperties>
</file>