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19503/" TargetMode="External"/><Relationship Id="rId2" Type="http://schemas.openxmlformats.org/officeDocument/2006/relationships/hyperlink" Target="http://manski.net/2014/10/net-serializers-comparison-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Serialization.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Базовая</a:t>
            </a:r>
            <a:r>
              <a:rPr lang="en-US" dirty="0" smtClean="0"/>
              <a:t> </a:t>
            </a:r>
            <a:r>
              <a:rPr lang="ru-RU" dirty="0" smtClean="0"/>
              <a:t>и настраиваемая </a:t>
            </a:r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sz="1600" dirty="0"/>
              <a:t>Есть два способа выполнения </a:t>
            </a:r>
            <a:r>
              <a:rPr lang="ru-RU" sz="1600" dirty="0" err="1"/>
              <a:t>сериализации</a:t>
            </a:r>
            <a:r>
              <a:rPr lang="ru-RU" sz="1600" dirty="0"/>
              <a:t>: </a:t>
            </a:r>
            <a:r>
              <a:rPr lang="ru-RU" sz="1600" b="1" dirty="0"/>
              <a:t>базовая</a:t>
            </a:r>
            <a:r>
              <a:rPr lang="ru-RU" sz="1600" dirty="0"/>
              <a:t> </a:t>
            </a:r>
            <a:r>
              <a:rPr lang="ru-RU" sz="1600" b="1" dirty="0" err="1"/>
              <a:t>сериализация</a:t>
            </a:r>
            <a:r>
              <a:rPr lang="ru-RU" sz="1600" dirty="0"/>
              <a:t> и </a:t>
            </a:r>
            <a:r>
              <a:rPr lang="ru-RU" sz="1600" b="1" dirty="0"/>
              <a:t>настраиваемая</a:t>
            </a:r>
            <a:r>
              <a:rPr lang="ru-RU" sz="1600" dirty="0"/>
              <a:t> </a:t>
            </a:r>
            <a:r>
              <a:rPr lang="ru-RU" sz="1600" b="1" dirty="0" err="1"/>
              <a:t>сериализация</a:t>
            </a:r>
            <a:r>
              <a:rPr lang="ru-RU" sz="1600" dirty="0" smtClean="0"/>
              <a:t>. 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fontAlgn="base"/>
            <a:r>
              <a:rPr lang="ru-RU" sz="1600" dirty="0" smtClean="0"/>
              <a:t>При </a:t>
            </a:r>
            <a:r>
              <a:rPr lang="ru-RU" sz="1600" b="1" dirty="0"/>
              <a:t>базовой</a:t>
            </a:r>
            <a:r>
              <a:rPr lang="ru-RU" sz="1600" dirty="0"/>
              <a:t> </a:t>
            </a:r>
            <a:r>
              <a:rPr lang="ru-RU" sz="1600" b="1" dirty="0" err="1"/>
              <a:t>сериализации</a:t>
            </a:r>
            <a:r>
              <a:rPr lang="ru-RU" sz="1600" dirty="0"/>
              <a:t> объект </a:t>
            </a:r>
            <a:r>
              <a:rPr lang="ru-RU" sz="1600" dirty="0" err="1"/>
              <a:t>сериализуется</a:t>
            </a:r>
            <a:r>
              <a:rPr lang="ru-RU" sz="1600" dirty="0"/>
              <a:t> автоматически при помощи платформы .NET </a:t>
            </a:r>
            <a:r>
              <a:rPr lang="ru-RU" sz="1600" dirty="0" err="1"/>
              <a:t>Framework</a:t>
            </a:r>
            <a:r>
              <a:rPr lang="ru-RU" sz="1600" dirty="0" smtClean="0"/>
              <a:t>.</a:t>
            </a:r>
          </a:p>
          <a:p>
            <a:pPr fontAlgn="base">
              <a:buFontTx/>
              <a:buChar char="-"/>
            </a:pPr>
            <a:r>
              <a:rPr lang="ru-RU" sz="1600" dirty="0" smtClean="0"/>
              <a:t>объект </a:t>
            </a:r>
            <a:r>
              <a:rPr lang="ru-RU" sz="1600" dirty="0"/>
              <a:t>должен иметь атрибут </a:t>
            </a:r>
            <a:r>
              <a:rPr lang="ru-RU" sz="1600" b="1" dirty="0" err="1" smtClean="0"/>
              <a:t>SerializableAttribute</a:t>
            </a:r>
            <a:endParaRPr lang="ru-RU" sz="1600" b="1" dirty="0" smtClean="0"/>
          </a:p>
          <a:p>
            <a:pPr fontAlgn="base">
              <a:buFontTx/>
              <a:buChar char="-"/>
            </a:pPr>
            <a:r>
              <a:rPr lang="ru-RU" sz="1600" dirty="0"/>
              <a:t>д</a:t>
            </a:r>
            <a:r>
              <a:rPr lang="ru-RU" sz="1600" dirty="0" smtClean="0"/>
              <a:t>ля </a:t>
            </a:r>
            <a:r>
              <a:rPr lang="ru-RU" sz="1600" dirty="0"/>
              <a:t>предотвращения </a:t>
            </a:r>
            <a:r>
              <a:rPr lang="ru-RU" sz="1600" dirty="0" err="1"/>
              <a:t>сериализации</a:t>
            </a:r>
            <a:r>
              <a:rPr lang="ru-RU" sz="1600" dirty="0"/>
              <a:t> определенных полей можно использовать атрибут </a:t>
            </a:r>
            <a:r>
              <a:rPr lang="ru-RU" sz="1600" b="1" dirty="0" err="1" smtClean="0"/>
              <a:t>NonSerializedAttribute</a:t>
            </a:r>
            <a:endParaRPr lang="en-US" sz="1600" b="1" dirty="0" smtClean="0"/>
          </a:p>
          <a:p>
            <a:pPr fontAlgn="base">
              <a:buFontTx/>
              <a:buChar char="-"/>
            </a:pPr>
            <a:endParaRPr lang="ru-RU" sz="1600" dirty="0"/>
          </a:p>
          <a:p>
            <a:pPr fontAlgn="base"/>
            <a:r>
              <a:rPr lang="ru-RU" sz="1600" dirty="0" smtClean="0"/>
              <a:t>При </a:t>
            </a:r>
            <a:r>
              <a:rPr lang="ru-RU" sz="1600" b="1" dirty="0"/>
              <a:t>настраиваемой</a:t>
            </a:r>
            <a:r>
              <a:rPr lang="ru-RU" sz="1600" dirty="0"/>
              <a:t> </a:t>
            </a:r>
            <a:r>
              <a:rPr lang="ru-RU" sz="1600" b="1" dirty="0" err="1"/>
              <a:t>сериализации</a:t>
            </a:r>
            <a:r>
              <a:rPr lang="ru-RU" sz="1600" dirty="0"/>
              <a:t> можно указать точно, какие объекты будут </a:t>
            </a:r>
            <a:r>
              <a:rPr lang="ru-RU" sz="1600" dirty="0" err="1"/>
              <a:t>сериализованы</a:t>
            </a:r>
            <a:r>
              <a:rPr lang="ru-RU" sz="1600" dirty="0"/>
              <a:t>, и как будет производиться </a:t>
            </a:r>
            <a:r>
              <a:rPr lang="ru-RU" sz="1600" dirty="0" err="1"/>
              <a:t>сериализация</a:t>
            </a:r>
            <a:r>
              <a:rPr lang="ru-RU" sz="1600" dirty="0"/>
              <a:t>.</a:t>
            </a:r>
          </a:p>
          <a:p>
            <a:pPr fontAlgn="base">
              <a:buFontTx/>
              <a:buChar char="-"/>
            </a:pPr>
            <a:r>
              <a:rPr lang="ru-RU" sz="1600" dirty="0" smtClean="0"/>
              <a:t>класс </a:t>
            </a:r>
            <a:r>
              <a:rPr lang="ru-RU" sz="1600" dirty="0"/>
              <a:t>должен быть помечен атрибутом </a:t>
            </a:r>
            <a:r>
              <a:rPr lang="ru-RU" sz="1600" b="1" dirty="0" err="1"/>
              <a:t>SerializableAttribute</a:t>
            </a:r>
            <a:r>
              <a:rPr lang="ru-RU" sz="1600" dirty="0"/>
              <a:t> и реализовывать интерфейс </a:t>
            </a:r>
            <a:r>
              <a:rPr lang="ru-RU" sz="1600" b="1" dirty="0" err="1" smtClean="0"/>
              <a:t>ISerializable</a:t>
            </a:r>
            <a:endParaRPr lang="ru-RU" sz="1600" b="1" dirty="0" smtClean="0"/>
          </a:p>
          <a:p>
            <a:pPr fontAlgn="base">
              <a:buFontTx/>
              <a:buChar char="-"/>
            </a:pPr>
            <a:r>
              <a:rPr lang="ru-RU" sz="1600" dirty="0" smtClean="0"/>
              <a:t>чтобы </a:t>
            </a:r>
            <a:r>
              <a:rPr lang="ru-RU" sz="1600" dirty="0"/>
              <a:t>и </a:t>
            </a:r>
            <a:r>
              <a:rPr lang="ru-RU" sz="1600" dirty="0" err="1"/>
              <a:t>десериализация</a:t>
            </a:r>
            <a:r>
              <a:rPr lang="ru-RU" sz="1600" dirty="0"/>
              <a:t> объекта производилась настраиваемым способом, необходимо использовать пользовательский </a:t>
            </a:r>
            <a:r>
              <a:rPr lang="ru-RU" sz="1600" dirty="0" smtClean="0"/>
              <a:t>конструктор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При использовании базовой </a:t>
            </a:r>
            <a:r>
              <a:rPr lang="ru-RU" sz="1600" dirty="0" err="1"/>
              <a:t>сериализации</a:t>
            </a:r>
            <a:r>
              <a:rPr lang="ru-RU" sz="1600" dirty="0"/>
              <a:t> могут возникать проблемы, связанные с управлением версиями объектов, и в этом случае настраиваемая </a:t>
            </a:r>
            <a:r>
              <a:rPr lang="ru-RU" sz="1600" dirty="0" err="1"/>
              <a:t>сериализация</a:t>
            </a:r>
            <a:r>
              <a:rPr lang="ru-RU" sz="1600" dirty="0"/>
              <a:t> может быть предпочтительнее.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Сериализация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Атрибут </a:t>
            </a:r>
            <a:r>
              <a:rPr lang="en-US" dirty="0" err="1"/>
              <a:t>Serializable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Форматы </a:t>
            </a:r>
            <a:r>
              <a:rPr lang="ru-RU" dirty="0" err="1" smtClean="0"/>
              <a:t>сериализации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Бинарная </a:t>
            </a:r>
            <a:r>
              <a:rPr lang="ru-RU" dirty="0" err="1" smtClean="0"/>
              <a:t>сериализация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SOAP </a:t>
            </a:r>
            <a:r>
              <a:rPr lang="ru-RU" dirty="0" err="1" smtClean="0"/>
              <a:t>сериализация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XML </a:t>
            </a:r>
            <a:r>
              <a:rPr lang="ru-RU" dirty="0" err="1" smtClean="0"/>
              <a:t>сериализация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Базовая и настраиваемая </a:t>
            </a:r>
            <a:r>
              <a:rPr lang="ru-RU" dirty="0" err="1" smtClean="0"/>
              <a:t>сериализация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различными форматами </a:t>
            </a:r>
            <a:r>
              <a:rPr lang="ru-RU" sz="1600" dirty="0" err="1" smtClean="0"/>
              <a:t>сериализации</a:t>
            </a:r>
            <a:r>
              <a:rPr lang="ru-RU" sz="1600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err="1"/>
              <a:t>Сериализация</a:t>
            </a:r>
            <a:r>
              <a:rPr lang="ru-RU" sz="1600" dirty="0"/>
              <a:t> представляет процесс преобразования какого-либо объекта в поток байтов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Когда объект сохраняется в потоке, все ассоциированные с ним данные (т.е. данные базового класса и содержащиеся в нем объекты) также автоматически </a:t>
            </a:r>
            <a:r>
              <a:rPr lang="ru-RU" sz="1600" dirty="0" err="1"/>
              <a:t>сериализуются</a:t>
            </a:r>
            <a:r>
              <a:rPr lang="ru-RU" sz="1600" dirty="0"/>
              <a:t>. Поэтому, при попытке </a:t>
            </a:r>
            <a:r>
              <a:rPr lang="ru-RU" sz="1600" dirty="0" err="1"/>
              <a:t>сериализовать</a:t>
            </a:r>
            <a:r>
              <a:rPr lang="ru-RU" sz="1600" dirty="0"/>
              <a:t> производный класс в игру вступают также все данные по цепочке наследования</a:t>
            </a:r>
            <a:r>
              <a:rPr lang="ru-RU" sz="1600" dirty="0" smtClean="0"/>
              <a:t>.</a:t>
            </a:r>
          </a:p>
        </p:txBody>
      </p:sp>
      <p:pic>
        <p:nvPicPr>
          <p:cNvPr id="1026" name="Picture 2" descr="http://tr1.cbsistatic.com/hub/i/2015/06/03/f9413d75-098f-11e5-940f-14feb5cc3d2a/u00320031223SXV01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21" y="1507670"/>
            <a:ext cx="48482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/>
              <a:t>Атрибут </a:t>
            </a:r>
            <a:r>
              <a:rPr lang="en-US" dirty="0" err="1"/>
              <a:t>Serializable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Чтобы объект определенного класса можно было </a:t>
            </a:r>
            <a:r>
              <a:rPr lang="ru-RU" sz="1600" dirty="0" err="1"/>
              <a:t>сериализовать</a:t>
            </a:r>
            <a:r>
              <a:rPr lang="ru-RU" sz="1600" dirty="0"/>
              <a:t>, надо этот класс пометить атрибутом </a:t>
            </a:r>
            <a:r>
              <a:rPr lang="ru-RU" sz="1600" b="1" dirty="0" err="1" smtClean="0"/>
              <a:t>Serializable</a:t>
            </a:r>
            <a:r>
              <a:rPr lang="en-US" sz="1600" b="1" dirty="0" smtClean="0"/>
              <a:t>.</a:t>
            </a:r>
            <a:endParaRPr lang="ru-RU" sz="1600" b="1" dirty="0" smtClean="0"/>
          </a:p>
          <a:p>
            <a:pPr fontAlgn="base"/>
            <a:r>
              <a:rPr lang="ru-RU" sz="1600" b="1" dirty="0"/>
              <a:t> </a:t>
            </a:r>
            <a:r>
              <a:rPr lang="ru-RU" sz="1600" b="1" dirty="0" smtClean="0"/>
              <a:t>Для того чтобы член </a:t>
            </a:r>
            <a:r>
              <a:rPr lang="ru-RU" sz="1600" b="1" dirty="0"/>
              <a:t>класса </a:t>
            </a:r>
            <a:r>
              <a:rPr lang="ru-RU" sz="1600" b="1" dirty="0" smtClean="0"/>
              <a:t>не </a:t>
            </a:r>
            <a:r>
              <a:rPr lang="ru-RU" sz="1600" b="1" dirty="0" err="1" smtClean="0"/>
              <a:t>сериализовался</a:t>
            </a:r>
            <a:r>
              <a:rPr lang="ru-RU" sz="1600" b="1" dirty="0"/>
              <a:t>, </a:t>
            </a:r>
            <a:r>
              <a:rPr lang="ru-RU" sz="1600" b="1" dirty="0" smtClean="0"/>
              <a:t>мы </a:t>
            </a:r>
            <a:r>
              <a:rPr lang="ru-RU" sz="1600" b="1" dirty="0"/>
              <a:t>его помечаем атрибутом </a:t>
            </a:r>
            <a:r>
              <a:rPr lang="ru-RU" sz="1600" b="1" dirty="0" err="1" smtClean="0"/>
              <a:t>NonSerialized</a:t>
            </a:r>
            <a:r>
              <a:rPr lang="ru-RU" sz="1600" b="1" dirty="0" smtClean="0"/>
              <a:t>.</a:t>
            </a:r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r>
              <a:rPr lang="ru-RU" sz="1600" dirty="0"/>
              <a:t>WCF предлагается слегка отличающийся механизм для </a:t>
            </a:r>
            <a:r>
              <a:rPr lang="ru-RU" sz="1600" dirty="0" err="1"/>
              <a:t>сериализации</a:t>
            </a:r>
            <a:r>
              <a:rPr lang="ru-RU" sz="1600" dirty="0"/>
              <a:t> объектов в и из операций службы </a:t>
            </a:r>
            <a:r>
              <a:rPr lang="ru-RU" sz="1600" b="1" dirty="0"/>
              <a:t>WCF</a:t>
            </a:r>
            <a:r>
              <a:rPr lang="ru-RU" sz="1600" dirty="0"/>
              <a:t> в нем используются атрибуты [</a:t>
            </a:r>
            <a:r>
              <a:rPr lang="ru-RU" sz="1600" b="1" dirty="0" err="1"/>
              <a:t>DataContract</a:t>
            </a:r>
            <a:r>
              <a:rPr lang="ru-RU" sz="1600" dirty="0"/>
              <a:t>] и [</a:t>
            </a:r>
            <a:r>
              <a:rPr lang="ru-RU" sz="1600" b="1" dirty="0" err="1"/>
              <a:t>DataMember</a:t>
            </a:r>
            <a:r>
              <a:rPr lang="ru-RU" sz="1600" dirty="0"/>
              <a:t>].</a:t>
            </a:r>
            <a:endParaRPr lang="ru-RU" sz="16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70" y="1829001"/>
            <a:ext cx="4219575" cy="3914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1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Форматы </a:t>
            </a:r>
            <a:r>
              <a:rPr lang="ru-RU" dirty="0" err="1" smtClean="0"/>
              <a:t>сериализации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В </a:t>
            </a:r>
            <a:r>
              <a:rPr lang="ru-RU" sz="1600" dirty="0"/>
              <a:t>.NET можно использовать следующие </a:t>
            </a:r>
            <a:r>
              <a:rPr lang="ru-RU" sz="1600" dirty="0" smtClean="0"/>
              <a:t>форматы </a:t>
            </a:r>
            <a:r>
              <a:rPr lang="ru-RU" sz="1600" dirty="0" err="1" smtClean="0"/>
              <a:t>сериализации</a:t>
            </a:r>
            <a:r>
              <a:rPr lang="ru-RU" sz="1600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 smtClean="0"/>
              <a:t>Binary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 smtClean="0"/>
              <a:t>SOAP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 smtClean="0"/>
              <a:t>XML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 smtClean="0"/>
              <a:t>JSON</a:t>
            </a:r>
            <a:endParaRPr lang="ru-RU" dirty="0" smtClean="0"/>
          </a:p>
          <a:p>
            <a:pPr fontAlgn="base"/>
            <a:r>
              <a:rPr lang="ru-RU" sz="1600" dirty="0"/>
              <a:t>Для каждого формата предусмотрен свой класс: </a:t>
            </a:r>
            <a:r>
              <a:rPr lang="ru-RU" sz="1600" dirty="0" smtClean="0"/>
              <a:t>для </a:t>
            </a:r>
            <a:r>
              <a:rPr lang="ru-RU" sz="1600" dirty="0" err="1"/>
              <a:t>сериализации</a:t>
            </a:r>
            <a:r>
              <a:rPr lang="ru-RU" sz="1600" dirty="0"/>
              <a:t> в бинарный формат - класс </a:t>
            </a:r>
            <a:r>
              <a:rPr lang="en-US" sz="1600" b="1" dirty="0" err="1"/>
              <a:t>BinaryFormatter</a:t>
            </a:r>
            <a:r>
              <a:rPr lang="en-US" sz="1600" dirty="0"/>
              <a:t>, </a:t>
            </a:r>
            <a:r>
              <a:rPr lang="ru-RU" sz="1600" dirty="0" smtClean="0"/>
              <a:t>для </a:t>
            </a:r>
            <a:r>
              <a:rPr lang="ru-RU" sz="1600" dirty="0"/>
              <a:t>формата </a:t>
            </a:r>
            <a:r>
              <a:rPr lang="en-US" sz="1600" dirty="0"/>
              <a:t>SOAP - </a:t>
            </a:r>
            <a:r>
              <a:rPr lang="ru-RU" sz="1600" dirty="0"/>
              <a:t>класс </a:t>
            </a:r>
            <a:r>
              <a:rPr lang="en-US" sz="1600" b="1" dirty="0" err="1" smtClean="0"/>
              <a:t>SoapFormatter</a:t>
            </a:r>
            <a:r>
              <a:rPr lang="en-US" sz="1600" dirty="0" smtClean="0"/>
              <a:t>, </a:t>
            </a:r>
            <a:r>
              <a:rPr lang="ru-RU" sz="1600" dirty="0" smtClean="0"/>
              <a:t>для </a:t>
            </a:r>
            <a:r>
              <a:rPr lang="en-US" sz="1600" dirty="0"/>
              <a:t>xml - </a:t>
            </a:r>
            <a:r>
              <a:rPr lang="en-US" sz="1600" b="1" dirty="0" err="1" smtClean="0"/>
              <a:t>XmlSerializer</a:t>
            </a:r>
            <a:r>
              <a:rPr lang="en-US" sz="1600" dirty="0" smtClean="0"/>
              <a:t>, </a:t>
            </a:r>
            <a:r>
              <a:rPr lang="ru-RU" sz="1600" dirty="0" smtClean="0"/>
              <a:t>для </a:t>
            </a:r>
            <a:r>
              <a:rPr lang="en-US" sz="1600" dirty="0" err="1"/>
              <a:t>json</a:t>
            </a:r>
            <a:r>
              <a:rPr lang="en-US" sz="1600" dirty="0"/>
              <a:t> - </a:t>
            </a:r>
            <a:r>
              <a:rPr lang="en-US" sz="1600" b="1" dirty="0" err="1"/>
              <a:t>DataContractJsonSerializer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r>
              <a:rPr lang="en-US" sz="1600" b="1" dirty="0" err="1" smtClean="0"/>
              <a:t>BinaryFormatter</a:t>
            </a:r>
            <a:r>
              <a:rPr lang="en-US" sz="1600" b="1" dirty="0" smtClean="0"/>
              <a:t> </a:t>
            </a:r>
            <a:r>
              <a:rPr lang="ru-RU" sz="1600" dirty="0" smtClean="0"/>
              <a:t>быстрый </a:t>
            </a:r>
            <a:r>
              <a:rPr lang="ru-RU" sz="1600" dirty="0"/>
              <a:t>и имеет высокую степень сжатия, но работает только в пределах .</a:t>
            </a:r>
            <a:r>
              <a:rPr lang="ru-RU" sz="1600" dirty="0" err="1"/>
              <a:t>Net</a:t>
            </a:r>
            <a:r>
              <a:rPr lang="ru-RU" sz="1600" dirty="0"/>
              <a:t> </a:t>
            </a:r>
            <a:r>
              <a:rPr lang="ru-RU" sz="1600" dirty="0" smtClean="0"/>
              <a:t>платформы.</a:t>
            </a:r>
          </a:p>
          <a:p>
            <a:pPr fontAlgn="base"/>
            <a:r>
              <a:rPr lang="en-US" sz="1600" b="1" dirty="0" err="1" smtClean="0"/>
              <a:t>XmlSerializer</a:t>
            </a:r>
            <a:r>
              <a:rPr lang="en-US" sz="1600" b="1" dirty="0" smtClean="0"/>
              <a:t> </a:t>
            </a:r>
            <a:r>
              <a:rPr lang="ru-RU" sz="1600" dirty="0" smtClean="0"/>
              <a:t>представляет </a:t>
            </a:r>
            <a:r>
              <a:rPr lang="ru-RU" sz="1600" dirty="0"/>
              <a:t>данные в человеко-читабельном формате и служит основой для SOAP, который в свою очередь обеспечивает кросс-</a:t>
            </a:r>
            <a:r>
              <a:rPr lang="ru-RU" sz="1600" dirty="0" err="1"/>
              <a:t>платформенность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Сравнение </a:t>
            </a:r>
            <a:r>
              <a:rPr lang="ru-RU" sz="1600" dirty="0" err="1" smtClean="0"/>
              <a:t>сериализаторов</a:t>
            </a:r>
            <a:r>
              <a:rPr lang="ru-RU" sz="1600" dirty="0" smtClean="0"/>
              <a:t> для </a:t>
            </a:r>
            <a:r>
              <a:rPr lang="en-US" sz="1600" dirty="0"/>
              <a:t>.NET: </a:t>
            </a:r>
            <a:r>
              <a:rPr lang="en-US" sz="1600" dirty="0">
                <a:hlinkClick r:id="rId2"/>
              </a:rPr>
              <a:t>http://manski.net/2014/10/net-serializers-comparison-chart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fontAlgn="base"/>
            <a:r>
              <a:rPr lang="ru-RU" sz="1600" dirty="0" err="1"/>
              <a:t>Protocol</a:t>
            </a:r>
            <a:r>
              <a:rPr lang="ru-RU" sz="1600" dirty="0"/>
              <a:t> </a:t>
            </a:r>
            <a:r>
              <a:rPr lang="ru-RU" sz="1600" dirty="0" err="1"/>
              <a:t>Buffers</a:t>
            </a:r>
            <a:r>
              <a:rPr lang="ru-RU" sz="1600" dirty="0"/>
              <a:t> (</a:t>
            </a:r>
            <a:r>
              <a:rPr lang="ru-RU" sz="1600" dirty="0" err="1"/>
              <a:t>protobuf</a:t>
            </a:r>
            <a:r>
              <a:rPr lang="ru-RU" sz="1600" dirty="0"/>
              <a:t>) – это способ кодирования структурированных данных в эффективном и расширяемом формате, применяемый корпорацией </a:t>
            </a:r>
            <a:r>
              <a:rPr lang="ru-RU" sz="1600" dirty="0" err="1"/>
              <a:t>Google</a:t>
            </a:r>
            <a:r>
              <a:rPr lang="ru-RU" sz="1600" dirty="0"/>
              <a:t> почти во всех своих продуктах. </a:t>
            </a:r>
            <a:r>
              <a:rPr lang="en-US" sz="1600" dirty="0">
                <a:hlinkClick r:id="rId3"/>
              </a:rPr>
              <a:t>https://habrahabr.ru/post/119503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fontAlgn="base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Бинарная </a:t>
            </a:r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Бинарная </a:t>
            </a:r>
            <a:r>
              <a:rPr lang="ru-RU" sz="1600" dirty="0" err="1" smtClean="0"/>
              <a:t>сериализация</a:t>
            </a:r>
            <a:r>
              <a:rPr lang="ru-RU" sz="1600" dirty="0" smtClean="0"/>
              <a:t> является наиболее эффективной для использования в </a:t>
            </a:r>
            <a:r>
              <a:rPr lang="en-US" sz="1600" dirty="0" smtClean="0"/>
              <a:t>.</a:t>
            </a:r>
            <a:r>
              <a:rPr lang="en-US" sz="1600" b="1" dirty="0" smtClean="0"/>
              <a:t>NET</a:t>
            </a:r>
            <a:r>
              <a:rPr lang="en-US" sz="1600" dirty="0" smtClean="0"/>
              <a:t> </a:t>
            </a:r>
            <a:r>
              <a:rPr lang="ru-RU" sz="1600" dirty="0" smtClean="0"/>
              <a:t>приложениях. </a:t>
            </a:r>
            <a:r>
              <a:rPr lang="ru-RU" sz="1600" dirty="0" err="1" smtClean="0"/>
              <a:t>Поддерживаетя</a:t>
            </a:r>
            <a:r>
              <a:rPr lang="ru-RU" sz="1600" dirty="0" smtClean="0"/>
              <a:t> совместимость между версиями </a:t>
            </a:r>
            <a:r>
              <a:rPr lang="en-US" sz="1600" dirty="0" smtClean="0"/>
              <a:t>.</a:t>
            </a:r>
            <a:r>
              <a:rPr lang="en-US" sz="1600" b="1" dirty="0" smtClean="0"/>
              <a:t>NET</a:t>
            </a:r>
            <a:r>
              <a:rPr lang="en-US" sz="1600" dirty="0" smtClean="0"/>
              <a:t> </a:t>
            </a:r>
            <a:r>
              <a:rPr lang="en-US" sz="1600" b="1" dirty="0" smtClean="0"/>
              <a:t>framework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r>
              <a:rPr lang="ru-RU" sz="1600" dirty="0"/>
              <a:t>Для бинарной </a:t>
            </a:r>
            <a:r>
              <a:rPr lang="ru-RU" sz="1600" dirty="0" err="1"/>
              <a:t>сериализации</a:t>
            </a:r>
            <a:r>
              <a:rPr lang="ru-RU" sz="1600" dirty="0"/>
              <a:t> применяется класс </a:t>
            </a:r>
            <a:r>
              <a:rPr lang="ru-RU" sz="1600" b="1" dirty="0" err="1" smtClean="0"/>
              <a:t>BinaryFormatter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 err="1" smtClean="0"/>
              <a:t>сериализации</a:t>
            </a:r>
            <a:r>
              <a:rPr lang="ru-RU" sz="1600" dirty="0" smtClean="0"/>
              <a:t> объектов типа </a:t>
            </a:r>
            <a:r>
              <a:rPr lang="en-US" sz="1600" dirty="0" smtClean="0"/>
              <a:t>Person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 smtClean="0"/>
              <a:t>класс должен быть помечен атрибутом </a:t>
            </a:r>
            <a:r>
              <a:rPr lang="en-US" sz="1600" b="1" dirty="0" err="1" smtClean="0"/>
              <a:t>Serilizable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err="1" smtClean="0"/>
              <a:t>Десериализировать</a:t>
            </a:r>
            <a:r>
              <a:rPr lang="ru-RU" sz="1600" dirty="0" smtClean="0"/>
              <a:t> объект можно при помощи метода </a:t>
            </a:r>
            <a:r>
              <a:rPr lang="en-US" sz="1600" b="1" dirty="0" err="1" smtClean="0"/>
              <a:t>Deserialize</a:t>
            </a:r>
            <a:r>
              <a:rPr lang="ru-RU" sz="1600" dirty="0" smtClean="0"/>
              <a:t>.</a:t>
            </a:r>
          </a:p>
          <a:p>
            <a:pPr fontAlgn="base"/>
            <a:endParaRPr lang="en-US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96" y="1867542"/>
            <a:ext cx="7697211" cy="24902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96" y="5450538"/>
            <a:ext cx="6839192" cy="119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en-US" dirty="0" smtClean="0"/>
              <a:t>SOAP </a:t>
            </a:r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SOAP</a:t>
            </a:r>
            <a:r>
              <a:rPr lang="ru-RU" sz="1600" dirty="0"/>
              <a:t> (</a:t>
            </a:r>
            <a:r>
              <a:rPr lang="ru-RU" sz="1600" dirty="0" err="1"/>
              <a:t>Simple</a:t>
            </a:r>
            <a:r>
              <a:rPr lang="ru-RU" sz="1600" dirty="0"/>
              <a:t> </a:t>
            </a:r>
            <a:r>
              <a:rPr lang="ru-RU" sz="1600" dirty="0" err="1"/>
              <a:t>Object</a:t>
            </a:r>
            <a:r>
              <a:rPr lang="ru-RU" sz="1600" dirty="0"/>
              <a:t> </a:t>
            </a:r>
            <a:r>
              <a:rPr lang="ru-RU" sz="1600" dirty="0" err="1"/>
              <a:t>Access</a:t>
            </a:r>
            <a:r>
              <a:rPr lang="ru-RU" sz="1600" dirty="0"/>
              <a:t> </a:t>
            </a:r>
            <a:r>
              <a:rPr lang="ru-RU" sz="1600" dirty="0" err="1"/>
              <a:t>Protocol</a:t>
            </a:r>
            <a:r>
              <a:rPr lang="ru-RU" sz="1600" dirty="0"/>
              <a:t>) представляет простой протокол для обмена данными между различными платформами. </a:t>
            </a:r>
            <a:r>
              <a:rPr lang="en-US" sz="1600" dirty="0" smtClean="0"/>
              <a:t>(</a:t>
            </a:r>
            <a:r>
              <a:rPr lang="ru-RU" sz="1600" dirty="0" smtClean="0"/>
              <a:t>данные пакуются </a:t>
            </a:r>
            <a:r>
              <a:rPr lang="ru-RU" sz="1600" dirty="0"/>
              <a:t>в конверт </a:t>
            </a:r>
            <a:r>
              <a:rPr lang="ru-RU" sz="1600" b="1" dirty="0"/>
              <a:t>SOAP</a:t>
            </a:r>
            <a:r>
              <a:rPr lang="ru-RU" sz="1600" dirty="0"/>
              <a:t>, данные в котором имеют вид </a:t>
            </a:r>
            <a:r>
              <a:rPr lang="en-US" sz="1600" b="1" dirty="0" smtClean="0"/>
              <a:t>XML</a:t>
            </a:r>
            <a:r>
              <a:rPr lang="en-US" sz="1600" dirty="0" smtClean="0"/>
              <a:t> </a:t>
            </a:r>
            <a:r>
              <a:rPr lang="ru-RU" sz="1600" dirty="0" smtClean="0"/>
              <a:t>-</a:t>
            </a:r>
            <a:r>
              <a:rPr lang="en-US" sz="1600" dirty="0" smtClean="0"/>
              <a:t> </a:t>
            </a:r>
            <a:r>
              <a:rPr lang="ru-RU" sz="1600" dirty="0" smtClean="0"/>
              <a:t>подобного документа</a:t>
            </a:r>
            <a:r>
              <a:rPr lang="en-US" sz="1600" dirty="0" smtClean="0"/>
              <a:t>)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 smtClean="0"/>
              <a:t>Для работы с </a:t>
            </a:r>
            <a:r>
              <a:rPr lang="ru-RU" sz="1600" b="1" dirty="0"/>
              <a:t>SOAP</a:t>
            </a:r>
            <a:r>
              <a:rPr lang="ru-RU" sz="1600" dirty="0"/>
              <a:t> </a:t>
            </a:r>
            <a:r>
              <a:rPr lang="ru-RU" sz="1600" dirty="0" err="1" smtClean="0"/>
              <a:t>сериализацией</a:t>
            </a:r>
            <a:r>
              <a:rPr lang="ru-RU" sz="1600" dirty="0" smtClean="0"/>
              <a:t> </a:t>
            </a:r>
            <a:r>
              <a:rPr lang="ru-RU" sz="1600" dirty="0"/>
              <a:t>необходимо </a:t>
            </a:r>
            <a:r>
              <a:rPr lang="ru-RU" sz="1600" dirty="0" smtClean="0"/>
              <a:t>использовать </a:t>
            </a:r>
            <a:r>
              <a:rPr lang="ru-RU" sz="1600" dirty="0"/>
              <a:t>класс </a:t>
            </a:r>
            <a:r>
              <a:rPr lang="en-US" sz="1600" b="1" dirty="0" err="1" smtClean="0"/>
              <a:t>SoapFormatter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r>
              <a:rPr lang="ru-RU" sz="1600" dirty="0" smtClean="0"/>
              <a:t>Работа с </a:t>
            </a:r>
            <a:r>
              <a:rPr lang="en-US" sz="1600" dirty="0" smtClean="0"/>
              <a:t>SOAP </a:t>
            </a:r>
            <a:r>
              <a:rPr lang="ru-RU" sz="1600" dirty="0" err="1" smtClean="0"/>
              <a:t>сериализацией</a:t>
            </a:r>
            <a:r>
              <a:rPr lang="ru-RU" sz="1600" dirty="0" smtClean="0"/>
              <a:t> схожа на работу с бинарной </a:t>
            </a:r>
            <a:r>
              <a:rPr lang="ru-RU" sz="1600" dirty="0" err="1" smtClean="0"/>
              <a:t>сериализацией</a:t>
            </a:r>
            <a:r>
              <a:rPr lang="ru-RU" sz="1600" dirty="0" smtClean="0"/>
              <a:t>. </a:t>
            </a:r>
          </a:p>
          <a:p>
            <a:pPr fontAlgn="base"/>
            <a:r>
              <a:rPr lang="ru-RU" sz="1600" dirty="0" smtClean="0"/>
              <a:t>Предпочтительно для использования в случае передачи объектов по сети или </a:t>
            </a:r>
            <a:r>
              <a:rPr lang="ru-RU" sz="1600" dirty="0" err="1" smtClean="0"/>
              <a:t>десериализироваться</a:t>
            </a:r>
            <a:r>
              <a:rPr lang="ru-RU" sz="1600" dirty="0" smtClean="0"/>
              <a:t> приложениями не использующими </a:t>
            </a:r>
            <a:r>
              <a:rPr lang="en-US" sz="1600" dirty="0"/>
              <a:t>.</a:t>
            </a:r>
            <a:r>
              <a:rPr lang="en-US" sz="1600" dirty="0" smtClean="0"/>
              <a:t>NET.</a:t>
            </a:r>
            <a:endParaRPr lang="en-US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72" y="2114164"/>
            <a:ext cx="7025995" cy="23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en-US" dirty="0" smtClean="0"/>
              <a:t>XML </a:t>
            </a:r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XML-</a:t>
            </a:r>
            <a:r>
              <a:rPr lang="ru-RU" sz="1600" b="1" dirty="0" err="1"/>
              <a:t>сериализация</a:t>
            </a:r>
            <a:r>
              <a:rPr lang="ru-RU" sz="1600" dirty="0"/>
              <a:t> обеспечивает более удобочитаемый код, а также большую гибкость совместного доступа и использования объекта в целях взаимодействия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 smtClean="0"/>
              <a:t>Правила использования: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dirty="0" smtClean="0"/>
              <a:t> - класс</a:t>
            </a:r>
            <a:r>
              <a:rPr lang="ru-RU" sz="1600" dirty="0"/>
              <a:t>, подлежащий </a:t>
            </a:r>
            <a:r>
              <a:rPr lang="ru-RU" sz="1600" dirty="0" err="1"/>
              <a:t>сериализации</a:t>
            </a:r>
            <a:r>
              <a:rPr lang="ru-RU" sz="1600" dirty="0"/>
              <a:t>, должен иметь стандартный конструктор без </a:t>
            </a:r>
            <a:r>
              <a:rPr lang="ru-RU" sz="1600" dirty="0" smtClean="0"/>
              <a:t>параметров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dirty="0" smtClean="0"/>
              <a:t> - </a:t>
            </a:r>
            <a:r>
              <a:rPr lang="ru-RU" sz="1600" dirty="0" err="1" smtClean="0"/>
              <a:t>сериализации</a:t>
            </a:r>
            <a:r>
              <a:rPr lang="ru-RU" sz="1600" dirty="0" smtClean="0"/>
              <a:t> </a:t>
            </a:r>
            <a:r>
              <a:rPr lang="ru-RU" sz="1600" dirty="0"/>
              <a:t>подлежат только открытые </a:t>
            </a:r>
            <a:r>
              <a:rPr lang="ru-RU" sz="1600" dirty="0" smtClean="0"/>
              <a:t>члены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dirty="0" smtClean="0"/>
              <a:t> - поля </a:t>
            </a:r>
            <a:r>
              <a:rPr lang="ru-RU" sz="1600" dirty="0"/>
              <a:t>или свойства с модификатором </a:t>
            </a:r>
            <a:r>
              <a:rPr lang="ru-RU" sz="1600" b="1" dirty="0" err="1" smtClean="0"/>
              <a:t>private</a:t>
            </a:r>
            <a:r>
              <a:rPr lang="ru-RU" sz="1600" dirty="0" smtClean="0"/>
              <a:t> </a:t>
            </a:r>
            <a:r>
              <a:rPr lang="ru-RU" sz="1600" dirty="0"/>
              <a:t>при </a:t>
            </a:r>
            <a:r>
              <a:rPr lang="ru-RU" sz="1600" dirty="0" err="1"/>
              <a:t>сериализации</a:t>
            </a:r>
            <a:r>
              <a:rPr lang="ru-RU" sz="1600" dirty="0"/>
              <a:t> </a:t>
            </a:r>
            <a:r>
              <a:rPr lang="ru-RU" sz="1600" dirty="0" smtClean="0"/>
              <a:t>будут игнорироваться</a:t>
            </a:r>
          </a:p>
          <a:p>
            <a:pPr fontAlgn="base"/>
            <a:r>
              <a:rPr lang="ru-RU" sz="1600" dirty="0"/>
              <a:t>Для </a:t>
            </a:r>
            <a:r>
              <a:rPr lang="ru-RU" sz="1600" dirty="0" err="1"/>
              <a:t>сериализации</a:t>
            </a:r>
            <a:r>
              <a:rPr lang="ru-RU" sz="1600" dirty="0"/>
              <a:t> объектов в файлы </a:t>
            </a:r>
            <a:r>
              <a:rPr lang="en-US" sz="1600" dirty="0" smtClean="0"/>
              <a:t>XML </a:t>
            </a:r>
            <a:r>
              <a:rPr lang="ru-RU" sz="1600" dirty="0" smtClean="0"/>
              <a:t>используется </a:t>
            </a:r>
            <a:r>
              <a:rPr lang="ru-RU" sz="1600" dirty="0"/>
              <a:t>класс </a:t>
            </a:r>
            <a:r>
              <a:rPr lang="ru-RU" sz="1600" b="1" dirty="0" err="1" smtClean="0"/>
              <a:t>XmlSerializer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endParaRPr lang="en-US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1" y="3624906"/>
            <a:ext cx="7029742" cy="2652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4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/>
              <a:t>JSON</a:t>
            </a:r>
            <a:r>
              <a:rPr lang="en-US" sz="1600" dirty="0"/>
              <a:t> (JavaScript Object Notation, </a:t>
            </a:r>
            <a:r>
              <a:rPr lang="ru-RU" sz="1600" dirty="0"/>
              <a:t>объектная нотация </a:t>
            </a:r>
            <a:r>
              <a:rPr lang="en-US" sz="1600" b="1" dirty="0"/>
              <a:t>JavaScript</a:t>
            </a:r>
            <a:r>
              <a:rPr lang="en-US" sz="1600" dirty="0"/>
              <a:t>) — </a:t>
            </a:r>
            <a:r>
              <a:rPr lang="ru-RU" sz="1600" dirty="0"/>
              <a:t>формат данных, предназначенный специально для использования </a:t>
            </a:r>
            <a:r>
              <a:rPr lang="en-US" sz="1600" b="1" dirty="0" smtClean="0"/>
              <a:t>JavaScript </a:t>
            </a:r>
            <a:r>
              <a:rPr lang="en-US" sz="1600" dirty="0" smtClean="0"/>
              <a:t>-</a:t>
            </a:r>
            <a:r>
              <a:rPr lang="en-US" sz="1600" b="1" dirty="0" smtClean="0"/>
              <a:t> </a:t>
            </a:r>
            <a:r>
              <a:rPr lang="ru-RU" sz="1600" dirty="0" smtClean="0"/>
              <a:t>кодом</a:t>
            </a:r>
            <a:r>
              <a:rPr lang="ru-RU" sz="1600" dirty="0"/>
              <a:t>, выполняемым на веб-страницах внутри браузера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Этот </a:t>
            </a:r>
            <a:r>
              <a:rPr lang="ru-RU" sz="1600" dirty="0"/>
              <a:t>формат данных используется по умолчанию в службах </a:t>
            </a:r>
            <a:r>
              <a:rPr lang="en-US" sz="1600" b="1" dirty="0"/>
              <a:t>ASP.NET AJAX</a:t>
            </a:r>
            <a:r>
              <a:rPr lang="en-US" sz="1600" dirty="0"/>
              <a:t>, </a:t>
            </a:r>
            <a:r>
              <a:rPr lang="ru-RU" sz="1600" dirty="0"/>
              <a:t>созданных в </a:t>
            </a:r>
            <a:r>
              <a:rPr lang="en-US" sz="1600" dirty="0"/>
              <a:t>Windows Communication Foundation (WCF).</a:t>
            </a:r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 err="1"/>
              <a:t>сериализации</a:t>
            </a:r>
            <a:r>
              <a:rPr lang="ru-RU" sz="1600" dirty="0"/>
              <a:t> объектов в формат </a:t>
            </a:r>
            <a:r>
              <a:rPr lang="en-US" sz="1600" b="1" dirty="0"/>
              <a:t>JSON</a:t>
            </a:r>
            <a:r>
              <a:rPr lang="en-US" sz="1600" dirty="0"/>
              <a:t> </a:t>
            </a:r>
            <a:r>
              <a:rPr lang="ru-RU" sz="1600" dirty="0"/>
              <a:t>в пространстве </a:t>
            </a:r>
            <a:r>
              <a:rPr lang="en-US" sz="1600" b="1" dirty="0" err="1"/>
              <a:t>System.Runtime.Serialization.Json</a:t>
            </a:r>
            <a:r>
              <a:rPr lang="en-US" sz="1600" dirty="0"/>
              <a:t> </a:t>
            </a:r>
            <a:r>
              <a:rPr lang="ru-RU" sz="1600" dirty="0"/>
              <a:t>определен класс </a:t>
            </a:r>
            <a:r>
              <a:rPr lang="en-US" sz="1600" b="1" dirty="0" err="1"/>
              <a:t>DataContractJsonSerializer</a:t>
            </a:r>
            <a:r>
              <a:rPr lang="en-US" sz="1600" dirty="0"/>
              <a:t>. </a:t>
            </a:r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Для записи объектов в </a:t>
            </a:r>
            <a:r>
              <a:rPr lang="ru-RU" sz="1600" b="1" dirty="0" err="1"/>
              <a:t>json</a:t>
            </a:r>
            <a:r>
              <a:rPr lang="ru-RU" sz="1600" b="1" dirty="0"/>
              <a:t>-файл</a:t>
            </a:r>
            <a:r>
              <a:rPr lang="ru-RU" sz="1600" dirty="0"/>
              <a:t> в </a:t>
            </a:r>
            <a:r>
              <a:rPr lang="ru-RU" sz="1600" dirty="0" smtClean="0"/>
              <a:t>имеется </a:t>
            </a:r>
            <a:r>
              <a:rPr lang="ru-RU" sz="1600" dirty="0"/>
              <a:t>метод </a:t>
            </a:r>
            <a:r>
              <a:rPr lang="ru-RU" sz="1600" b="1" dirty="0" err="1"/>
              <a:t>WriteObject</a:t>
            </a:r>
            <a:r>
              <a:rPr lang="ru-RU" sz="1600" dirty="0"/>
              <a:t>(), а для чтения ранее </a:t>
            </a:r>
            <a:r>
              <a:rPr lang="ru-RU" sz="1600" dirty="0" err="1"/>
              <a:t>сериализованных</a:t>
            </a:r>
            <a:r>
              <a:rPr lang="ru-RU" sz="1600" dirty="0"/>
              <a:t> объектов - метод </a:t>
            </a:r>
            <a:r>
              <a:rPr lang="ru-RU" sz="1600" b="1" dirty="0" err="1"/>
              <a:t>ReadObject</a:t>
            </a:r>
            <a:r>
              <a:rPr lang="ru-RU" sz="1600" dirty="0"/>
              <a:t>().</a:t>
            </a:r>
            <a:endParaRPr lang="en-US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3" y="2795459"/>
            <a:ext cx="8023874" cy="2476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5746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2278</TotalTime>
  <Words>651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Сериализация</vt:lpstr>
      <vt:lpstr>Атрибут Serializable</vt:lpstr>
      <vt:lpstr>Форматы сериализации</vt:lpstr>
      <vt:lpstr>Бинарная сериализация</vt:lpstr>
      <vt:lpstr>SOAP сериализация</vt:lpstr>
      <vt:lpstr>XML сериализация</vt:lpstr>
      <vt:lpstr>JSON сериализация</vt:lpstr>
      <vt:lpstr>Базовая и настраиваемая сериализация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449</cp:revision>
  <dcterms:created xsi:type="dcterms:W3CDTF">2015-11-07T12:50:02Z</dcterms:created>
  <dcterms:modified xsi:type="dcterms:W3CDTF">2017-10-28T13:43:51Z</dcterms:modified>
</cp:coreProperties>
</file>