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8927"/>
    <a:srgbClr val="699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.NET advanced</a:t>
            </a:r>
            <a:endParaRPr lang="en-US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2382593" y="4050833"/>
            <a:ext cx="6891410" cy="10968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Multithreading.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1" y="5314194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39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Класс </a:t>
            </a:r>
            <a:r>
              <a:rPr lang="en-US" dirty="0" err="1" smtClean="0"/>
              <a:t>Mutex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48498"/>
            <a:ext cx="8914402" cy="5900032"/>
          </a:xfrm>
        </p:spPr>
        <p:txBody>
          <a:bodyPr>
            <a:noAutofit/>
          </a:bodyPr>
          <a:lstStyle/>
          <a:p>
            <a:pPr fontAlgn="base"/>
            <a:r>
              <a:rPr lang="ru-RU" sz="1600" dirty="0"/>
              <a:t>К</a:t>
            </a:r>
            <a:r>
              <a:rPr lang="ru-RU" sz="1600" dirty="0" smtClean="0"/>
              <a:t>ласс </a:t>
            </a:r>
            <a:r>
              <a:rPr lang="ru-RU" sz="1600" b="1" dirty="0" err="1" smtClean="0"/>
              <a:t>Mutex</a:t>
            </a:r>
            <a:r>
              <a:rPr lang="ru-RU" sz="1600" dirty="0" smtClean="0"/>
              <a:t> </a:t>
            </a:r>
            <a:r>
              <a:rPr lang="ru-RU" sz="1600" dirty="0"/>
              <a:t>является </a:t>
            </a:r>
            <a:r>
              <a:rPr lang="ru-RU" sz="1600" dirty="0" smtClean="0"/>
              <a:t>классом - оболочкой </a:t>
            </a:r>
            <a:r>
              <a:rPr lang="ru-RU" sz="1600" dirty="0"/>
              <a:t>над соответствующим объектом ОС </a:t>
            </a:r>
            <a:r>
              <a:rPr lang="ru-RU" sz="1600" b="1" dirty="0" err="1"/>
              <a:t>Windows</a:t>
            </a:r>
            <a:r>
              <a:rPr lang="ru-RU" sz="1600" dirty="0"/>
              <a:t> "</a:t>
            </a:r>
            <a:r>
              <a:rPr lang="ru-RU" sz="1600" dirty="0" err="1"/>
              <a:t>мьютекс</a:t>
            </a:r>
            <a:r>
              <a:rPr lang="ru-RU" sz="1600" dirty="0" smtClean="0"/>
              <a:t>". Представляет собой примитив, который предоставляет эксклюзивный доступ к общему ресурсу только одному потоку (</a:t>
            </a:r>
            <a:r>
              <a:rPr lang="ru-RU" sz="1600" dirty="0"/>
              <a:t>не только внутри одного процесса, но и между процессами</a:t>
            </a:r>
            <a:r>
              <a:rPr lang="ru-RU" sz="1600" dirty="0" smtClean="0"/>
              <a:t>).</a:t>
            </a:r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r>
              <a:rPr lang="ru-RU" sz="1600" dirty="0"/>
              <a:t>Основную работу по синхронизации выполняют методы </a:t>
            </a:r>
            <a:r>
              <a:rPr lang="ru-RU" sz="1600" b="1" dirty="0" err="1"/>
              <a:t>WaitOne</a:t>
            </a:r>
            <a:r>
              <a:rPr lang="ru-RU" sz="1600" dirty="0"/>
              <a:t>() и </a:t>
            </a:r>
            <a:r>
              <a:rPr lang="ru-RU" sz="1600" b="1" dirty="0" err="1"/>
              <a:t>ReleaseMutex</a:t>
            </a:r>
            <a:r>
              <a:rPr lang="ru-RU" sz="1600" dirty="0"/>
              <a:t>(). Метод </a:t>
            </a:r>
            <a:r>
              <a:rPr lang="ru-RU" sz="1600" b="1" dirty="0" err="1"/>
              <a:t>mutexObj.WaitOne</a:t>
            </a:r>
            <a:r>
              <a:rPr lang="ru-RU" sz="1600" dirty="0"/>
              <a:t>() приостанавливает выполнение потока до тех пор, пока не будет получен </a:t>
            </a:r>
            <a:r>
              <a:rPr lang="ru-RU" sz="1600" dirty="0" err="1"/>
              <a:t>мьютекс</a:t>
            </a:r>
            <a:r>
              <a:rPr lang="ru-RU" sz="1600" dirty="0"/>
              <a:t> </a:t>
            </a:r>
            <a:r>
              <a:rPr lang="ru-RU" sz="1600" b="1" dirty="0" err="1"/>
              <a:t>mutexObj</a:t>
            </a:r>
            <a:r>
              <a:rPr lang="ru-RU" sz="1600" dirty="0" smtClean="0"/>
              <a:t>.</a:t>
            </a:r>
            <a:endParaRPr lang="ru-RU" sz="1600" dirty="0"/>
          </a:p>
          <a:p>
            <a:pPr fontAlgn="base"/>
            <a:r>
              <a:rPr lang="ru-RU" sz="1600" dirty="0"/>
              <a:t>После выполнения всех действий, когда </a:t>
            </a:r>
            <a:r>
              <a:rPr lang="ru-RU" sz="1600" dirty="0" err="1"/>
              <a:t>мьютекс</a:t>
            </a:r>
            <a:r>
              <a:rPr lang="ru-RU" sz="1600" dirty="0"/>
              <a:t> больше не нужен, поток освобождает его с помощью метода </a:t>
            </a:r>
            <a:r>
              <a:rPr lang="ru-RU" sz="1600" b="1" dirty="0" err="1"/>
              <a:t>mutexObj.ReleaseMutex</a:t>
            </a:r>
            <a:r>
              <a:rPr lang="ru-RU" sz="1600" dirty="0"/>
              <a:t>()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22" y="2060749"/>
            <a:ext cx="5686425" cy="2571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71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Класс </a:t>
            </a:r>
            <a:r>
              <a:rPr lang="en-US" dirty="0" smtClean="0"/>
              <a:t>Semaphore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48498"/>
            <a:ext cx="8914402" cy="5900032"/>
          </a:xfrm>
        </p:spPr>
        <p:txBody>
          <a:bodyPr>
            <a:noAutofit/>
          </a:bodyPr>
          <a:lstStyle/>
          <a:p>
            <a:pPr fontAlgn="base"/>
            <a:r>
              <a:rPr lang="en-US" sz="1600" b="1" dirty="0"/>
              <a:t>Semaphore</a:t>
            </a:r>
            <a:r>
              <a:rPr lang="en-US" sz="1600" dirty="0"/>
              <a:t> </a:t>
            </a:r>
            <a:r>
              <a:rPr lang="ru-RU" sz="1600" dirty="0" smtClean="0"/>
              <a:t>позволяет </a:t>
            </a:r>
            <a:r>
              <a:rPr lang="ru-RU" sz="1600" dirty="0"/>
              <a:t>ограничить доступ </a:t>
            </a:r>
            <a:r>
              <a:rPr lang="ru-RU" sz="1600" dirty="0" smtClean="0"/>
              <a:t>определенному количеству объектов.</a:t>
            </a:r>
          </a:p>
          <a:p>
            <a:pPr fontAlgn="base"/>
            <a:endParaRPr lang="ru-RU" sz="1600" dirty="0" smtClean="0"/>
          </a:p>
          <a:p>
            <a:pPr fontAlgn="base"/>
            <a:r>
              <a:rPr lang="ru-RU" sz="1600" dirty="0" smtClean="0"/>
              <a:t>Конструктор </a:t>
            </a:r>
            <a:r>
              <a:rPr lang="ru-RU" sz="1600" dirty="0"/>
              <a:t>принимает два параметра: первый указывает, какому числу объектов изначально будет доступен семафор, а второй параметр указывает, какой максимальное число объектов будет использовать данный семафор</a:t>
            </a:r>
            <a:r>
              <a:rPr lang="ru-RU" sz="1600" dirty="0" smtClean="0"/>
              <a:t>.</a:t>
            </a:r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 smtClean="0"/>
          </a:p>
          <a:p>
            <a:pPr fontAlgn="base"/>
            <a:r>
              <a:rPr lang="ru-RU" sz="1600" dirty="0" smtClean="0"/>
              <a:t>Для ожидания </a:t>
            </a:r>
            <a:r>
              <a:rPr lang="ru-RU" sz="1600" dirty="0"/>
              <a:t>получения семафора используется метод </a:t>
            </a:r>
            <a:r>
              <a:rPr lang="ru-RU" sz="1600" dirty="0" err="1"/>
              <a:t>sem.WaitOne</a:t>
            </a:r>
            <a:r>
              <a:rPr lang="ru-RU" sz="1600" dirty="0" smtClean="0"/>
              <a:t>().</a:t>
            </a:r>
          </a:p>
          <a:p>
            <a:pPr fontAlgn="base"/>
            <a:r>
              <a:rPr lang="ru-RU" sz="1600" dirty="0" smtClean="0"/>
              <a:t>После </a:t>
            </a:r>
            <a:r>
              <a:rPr lang="ru-RU" sz="1600" dirty="0"/>
              <a:t>того, как в семафоре освободится место, </a:t>
            </a:r>
            <a:r>
              <a:rPr lang="ru-RU" sz="1600" dirty="0" smtClean="0"/>
              <a:t>поток </a:t>
            </a:r>
            <a:r>
              <a:rPr lang="ru-RU" sz="1600" dirty="0"/>
              <a:t>заполняет свободное место и начинает выполнять все дальнейшие </a:t>
            </a:r>
            <a:r>
              <a:rPr lang="ru-RU" sz="1600" dirty="0" smtClean="0"/>
              <a:t>действия.</a:t>
            </a:r>
          </a:p>
          <a:p>
            <a:pPr fontAlgn="base"/>
            <a:r>
              <a:rPr lang="ru-RU" sz="1600" dirty="0" smtClean="0"/>
              <a:t>После </a:t>
            </a:r>
            <a:r>
              <a:rPr lang="ru-RU" sz="1600" dirty="0"/>
              <a:t>окончания чтения мы высвобождаем семафор с помощью метода </a:t>
            </a:r>
            <a:r>
              <a:rPr lang="ru-RU" sz="1600" dirty="0" err="1"/>
              <a:t>sem.Release</a:t>
            </a:r>
            <a:r>
              <a:rPr lang="ru-RU" sz="1600" dirty="0"/>
              <a:t>(). После этого в семафоре освобождается одно место, которое заполняет другой поток.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754" y="1158316"/>
            <a:ext cx="4448175" cy="5048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726" y="2383824"/>
            <a:ext cx="6334125" cy="2667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1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Класс </a:t>
            </a:r>
            <a:r>
              <a:rPr lang="en-US" dirty="0" smtClean="0"/>
              <a:t>Timer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78942" y="1510097"/>
            <a:ext cx="5115696" cy="5238433"/>
          </a:xfrm>
        </p:spPr>
        <p:txBody>
          <a:bodyPr>
            <a:noAutofit/>
          </a:bodyPr>
          <a:lstStyle/>
          <a:p>
            <a:pPr fontAlgn="base"/>
            <a:endParaRPr lang="ru-RU" sz="1600" dirty="0"/>
          </a:p>
          <a:p>
            <a:pPr fontAlgn="base"/>
            <a:r>
              <a:rPr lang="ru-RU" sz="1600" dirty="0" smtClean="0"/>
              <a:t>Конструктора </a:t>
            </a:r>
            <a:r>
              <a:rPr lang="ru-RU" sz="1600" dirty="0"/>
              <a:t>таймера принимает четыре параметра:</a:t>
            </a:r>
          </a:p>
          <a:p>
            <a:pPr fontAlgn="base"/>
            <a:r>
              <a:rPr lang="ru-RU" sz="1600" dirty="0" smtClean="0"/>
              <a:t>объект </a:t>
            </a:r>
            <a:r>
              <a:rPr lang="ru-RU" sz="1600" dirty="0"/>
              <a:t>делегата </a:t>
            </a:r>
            <a:r>
              <a:rPr lang="ru-RU" sz="1600" b="1" dirty="0" err="1"/>
              <a:t>TimerCallback</a:t>
            </a:r>
            <a:endParaRPr lang="ru-RU" sz="1600" b="1" dirty="0"/>
          </a:p>
          <a:p>
            <a:pPr fontAlgn="base"/>
            <a:r>
              <a:rPr lang="ru-RU" sz="1600" dirty="0" smtClean="0"/>
              <a:t>объект</a:t>
            </a:r>
            <a:r>
              <a:rPr lang="ru-RU" sz="1600" dirty="0"/>
              <a:t>, передаваемый в качестве </a:t>
            </a:r>
            <a:r>
              <a:rPr lang="ru-RU" sz="1600" dirty="0" smtClean="0"/>
              <a:t>параметра в </a:t>
            </a:r>
            <a:r>
              <a:rPr lang="ru-RU" sz="1600" dirty="0"/>
              <a:t>метод </a:t>
            </a:r>
            <a:r>
              <a:rPr lang="ru-RU" sz="1600" b="1" dirty="0" err="1"/>
              <a:t>Count</a:t>
            </a:r>
            <a:endParaRPr lang="ru-RU" sz="1600" b="1" dirty="0"/>
          </a:p>
          <a:p>
            <a:pPr fontAlgn="base"/>
            <a:r>
              <a:rPr lang="ru-RU" sz="1600" dirty="0" smtClean="0"/>
              <a:t>количество </a:t>
            </a:r>
            <a:r>
              <a:rPr lang="ru-RU" sz="1600" dirty="0"/>
              <a:t>миллисекунд, через которое таймер будет запускаться. В данном случае таймер будет запускать немедленно после создания, так как в качестве значения используется 0</a:t>
            </a:r>
          </a:p>
          <a:p>
            <a:pPr fontAlgn="base"/>
            <a:r>
              <a:rPr lang="ru-RU" sz="1600" dirty="0" smtClean="0"/>
              <a:t>интервал </a:t>
            </a:r>
            <a:r>
              <a:rPr lang="ru-RU" sz="1600" dirty="0"/>
              <a:t>между вызовами метода </a:t>
            </a:r>
            <a:r>
              <a:rPr lang="ru-RU" sz="1600" b="1" dirty="0" err="1"/>
              <a:t>Count</a:t>
            </a:r>
            <a:endParaRPr lang="ru-RU" sz="16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094" y="1510097"/>
            <a:ext cx="3886200" cy="3771900"/>
          </a:xfrm>
          <a:prstGeom prst="rect">
            <a:avLst/>
          </a:prstGeom>
        </p:spPr>
      </p:pic>
      <p:sp>
        <p:nvSpPr>
          <p:cNvPr id="7" name="Прямокутник 6"/>
          <p:cNvSpPr/>
          <p:nvPr/>
        </p:nvSpPr>
        <p:spPr>
          <a:xfrm>
            <a:off x="461318" y="863766"/>
            <a:ext cx="90039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Timer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позволяет запускать определенные действия по истечению некоторого периода времени.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3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0" y="682752"/>
            <a:ext cx="4821288" cy="6181343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ru-RU" sz="1600" b="1" dirty="0" smtClean="0"/>
              <a:t>Презентация</a:t>
            </a:r>
            <a:endParaRPr lang="en-US" sz="1600" b="1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err="1" smtClean="0"/>
              <a:t>Многопоточность</a:t>
            </a:r>
            <a:endParaRPr lang="ru-RU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Класс </a:t>
            </a:r>
            <a:r>
              <a:rPr lang="en-US" dirty="0" smtClean="0"/>
              <a:t>Thread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/>
              <a:t>Делегат </a:t>
            </a:r>
            <a:r>
              <a:rPr lang="en-US" dirty="0" err="1" smtClean="0"/>
              <a:t>ThreadStart</a:t>
            </a:r>
            <a:endParaRPr lang="en-US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/>
              <a:t>Д</a:t>
            </a:r>
            <a:r>
              <a:rPr lang="ru-RU" dirty="0" smtClean="0"/>
              <a:t>елегат </a:t>
            </a:r>
            <a:r>
              <a:rPr lang="en-US" dirty="0" err="1" smtClean="0"/>
              <a:t>ParameterizedThreadStart</a:t>
            </a:r>
            <a:endParaRPr lang="ru-RU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/>
              <a:t>Синхронизация </a:t>
            </a:r>
            <a:r>
              <a:rPr lang="ru-RU" dirty="0" smtClean="0"/>
              <a:t>потоков. </a:t>
            </a:r>
            <a:r>
              <a:rPr lang="en-US" dirty="0" smtClean="0"/>
              <a:t>Lock.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 err="1" smtClean="0"/>
              <a:t>System.Threading.Monitor</a:t>
            </a:r>
            <a:endParaRPr lang="en-US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/>
              <a:t>Класс </a:t>
            </a:r>
            <a:r>
              <a:rPr lang="en-US" dirty="0" err="1" smtClean="0"/>
              <a:t>AutoResetEvent</a:t>
            </a:r>
            <a:endParaRPr lang="en-US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/>
              <a:t>К</a:t>
            </a:r>
            <a:r>
              <a:rPr lang="ru-RU" dirty="0" smtClean="0"/>
              <a:t>ласс </a:t>
            </a:r>
            <a:r>
              <a:rPr lang="en-US" dirty="0" err="1" smtClean="0"/>
              <a:t>Mutex</a:t>
            </a:r>
            <a:endParaRPr lang="ru-RU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Класс </a:t>
            </a:r>
            <a:r>
              <a:rPr lang="en-US" dirty="0" smtClean="0"/>
              <a:t>Semaphore</a:t>
            </a:r>
            <a:endParaRPr lang="ru-RU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Класс </a:t>
            </a:r>
            <a:r>
              <a:rPr lang="en-US" dirty="0"/>
              <a:t>Timer</a:t>
            </a:r>
            <a:endParaRPr lang="ru-RU" dirty="0" smtClean="0"/>
          </a:p>
        </p:txBody>
      </p:sp>
      <p:sp>
        <p:nvSpPr>
          <p:cNvPr id="6" name="Місце для вмісту 2"/>
          <p:cNvSpPr txBox="1">
            <a:spLocks/>
          </p:cNvSpPr>
          <p:nvPr/>
        </p:nvSpPr>
        <p:spPr>
          <a:xfrm>
            <a:off x="5096256" y="682752"/>
            <a:ext cx="4550250" cy="5888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Wingdings 3" charset="2"/>
              <a:buNone/>
            </a:pPr>
            <a:r>
              <a:rPr lang="ru-RU" b="1" dirty="0" err="1" smtClean="0"/>
              <a:t>Демо</a:t>
            </a:r>
            <a:endParaRPr lang="ru-RU" b="1" dirty="0" smtClean="0"/>
          </a:p>
          <a:p>
            <a:pPr fontAlgn="base"/>
            <a:r>
              <a:rPr lang="ru-RU" sz="1600" dirty="0" smtClean="0"/>
              <a:t>Консольное приложение</a:t>
            </a:r>
            <a:r>
              <a:rPr lang="en-US" sz="1600" dirty="0" smtClean="0"/>
              <a:t> </a:t>
            </a:r>
            <a:r>
              <a:rPr lang="ru-RU" sz="1600" dirty="0" smtClean="0"/>
              <a:t>демонстрация работы с </a:t>
            </a:r>
            <a:r>
              <a:rPr lang="ru-RU" sz="1600" dirty="0" err="1" smtClean="0"/>
              <a:t>многопоточностью</a:t>
            </a:r>
            <a:r>
              <a:rPr lang="ru-RU" sz="1600" dirty="0" smtClean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ru-RU" dirty="0" err="1"/>
              <a:t>Многопоточность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48498"/>
            <a:ext cx="8914402" cy="5900032"/>
          </a:xfrm>
        </p:spPr>
        <p:txBody>
          <a:bodyPr>
            <a:normAutofit/>
          </a:bodyPr>
          <a:lstStyle/>
          <a:p>
            <a:pPr fontAlgn="base"/>
            <a:r>
              <a:rPr lang="ru-RU" sz="1400" dirty="0" err="1" smtClean="0"/>
              <a:t>Многопоточность</a:t>
            </a:r>
            <a:r>
              <a:rPr lang="ru-RU" sz="1400" dirty="0" smtClean="0"/>
              <a:t> – это возможность </a:t>
            </a:r>
            <a:r>
              <a:rPr lang="ru-RU" sz="1400" dirty="0"/>
              <a:t>выделить в приложении несколько потоков, которые будут выполнять различные задачи </a:t>
            </a:r>
            <a:r>
              <a:rPr lang="ru-RU" sz="1400" dirty="0" smtClean="0"/>
              <a:t>одновременно.</a:t>
            </a:r>
          </a:p>
          <a:p>
            <a:pPr fontAlgn="base"/>
            <a:endParaRPr lang="ru-RU" sz="1400" dirty="0" smtClean="0"/>
          </a:p>
          <a:p>
            <a:pPr fontAlgn="base"/>
            <a:r>
              <a:rPr lang="ru-RU" sz="1400" dirty="0" smtClean="0"/>
              <a:t>Поток (поток исполнения) представляет собой координируемую единицу исполняемого кода.</a:t>
            </a:r>
          </a:p>
          <a:p>
            <a:pPr fontAlgn="base"/>
            <a:endParaRPr lang="ru-RU" sz="1400" dirty="0" smtClean="0"/>
          </a:p>
          <a:p>
            <a:pPr fontAlgn="base"/>
            <a:r>
              <a:rPr lang="ru-RU" sz="1400" dirty="0" smtClean="0"/>
              <a:t>Процесс представляет собой исполняемую программу. У каждого процесса может быть несколько потоков исполнения. (многозадачность на основе потоков)</a:t>
            </a:r>
          </a:p>
          <a:p>
            <a:pPr fontAlgn="base"/>
            <a:endParaRPr lang="ru-RU" sz="1400" dirty="0"/>
          </a:p>
          <a:p>
            <a:pPr fontAlgn="base"/>
            <a:r>
              <a:rPr lang="ru-RU" sz="1400" dirty="0" smtClean="0"/>
              <a:t>Поток имеет состояние и может быть: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ru-RU" sz="1200" dirty="0" smtClean="0"/>
              <a:t>выполняющимся,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ru-RU" sz="1200" dirty="0" smtClean="0"/>
              <a:t>готовым к выполнению,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ru-RU" sz="1200" dirty="0" smtClean="0"/>
              <a:t>временно не выполняющимся,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ru-RU" sz="1200" dirty="0" smtClean="0"/>
              <a:t>приостановленным,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ru-RU" sz="1200" dirty="0" smtClean="0"/>
              <a:t>завершенным…</a:t>
            </a:r>
          </a:p>
        </p:txBody>
      </p:sp>
      <p:pic>
        <p:nvPicPr>
          <p:cNvPr id="5" name="Picture 2" descr="Multithreadin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031" y="3144968"/>
            <a:ext cx="4286250" cy="345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2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Класс </a:t>
            </a:r>
            <a:r>
              <a:rPr lang="en-US" dirty="0" smtClean="0"/>
              <a:t>Thread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48498"/>
            <a:ext cx="8914402" cy="5900032"/>
          </a:xfrm>
        </p:spPr>
        <p:txBody>
          <a:bodyPr>
            <a:noAutofit/>
          </a:bodyPr>
          <a:lstStyle/>
          <a:p>
            <a:pPr fontAlgn="base"/>
            <a:r>
              <a:rPr lang="ru-RU" sz="1600" dirty="0"/>
              <a:t>Класс </a:t>
            </a:r>
            <a:r>
              <a:rPr lang="en-US" sz="1600" b="1" dirty="0" smtClean="0"/>
              <a:t>Thread</a:t>
            </a:r>
            <a:r>
              <a:rPr lang="ru-RU" sz="1600" dirty="0"/>
              <a:t> </a:t>
            </a:r>
            <a:r>
              <a:rPr lang="ru-RU" sz="1600" dirty="0" smtClean="0"/>
              <a:t>представляет отдельный поток.</a:t>
            </a:r>
          </a:p>
          <a:p>
            <a:pPr fontAlgn="base"/>
            <a:r>
              <a:rPr lang="ru-RU" sz="1600" dirty="0"/>
              <a:t>Класс </a:t>
            </a:r>
            <a:r>
              <a:rPr lang="ru-RU" sz="1600" b="1" dirty="0" err="1"/>
              <a:t>Thread</a:t>
            </a:r>
            <a:r>
              <a:rPr lang="ru-RU" sz="1600" dirty="0"/>
              <a:t> определяет ряд методов и свойств, которые позволяют управлять потоком и получать информацию о </a:t>
            </a:r>
            <a:r>
              <a:rPr lang="ru-RU" sz="1600" dirty="0" smtClean="0"/>
              <a:t>нем.</a:t>
            </a:r>
          </a:p>
          <a:p>
            <a:pPr fontAlgn="base"/>
            <a:r>
              <a:rPr lang="ru-RU" sz="1600" dirty="0" smtClean="0"/>
              <a:t>Свойства: </a:t>
            </a:r>
            <a:r>
              <a:rPr lang="en-US" sz="1600" b="1" dirty="0" err="1" smtClean="0"/>
              <a:t>CurrentContext</a:t>
            </a:r>
            <a:r>
              <a:rPr lang="ru-RU" sz="1600" dirty="0" smtClean="0"/>
              <a:t>, </a:t>
            </a:r>
            <a:r>
              <a:rPr lang="en-US" sz="1600" b="1" dirty="0" err="1" smtClean="0"/>
              <a:t>CurrentThread</a:t>
            </a:r>
            <a:r>
              <a:rPr lang="ru-RU" sz="1600" dirty="0" smtClean="0"/>
              <a:t>, </a:t>
            </a:r>
            <a:r>
              <a:rPr lang="en-US" sz="1600" b="1" dirty="0" err="1" smtClean="0"/>
              <a:t>IsAlive</a:t>
            </a:r>
            <a:r>
              <a:rPr lang="ru-RU" sz="1600" dirty="0" smtClean="0"/>
              <a:t>, </a:t>
            </a:r>
            <a:r>
              <a:rPr lang="en-US" sz="1600" b="1" dirty="0" err="1" smtClean="0"/>
              <a:t>IsBackground</a:t>
            </a:r>
            <a:r>
              <a:rPr lang="ru-RU" sz="1600" dirty="0" smtClean="0"/>
              <a:t>, </a:t>
            </a:r>
            <a:r>
              <a:rPr lang="en-US" sz="1600" b="1" dirty="0" smtClean="0"/>
              <a:t>Name</a:t>
            </a:r>
            <a:r>
              <a:rPr lang="ru-RU" sz="1600" dirty="0" smtClean="0"/>
              <a:t>, </a:t>
            </a:r>
            <a:r>
              <a:rPr lang="en-US" sz="1600" b="1" dirty="0" smtClean="0"/>
              <a:t>Priority</a:t>
            </a:r>
            <a:r>
              <a:rPr lang="ru-RU" sz="1600" dirty="0" smtClean="0"/>
              <a:t>, </a:t>
            </a:r>
            <a:r>
              <a:rPr lang="en-US" sz="1600" b="1" dirty="0" err="1" smtClean="0"/>
              <a:t>ThreadState</a:t>
            </a:r>
            <a:r>
              <a:rPr lang="ru-RU" sz="1600" dirty="0" smtClean="0"/>
              <a:t>.</a:t>
            </a:r>
          </a:p>
          <a:p>
            <a:pPr fontAlgn="base"/>
            <a:r>
              <a:rPr lang="ru-RU" sz="1600" dirty="0" smtClean="0"/>
              <a:t>Методы:</a:t>
            </a:r>
            <a:endParaRPr lang="ru-RU" sz="1400" dirty="0" smtClean="0"/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ru-RU" sz="1400" b="1" dirty="0" err="1" smtClean="0"/>
              <a:t>GetDomain</a:t>
            </a:r>
            <a:r>
              <a:rPr lang="ru-RU" sz="1400" dirty="0" smtClean="0"/>
              <a:t> </a:t>
            </a:r>
            <a:r>
              <a:rPr lang="ru-RU" sz="1400" dirty="0"/>
              <a:t>возвращает ссылку домен приложения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ru-RU" sz="1400" b="1" dirty="0" err="1" smtClean="0"/>
              <a:t>GetDomainId</a:t>
            </a:r>
            <a:r>
              <a:rPr lang="ru-RU" sz="1400" dirty="0" smtClean="0"/>
              <a:t> </a:t>
            </a:r>
            <a:r>
              <a:rPr lang="ru-RU" sz="1400" dirty="0"/>
              <a:t>возвращает </a:t>
            </a:r>
            <a:r>
              <a:rPr lang="ru-RU" sz="1400" dirty="0" err="1"/>
              <a:t>id</a:t>
            </a:r>
            <a:r>
              <a:rPr lang="ru-RU" sz="1400" dirty="0"/>
              <a:t> домена приложения, в котором выполняется текущий поток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ru-RU" sz="1400" b="1" dirty="0" err="1" smtClean="0"/>
              <a:t>Sleep</a:t>
            </a:r>
            <a:r>
              <a:rPr lang="ru-RU" sz="1400" dirty="0" smtClean="0"/>
              <a:t> </a:t>
            </a:r>
            <a:r>
              <a:rPr lang="ru-RU" sz="1400" dirty="0"/>
              <a:t>останавливает поток на определенное количество миллисекунд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ru-RU" sz="1400" b="1" dirty="0" err="1" smtClean="0"/>
              <a:t>Abort</a:t>
            </a:r>
            <a:r>
              <a:rPr lang="ru-RU" sz="1400" dirty="0" smtClean="0"/>
              <a:t> </a:t>
            </a:r>
            <a:r>
              <a:rPr lang="ru-RU" sz="1400" dirty="0"/>
              <a:t>уведомляет среду </a:t>
            </a:r>
            <a:r>
              <a:rPr lang="ru-RU" sz="1400" b="1" dirty="0"/>
              <a:t>CLR</a:t>
            </a:r>
            <a:r>
              <a:rPr lang="ru-RU" sz="1400" dirty="0"/>
              <a:t> о том, что надо прекратить поток, однако прекращение работы потока происходит не сразу, а только тогда, когда это становится возможно. Для проверки завершенности потока следует опрашивать его свойство </a:t>
            </a:r>
            <a:r>
              <a:rPr lang="ru-RU" sz="1400" b="1" dirty="0" err="1"/>
              <a:t>ThreadState</a:t>
            </a:r>
            <a:endParaRPr lang="ru-RU" sz="1400" b="1" dirty="0"/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ru-RU" sz="1400" b="1" dirty="0" err="1" smtClean="0"/>
              <a:t>Interrupt</a:t>
            </a:r>
            <a:r>
              <a:rPr lang="ru-RU" sz="1400" dirty="0" smtClean="0"/>
              <a:t> </a:t>
            </a:r>
            <a:r>
              <a:rPr lang="ru-RU" sz="1400" dirty="0"/>
              <a:t>прерывает поток на некоторое время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ru-RU" sz="1400" b="1" dirty="0" err="1" smtClean="0"/>
              <a:t>Join</a:t>
            </a:r>
            <a:r>
              <a:rPr lang="ru-RU" sz="1400" dirty="0" smtClean="0"/>
              <a:t> </a:t>
            </a:r>
            <a:r>
              <a:rPr lang="ru-RU" sz="1400" dirty="0"/>
              <a:t>блокирует выполнение вызвавшего его потока до тех пор, пока не завершится поток, для которого был вызван данный метод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ru-RU" sz="1400" b="1" dirty="0" err="1" smtClean="0"/>
              <a:t>Resume</a:t>
            </a:r>
            <a:r>
              <a:rPr lang="ru-RU" sz="1400" dirty="0" smtClean="0"/>
              <a:t> </a:t>
            </a:r>
            <a:r>
              <a:rPr lang="ru-RU" sz="1400" dirty="0"/>
              <a:t>возобновляет работу ранее приостановленного потока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ru-RU" sz="1400" b="1" dirty="0" err="1" smtClean="0"/>
              <a:t>Start</a:t>
            </a:r>
            <a:r>
              <a:rPr lang="ru-RU" sz="1400" dirty="0" smtClean="0"/>
              <a:t> </a:t>
            </a:r>
            <a:r>
              <a:rPr lang="ru-RU" sz="1400" dirty="0"/>
              <a:t>запускает поток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ru-RU" sz="1400" b="1" dirty="0" err="1" smtClean="0"/>
              <a:t>Suspend</a:t>
            </a:r>
            <a:r>
              <a:rPr lang="ru-RU" sz="1400" dirty="0" smtClean="0"/>
              <a:t> </a:t>
            </a:r>
            <a:r>
              <a:rPr lang="ru-RU" sz="1400" dirty="0"/>
              <a:t>приостанавливает поток</a:t>
            </a:r>
            <a:endParaRPr lang="ru-RU" sz="1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69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Делегат </a:t>
            </a:r>
            <a:r>
              <a:rPr lang="en-US" dirty="0" err="1" smtClean="0"/>
              <a:t>ThreadStart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48498"/>
            <a:ext cx="8914402" cy="5900032"/>
          </a:xfrm>
        </p:spPr>
        <p:txBody>
          <a:bodyPr>
            <a:noAutofit/>
          </a:bodyPr>
          <a:lstStyle/>
          <a:p>
            <a:pPr fontAlgn="base"/>
            <a:r>
              <a:rPr lang="ru-RU" sz="1400" dirty="0"/>
              <a:t>Для создания нового потока используется делегат </a:t>
            </a:r>
            <a:r>
              <a:rPr lang="ru-RU" sz="1400" b="1" dirty="0" err="1"/>
              <a:t>ThreadStart</a:t>
            </a:r>
            <a:r>
              <a:rPr lang="ru-RU" sz="1400" dirty="0"/>
              <a:t>, который получает в качестве параметра метод, который </a:t>
            </a:r>
            <a:r>
              <a:rPr lang="ru-RU" sz="1400" dirty="0" smtClean="0"/>
              <a:t>будет выполнятся в отдельном потоке.</a:t>
            </a:r>
          </a:p>
          <a:p>
            <a:pPr fontAlgn="base"/>
            <a:endParaRPr lang="ru-RU" sz="1400" dirty="0"/>
          </a:p>
          <a:p>
            <a:pPr fontAlgn="base"/>
            <a:endParaRPr lang="ru-RU" sz="1400" dirty="0" smtClean="0"/>
          </a:p>
          <a:p>
            <a:pPr fontAlgn="base"/>
            <a:endParaRPr lang="ru-RU" sz="1400" dirty="0"/>
          </a:p>
          <a:p>
            <a:pPr fontAlgn="base"/>
            <a:endParaRPr lang="ru-RU" sz="1400" dirty="0" smtClean="0"/>
          </a:p>
          <a:p>
            <a:pPr fontAlgn="base"/>
            <a:endParaRPr lang="ru-RU" sz="1400" dirty="0"/>
          </a:p>
          <a:p>
            <a:pPr fontAlgn="base"/>
            <a:endParaRPr lang="ru-RU" sz="1400" dirty="0" smtClean="0"/>
          </a:p>
          <a:p>
            <a:pPr fontAlgn="base"/>
            <a:endParaRPr lang="ru-RU" sz="1400" dirty="0"/>
          </a:p>
          <a:p>
            <a:pPr fontAlgn="base"/>
            <a:endParaRPr lang="ru-RU" sz="1400" dirty="0" smtClean="0"/>
          </a:p>
          <a:p>
            <a:pPr fontAlgn="base"/>
            <a:endParaRPr lang="ru-RU" sz="1400" dirty="0"/>
          </a:p>
          <a:p>
            <a:pPr fontAlgn="base"/>
            <a:r>
              <a:rPr lang="ru-RU" sz="1400" dirty="0" smtClean="0"/>
              <a:t>Делегат</a:t>
            </a:r>
            <a:r>
              <a:rPr lang="en-US" sz="1400" dirty="0" smtClean="0"/>
              <a:t> </a:t>
            </a:r>
            <a:r>
              <a:rPr lang="en-US" sz="1400" b="1" dirty="0" err="1"/>
              <a:t>ThreadStart</a:t>
            </a:r>
            <a:r>
              <a:rPr lang="en-US" sz="1400" b="1" dirty="0"/>
              <a:t> </a:t>
            </a:r>
            <a:r>
              <a:rPr lang="ru-RU" sz="1400" dirty="0" smtClean="0"/>
              <a:t>объявлен как: </a:t>
            </a:r>
            <a:r>
              <a:rPr lang="en-US" sz="1400" dirty="0">
                <a:solidFill>
                  <a:srgbClr val="0070C0"/>
                </a:solidFill>
              </a:rPr>
              <a:t>public delegate void </a:t>
            </a:r>
            <a:r>
              <a:rPr lang="en-US" sz="1400" dirty="0" err="1"/>
              <a:t>ThreadStart</a:t>
            </a:r>
            <a:r>
              <a:rPr lang="en-US" sz="1400" dirty="0"/>
              <a:t>()</a:t>
            </a:r>
          </a:p>
          <a:p>
            <a:pPr fontAlgn="base"/>
            <a:r>
              <a:rPr lang="ru-RU" sz="1400" dirty="0" smtClean="0"/>
              <a:t>Поток </a:t>
            </a:r>
            <a:r>
              <a:rPr lang="ru-RU" sz="1400" dirty="0"/>
              <a:t>не начинает выполняться до вызова метода </a:t>
            </a:r>
            <a:r>
              <a:rPr lang="ru-RU" sz="1400" dirty="0" err="1" smtClean="0"/>
              <a:t>Thread.Start</a:t>
            </a:r>
            <a:r>
              <a:rPr lang="ru-RU" sz="1400" dirty="0" smtClean="0"/>
              <a:t>().</a:t>
            </a:r>
          </a:p>
          <a:p>
            <a:pPr fontAlgn="base"/>
            <a:r>
              <a:rPr lang="ru-RU" sz="1400" dirty="0" smtClean="0"/>
              <a:t>Можно использовать технику предположения делегата, и записать код в более короткой форме:</a:t>
            </a:r>
          </a:p>
          <a:p>
            <a:pPr marL="0" indent="0" fontAlgn="base">
              <a:buNone/>
            </a:pPr>
            <a:r>
              <a:rPr lang="ru-RU" sz="1400" dirty="0" smtClean="0"/>
              <a:t>                                       </a:t>
            </a:r>
            <a:r>
              <a:rPr lang="ru-RU" sz="1400" dirty="0" err="1" smtClean="0"/>
              <a:t>Thread</a:t>
            </a:r>
            <a:r>
              <a:rPr lang="ru-RU" sz="1400" dirty="0" smtClean="0"/>
              <a:t> </a:t>
            </a:r>
            <a:r>
              <a:rPr lang="ru-RU" sz="1400" dirty="0" err="1"/>
              <a:t>myThread</a:t>
            </a:r>
            <a:r>
              <a:rPr lang="ru-RU" sz="1400" dirty="0"/>
              <a:t> = </a:t>
            </a:r>
            <a:r>
              <a:rPr lang="ru-RU" sz="1400" dirty="0" err="1">
                <a:solidFill>
                  <a:srgbClr val="0070C0"/>
                </a:solidFill>
              </a:rPr>
              <a:t>new</a:t>
            </a:r>
            <a:r>
              <a:rPr lang="ru-RU" sz="1400" dirty="0">
                <a:solidFill>
                  <a:srgbClr val="0070C0"/>
                </a:solidFill>
              </a:rPr>
              <a:t> </a:t>
            </a:r>
            <a:r>
              <a:rPr lang="ru-RU" sz="1400" dirty="0" err="1"/>
              <a:t>Thread</a:t>
            </a:r>
            <a:r>
              <a:rPr lang="ru-RU" sz="1400" dirty="0"/>
              <a:t>(</a:t>
            </a:r>
            <a:r>
              <a:rPr lang="ru-RU" sz="1400" dirty="0" err="1"/>
              <a:t>Count</a:t>
            </a:r>
            <a:r>
              <a:rPr lang="ru-RU" sz="1400" dirty="0"/>
              <a:t>);</a:t>
            </a:r>
            <a:endParaRPr lang="ru-RU" sz="14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693" y="3572476"/>
            <a:ext cx="4781550" cy="7239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693" y="1550386"/>
            <a:ext cx="3714750" cy="1895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34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Делегат </a:t>
            </a:r>
            <a:r>
              <a:rPr lang="en-US" dirty="0" err="1"/>
              <a:t>ParameterizedThreadStart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48498"/>
            <a:ext cx="8914402" cy="5900032"/>
          </a:xfrm>
        </p:spPr>
        <p:txBody>
          <a:bodyPr>
            <a:noAutofit/>
          </a:bodyPr>
          <a:lstStyle/>
          <a:p>
            <a:pPr fontAlgn="base"/>
            <a:r>
              <a:rPr lang="ru-RU" sz="1400" dirty="0" smtClean="0"/>
              <a:t>Для того чтобы передать какие-то параметры в </a:t>
            </a:r>
            <a:r>
              <a:rPr lang="ru-RU" sz="1400" dirty="0"/>
              <a:t>поток используется делегат </a:t>
            </a:r>
            <a:r>
              <a:rPr lang="en-US" sz="1400" b="1" dirty="0" err="1" smtClean="0"/>
              <a:t>ParameterizedThreadStart</a:t>
            </a:r>
            <a:r>
              <a:rPr lang="ru-RU" sz="1400" b="1" dirty="0" smtClean="0"/>
              <a:t>.</a:t>
            </a:r>
          </a:p>
          <a:p>
            <a:pPr fontAlgn="base"/>
            <a:r>
              <a:rPr lang="ru-RU" sz="1400" dirty="0" smtClean="0"/>
              <a:t>Объявление делегата: </a:t>
            </a:r>
            <a:r>
              <a:rPr lang="en-US" sz="1400" dirty="0" smtClean="0">
                <a:solidFill>
                  <a:srgbClr val="0070C0"/>
                </a:solidFill>
              </a:rPr>
              <a:t>public </a:t>
            </a:r>
            <a:r>
              <a:rPr lang="en-US" sz="1400" dirty="0">
                <a:solidFill>
                  <a:srgbClr val="0070C0"/>
                </a:solidFill>
              </a:rPr>
              <a:t>delegate void </a:t>
            </a:r>
            <a:r>
              <a:rPr lang="en-US" sz="1400" dirty="0" err="1" smtClean="0"/>
              <a:t>ParameterizedThreadStart</a:t>
            </a:r>
            <a:r>
              <a:rPr lang="en-US" sz="1400" dirty="0" smtClean="0"/>
              <a:t>(Object </a:t>
            </a:r>
            <a:r>
              <a:rPr lang="en-US" sz="1400" dirty="0" err="1" smtClean="0"/>
              <a:t>obj</a:t>
            </a:r>
            <a:r>
              <a:rPr lang="en-US" sz="1400" dirty="0" smtClean="0"/>
              <a:t>)</a:t>
            </a:r>
            <a:endParaRPr lang="ru-RU" sz="1400" dirty="0" smtClean="0"/>
          </a:p>
          <a:p>
            <a:pPr fontAlgn="base"/>
            <a:endParaRPr lang="ru-RU" sz="1400" dirty="0"/>
          </a:p>
          <a:p>
            <a:pPr fontAlgn="base"/>
            <a:endParaRPr lang="ru-RU" sz="1400" dirty="0" smtClean="0"/>
          </a:p>
          <a:p>
            <a:pPr fontAlgn="base"/>
            <a:endParaRPr lang="ru-RU" sz="1400" dirty="0"/>
          </a:p>
          <a:p>
            <a:pPr fontAlgn="base"/>
            <a:endParaRPr lang="ru-RU" sz="1400" dirty="0" smtClean="0"/>
          </a:p>
          <a:p>
            <a:pPr fontAlgn="base"/>
            <a:endParaRPr lang="ru-RU" sz="1400" dirty="0"/>
          </a:p>
          <a:p>
            <a:pPr fontAlgn="base"/>
            <a:endParaRPr lang="ru-RU" sz="1400" dirty="0" smtClean="0"/>
          </a:p>
          <a:p>
            <a:pPr fontAlgn="base"/>
            <a:endParaRPr lang="ru-RU" sz="1400" dirty="0"/>
          </a:p>
          <a:p>
            <a:pPr fontAlgn="base"/>
            <a:endParaRPr lang="ru-RU" sz="1400" dirty="0" smtClean="0"/>
          </a:p>
          <a:p>
            <a:pPr fontAlgn="base"/>
            <a:endParaRPr lang="ru-RU" sz="1400" dirty="0"/>
          </a:p>
          <a:p>
            <a:pPr fontAlgn="base"/>
            <a:endParaRPr lang="ru-RU" sz="1400" dirty="0" smtClean="0"/>
          </a:p>
          <a:p>
            <a:pPr fontAlgn="base"/>
            <a:endParaRPr lang="ru-RU" sz="1400" dirty="0"/>
          </a:p>
          <a:p>
            <a:pPr fontAlgn="base"/>
            <a:endParaRPr lang="ru-RU" sz="1400" dirty="0" smtClean="0"/>
          </a:p>
          <a:p>
            <a:pPr fontAlgn="base"/>
            <a:r>
              <a:rPr lang="ru-RU" sz="1400" dirty="0"/>
              <a:t>При использовании </a:t>
            </a:r>
            <a:r>
              <a:rPr lang="ru-RU" sz="1400" b="1" dirty="0" err="1"/>
              <a:t>ParameterizedThreadStart</a:t>
            </a:r>
            <a:r>
              <a:rPr lang="ru-RU" sz="1400" dirty="0"/>
              <a:t> мы </a:t>
            </a:r>
            <a:r>
              <a:rPr lang="ru-RU" sz="1400" dirty="0" smtClean="0"/>
              <a:t>можем </a:t>
            </a:r>
            <a:r>
              <a:rPr lang="ru-RU" sz="1400" dirty="0"/>
              <a:t>запускать во втором потоке только такой метод, который в качестве единственного параметра принимает объект типа </a:t>
            </a:r>
            <a:r>
              <a:rPr lang="ru-RU" sz="1400" b="1" dirty="0" err="1"/>
              <a:t>object</a:t>
            </a:r>
            <a:r>
              <a:rPr lang="ru-RU" sz="1400" dirty="0"/>
              <a:t>. </a:t>
            </a:r>
            <a:endParaRPr lang="ru-RU" sz="1400" dirty="0" smtClean="0"/>
          </a:p>
          <a:p>
            <a:pPr fontAlgn="base"/>
            <a:endParaRPr lang="ru-RU" sz="1400" dirty="0"/>
          </a:p>
          <a:p>
            <a:pPr fontAlgn="base"/>
            <a:endParaRPr lang="ru-RU" sz="1400" dirty="0" smtClean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619" y="1786580"/>
            <a:ext cx="3476625" cy="23622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747" y="4314526"/>
            <a:ext cx="6115050" cy="1257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9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Синхронизация потоков. </a:t>
            </a:r>
            <a:r>
              <a:rPr lang="en-US" dirty="0"/>
              <a:t>Lock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48498"/>
            <a:ext cx="8914402" cy="5900032"/>
          </a:xfrm>
        </p:spPr>
        <p:txBody>
          <a:bodyPr>
            <a:noAutofit/>
          </a:bodyPr>
          <a:lstStyle/>
          <a:p>
            <a:pPr fontAlgn="base"/>
            <a:r>
              <a:rPr lang="ru-RU" sz="1600" dirty="0"/>
              <a:t>Нередко в потоках используются некоторые разделяемые ресурсы, общие для всей программы. Это могут быть общие переменные, файлы, другие ресурсы</a:t>
            </a:r>
            <a:r>
              <a:rPr lang="ru-RU" sz="1600" dirty="0" smtClean="0"/>
              <a:t>.</a:t>
            </a:r>
          </a:p>
          <a:p>
            <a:pPr fontAlgn="base"/>
            <a:r>
              <a:rPr lang="ru-RU" sz="1600" dirty="0" smtClean="0"/>
              <a:t>Для того чтобы обеспечить доступ к разделяемому ресурсу в любой момент времени только одному потоку используется оператор </a:t>
            </a:r>
            <a:r>
              <a:rPr lang="en-US" sz="1600" b="1" dirty="0"/>
              <a:t>l</a:t>
            </a:r>
            <a:r>
              <a:rPr lang="en-US" sz="1600" b="1" dirty="0" smtClean="0"/>
              <a:t>ock</a:t>
            </a:r>
            <a:r>
              <a:rPr lang="en-US" sz="1600" dirty="0" smtClean="0"/>
              <a:t>.</a:t>
            </a:r>
            <a:endParaRPr lang="ru-RU" sz="1600" dirty="0" smtClean="0"/>
          </a:p>
          <a:p>
            <a:pPr fontAlgn="base"/>
            <a:r>
              <a:rPr lang="ru-RU" sz="1600" dirty="0"/>
              <a:t>Оператор </a:t>
            </a:r>
            <a:r>
              <a:rPr lang="ru-RU" sz="1600" b="1" dirty="0" err="1"/>
              <a:t>lock</a:t>
            </a:r>
            <a:r>
              <a:rPr lang="ru-RU" sz="1600" dirty="0"/>
              <a:t> определяет блок кода, внутри которого весь код блокируется и становится недоступным для других потоков до завершения работы текущего потока. </a:t>
            </a:r>
            <a:endParaRPr lang="en-US" sz="1600" dirty="0" smtClean="0"/>
          </a:p>
          <a:p>
            <a:pPr fontAlgn="base"/>
            <a:r>
              <a:rPr lang="ru-RU" sz="1600" dirty="0"/>
              <a:t>О</a:t>
            </a:r>
            <a:r>
              <a:rPr lang="ru-RU" sz="1600" dirty="0" smtClean="0"/>
              <a:t>бщая </a:t>
            </a:r>
            <a:r>
              <a:rPr lang="ru-RU" sz="1600" dirty="0"/>
              <a:t>форма блокировки</a:t>
            </a:r>
            <a:r>
              <a:rPr lang="ru-RU" sz="1600" dirty="0" smtClean="0"/>
              <a:t>:</a:t>
            </a:r>
          </a:p>
          <a:p>
            <a:pPr marL="400050" lvl="1" indent="0" fontAlgn="base">
              <a:buNone/>
            </a:pPr>
            <a:r>
              <a:rPr lang="en-US" b="1" dirty="0"/>
              <a:t>lock(</a:t>
            </a:r>
            <a:r>
              <a:rPr lang="en-US" b="1" dirty="0" err="1"/>
              <a:t>lockObj</a:t>
            </a:r>
            <a:r>
              <a:rPr lang="en-US" b="1" dirty="0" smtClean="0"/>
              <a:t>)</a:t>
            </a:r>
            <a:endParaRPr lang="ru-RU" b="1" dirty="0" smtClean="0"/>
          </a:p>
          <a:p>
            <a:pPr marL="400050" lvl="1" indent="0" fontAlgn="base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400050" lvl="1" indent="0" fontAlgn="base">
              <a:buNone/>
            </a:pPr>
            <a:r>
              <a:rPr lang="en-US" dirty="0"/>
              <a:t>// </a:t>
            </a:r>
            <a:r>
              <a:rPr lang="ru-RU" dirty="0"/>
              <a:t>синхронизируемые операторы</a:t>
            </a:r>
          </a:p>
          <a:p>
            <a:pPr marL="400050" lvl="1" indent="0" fontAlgn="base">
              <a:buNone/>
            </a:pPr>
            <a:r>
              <a:rPr lang="ru-RU" dirty="0" smtClean="0"/>
              <a:t>}</a:t>
            </a:r>
            <a:endParaRPr lang="ru-RU" dirty="0"/>
          </a:p>
          <a:p>
            <a:pPr fontAlgn="base"/>
            <a:r>
              <a:rPr lang="ru-RU" dirty="0" err="1"/>
              <a:t>lockObj</a:t>
            </a:r>
            <a:r>
              <a:rPr lang="ru-RU" dirty="0"/>
              <a:t> обозначает ссылку на синхронизируемый объект</a:t>
            </a:r>
            <a:r>
              <a:rPr lang="ru-RU" dirty="0" smtClean="0"/>
              <a:t>.</a:t>
            </a:r>
          </a:p>
          <a:p>
            <a:pPr fontAlgn="base"/>
            <a:r>
              <a:rPr lang="ru-RU" dirty="0"/>
              <a:t>Когда выполнение доходит до оператора </a:t>
            </a:r>
            <a:r>
              <a:rPr lang="ru-RU" dirty="0" err="1"/>
              <a:t>lock</a:t>
            </a:r>
            <a:r>
              <a:rPr lang="ru-RU" dirty="0"/>
              <a:t>, объект </a:t>
            </a:r>
            <a:r>
              <a:rPr lang="ru-RU" dirty="0" err="1"/>
              <a:t>lockObj</a:t>
            </a:r>
            <a:r>
              <a:rPr lang="ru-RU" dirty="0"/>
              <a:t> </a:t>
            </a:r>
            <a:r>
              <a:rPr lang="ru-RU" dirty="0" smtClean="0"/>
              <a:t>блокируется</a:t>
            </a:r>
            <a:r>
              <a:rPr lang="ru-RU" dirty="0"/>
              <a:t>, и на время его блокировки монопольный доступ к блоку кода имеет только один поток. После окончания работы блока кода, объект </a:t>
            </a:r>
            <a:r>
              <a:rPr lang="ru-RU" dirty="0" err="1"/>
              <a:t>lockObj</a:t>
            </a:r>
            <a:r>
              <a:rPr lang="ru-RU" dirty="0"/>
              <a:t> </a:t>
            </a:r>
            <a:r>
              <a:rPr lang="ru-RU" dirty="0" smtClean="0"/>
              <a:t>освобождается </a:t>
            </a:r>
            <a:r>
              <a:rPr lang="ru-RU" dirty="0"/>
              <a:t>и становится доступным для других потоков.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95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System.Threading.Monitor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48498"/>
            <a:ext cx="8914402" cy="5900032"/>
          </a:xfrm>
        </p:spPr>
        <p:txBody>
          <a:bodyPr>
            <a:noAutofit/>
          </a:bodyPr>
          <a:lstStyle/>
          <a:p>
            <a:pPr fontAlgn="base"/>
            <a:r>
              <a:rPr lang="ru-RU" sz="1600" dirty="0" smtClean="0"/>
              <a:t>Для </a:t>
            </a:r>
            <a:r>
              <a:rPr lang="ru-RU" sz="1600" dirty="0"/>
              <a:t>синхронизации потоков мы </a:t>
            </a:r>
            <a:r>
              <a:rPr lang="ru-RU" sz="1600" dirty="0" smtClean="0"/>
              <a:t>можем также </a:t>
            </a:r>
            <a:r>
              <a:rPr lang="ru-RU" sz="1600" dirty="0"/>
              <a:t>использовать мониторы, представленные классом </a:t>
            </a:r>
            <a:r>
              <a:rPr lang="ru-RU" sz="1600" dirty="0" err="1"/>
              <a:t>System.Threading.Monitor</a:t>
            </a:r>
            <a:r>
              <a:rPr lang="ru-RU" sz="1600" dirty="0"/>
              <a:t>. Фактически конструкция оператора </a:t>
            </a:r>
            <a:r>
              <a:rPr lang="ru-RU" sz="1600" dirty="0" err="1"/>
              <a:t>lock</a:t>
            </a:r>
            <a:r>
              <a:rPr lang="ru-RU" sz="1600" dirty="0"/>
              <a:t> </a:t>
            </a:r>
            <a:r>
              <a:rPr lang="ru-RU" sz="1600" dirty="0" smtClean="0"/>
              <a:t>инкапсулирует </a:t>
            </a:r>
            <a:r>
              <a:rPr lang="ru-RU" sz="1600" dirty="0"/>
              <a:t>в себе синтаксис использования мониторов. </a:t>
            </a:r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r>
              <a:rPr lang="ru-RU" sz="1600" dirty="0"/>
              <a:t>Метод </a:t>
            </a:r>
            <a:r>
              <a:rPr lang="ru-RU" sz="1600" b="1" dirty="0" err="1"/>
              <a:t>Monitor.Enter</a:t>
            </a:r>
            <a:r>
              <a:rPr lang="ru-RU" sz="1600" dirty="0"/>
              <a:t> блокирует объект </a:t>
            </a:r>
            <a:r>
              <a:rPr lang="ru-RU" sz="1600" b="1" dirty="0" err="1"/>
              <a:t>locker</a:t>
            </a:r>
            <a:r>
              <a:rPr lang="ru-RU" sz="1600" dirty="0"/>
              <a:t> так же, как это делает оператор </a:t>
            </a:r>
            <a:r>
              <a:rPr lang="ru-RU" sz="1600" b="1" dirty="0" err="1"/>
              <a:t>lock</a:t>
            </a:r>
            <a:r>
              <a:rPr lang="ru-RU" sz="1600" dirty="0"/>
              <a:t>. А в блоке </a:t>
            </a:r>
            <a:r>
              <a:rPr lang="ru-RU" sz="1600" b="1" dirty="0" err="1"/>
              <a:t>try</a:t>
            </a:r>
            <a:r>
              <a:rPr lang="ru-RU" sz="1600" dirty="0"/>
              <a:t>...</a:t>
            </a:r>
            <a:r>
              <a:rPr lang="ru-RU" sz="1600" b="1" dirty="0" err="1"/>
              <a:t>finally</a:t>
            </a:r>
            <a:r>
              <a:rPr lang="ru-RU" sz="1600" dirty="0"/>
              <a:t> с помощью метода </a:t>
            </a:r>
            <a:r>
              <a:rPr lang="ru-RU" sz="1600" b="1" dirty="0" err="1"/>
              <a:t>Monitor.Exit</a:t>
            </a:r>
            <a:r>
              <a:rPr lang="ru-RU" sz="1600" dirty="0"/>
              <a:t> происходит освобождение объекта </a:t>
            </a:r>
            <a:r>
              <a:rPr lang="ru-RU" sz="1600" b="1" dirty="0" err="1"/>
              <a:t>locker</a:t>
            </a:r>
            <a:r>
              <a:rPr lang="ru-RU" sz="1600" dirty="0"/>
              <a:t>, и он становится доступным для других потоков</a:t>
            </a:r>
            <a:r>
              <a:rPr lang="ru-RU" sz="1600" dirty="0" smtClean="0"/>
              <a:t>.</a:t>
            </a:r>
          </a:p>
          <a:p>
            <a:pPr fontAlgn="base"/>
            <a:r>
              <a:rPr lang="ru-RU" sz="1600" dirty="0"/>
              <a:t>Кроме блокировки и разблокировки объекта класс </a:t>
            </a:r>
            <a:r>
              <a:rPr lang="ru-RU" sz="1600" b="1" dirty="0" err="1"/>
              <a:t>Monitor</a:t>
            </a:r>
            <a:r>
              <a:rPr lang="ru-RU" sz="1600" dirty="0"/>
              <a:t> имеет еще ряд методов, которые позволяют управлять синхронизацией потоков.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985" y="1711797"/>
            <a:ext cx="5991225" cy="3286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4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Класс </a:t>
            </a:r>
            <a:r>
              <a:rPr lang="en-US" dirty="0" err="1" smtClean="0"/>
              <a:t>AutoResetEvent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48498"/>
            <a:ext cx="8914402" cy="5900032"/>
          </a:xfrm>
        </p:spPr>
        <p:txBody>
          <a:bodyPr>
            <a:noAutofit/>
          </a:bodyPr>
          <a:lstStyle/>
          <a:p>
            <a:pPr fontAlgn="base"/>
            <a:r>
              <a:rPr lang="ru-RU" sz="1600" dirty="0"/>
              <a:t>Класс </a:t>
            </a:r>
            <a:r>
              <a:rPr lang="ru-RU" sz="1600" b="1" dirty="0" err="1"/>
              <a:t>AutoResetEvent</a:t>
            </a:r>
            <a:r>
              <a:rPr lang="ru-RU" sz="1600" dirty="0"/>
              <a:t> также служит целям синхронизации потоков</a:t>
            </a:r>
            <a:r>
              <a:rPr lang="ru-RU" sz="1600" dirty="0" smtClean="0"/>
              <a:t>. </a:t>
            </a:r>
            <a:r>
              <a:rPr lang="ru-RU" sz="1600" dirty="0"/>
              <a:t>Однако </a:t>
            </a:r>
            <a:r>
              <a:rPr lang="ru-RU" sz="1600" dirty="0" smtClean="0"/>
              <a:t>он обеспечивает </a:t>
            </a:r>
            <a:r>
              <a:rPr lang="ru-RU" sz="1600" dirty="0"/>
              <a:t>синхронизации в масштабе всей системы</a:t>
            </a:r>
            <a:r>
              <a:rPr lang="ru-RU" sz="1600" dirty="0" smtClean="0"/>
              <a:t>. (синхронизация при помощи </a:t>
            </a:r>
            <a:r>
              <a:rPr lang="ru-RU" sz="1600" dirty="0" err="1" smtClean="0"/>
              <a:t>обьектов</a:t>
            </a:r>
            <a:r>
              <a:rPr lang="ru-RU" sz="1600" dirty="0" smtClean="0"/>
              <a:t> ядра </a:t>
            </a:r>
            <a:r>
              <a:rPr lang="en-US" sz="1600" b="1" dirty="0" smtClean="0"/>
              <a:t>Windows</a:t>
            </a:r>
            <a:r>
              <a:rPr lang="ru-RU" sz="1600" dirty="0" smtClean="0"/>
              <a:t>)</a:t>
            </a:r>
            <a:r>
              <a:rPr lang="en-US" sz="1600" dirty="0" smtClean="0"/>
              <a:t>.</a:t>
            </a:r>
          </a:p>
          <a:p>
            <a:pPr fontAlgn="base"/>
            <a:r>
              <a:rPr lang="ru-RU" sz="1600" b="1" dirty="0" err="1" smtClean="0"/>
              <a:t>AutoResetEvent</a:t>
            </a:r>
            <a:r>
              <a:rPr lang="en-US" sz="1600" dirty="0" smtClean="0"/>
              <a:t> </a:t>
            </a:r>
            <a:r>
              <a:rPr lang="ru-RU" sz="1600" dirty="0" smtClean="0"/>
              <a:t>позволяет потокам взаимодействовать путем передачи сигналов.</a:t>
            </a:r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 smtClean="0"/>
          </a:p>
          <a:p>
            <a:pPr fontAlgn="base"/>
            <a:r>
              <a:rPr lang="ru-RU" sz="1600" dirty="0"/>
              <a:t>Метод </a:t>
            </a:r>
            <a:r>
              <a:rPr lang="ru-RU" sz="1600" b="1" dirty="0" err="1"/>
              <a:t>WaitOne</a:t>
            </a:r>
            <a:r>
              <a:rPr lang="ru-RU" sz="1600" dirty="0"/>
              <a:t> указывает, что текущий поток переводится в состояние ожидания, пока объект </a:t>
            </a:r>
            <a:r>
              <a:rPr lang="ru-RU" sz="1600" b="1" dirty="0" err="1"/>
              <a:t>waitHandler</a:t>
            </a:r>
            <a:r>
              <a:rPr lang="ru-RU" sz="1600" dirty="0"/>
              <a:t> не будет переведен в сигнальное состояние. И так все потоки у нас переводятся в состояние ожидания</a:t>
            </a:r>
            <a:r>
              <a:rPr lang="ru-RU" sz="1600" dirty="0" smtClean="0"/>
              <a:t>.</a:t>
            </a:r>
          </a:p>
          <a:p>
            <a:pPr fontAlgn="base"/>
            <a:r>
              <a:rPr lang="ru-RU" sz="1600" dirty="0"/>
              <a:t>После завершения работы вызывается метод </a:t>
            </a:r>
            <a:r>
              <a:rPr lang="ru-RU" sz="1600" b="1" dirty="0" err="1"/>
              <a:t>waitHandler.Set</a:t>
            </a:r>
            <a:r>
              <a:rPr lang="ru-RU" sz="1600" dirty="0"/>
              <a:t>, который уведомляет все ожидающие потоки, что объект </a:t>
            </a:r>
            <a:r>
              <a:rPr lang="ru-RU" sz="1600" b="1" dirty="0" err="1"/>
              <a:t>waitHandler</a:t>
            </a:r>
            <a:r>
              <a:rPr lang="ru-RU" sz="1600" dirty="0"/>
              <a:t> снова находится в сигнальном состоянии, и один из потоков "захватывает" данный объект, переводит в несигнальное состояние и выполняет свой код. А остальные потоки снова ожидают.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731" y="2039509"/>
            <a:ext cx="5562600" cy="2581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92582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2651</TotalTime>
  <Words>933</Words>
  <Application>Microsoft Office PowerPoint</Application>
  <PresentationFormat>Widescreen</PresentationFormat>
  <Paragraphs>144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Грань</vt:lpstr>
      <vt:lpstr>.NET advanced</vt:lpstr>
      <vt:lpstr>План лекции</vt:lpstr>
      <vt:lpstr>Многопоточность</vt:lpstr>
      <vt:lpstr>Класс Thread</vt:lpstr>
      <vt:lpstr>Делегат ThreadStart</vt:lpstr>
      <vt:lpstr>Делегат ParameterizedThreadStart</vt:lpstr>
      <vt:lpstr>Синхронизация потоков. Lock.</vt:lpstr>
      <vt:lpstr>System.Threading.Monitor</vt:lpstr>
      <vt:lpstr>Класс AutoResetEvent</vt:lpstr>
      <vt:lpstr>Класс Mutex</vt:lpstr>
      <vt:lpstr>Класс Semaphore</vt:lpstr>
      <vt:lpstr>Класс Timer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Nick Luk</dc:creator>
  <cp:lastModifiedBy>Windows User</cp:lastModifiedBy>
  <cp:revision>540</cp:revision>
  <dcterms:created xsi:type="dcterms:W3CDTF">2015-11-07T12:50:02Z</dcterms:created>
  <dcterms:modified xsi:type="dcterms:W3CDTF">2017-10-28T14:02:27Z</dcterms:modified>
</cp:coreProperties>
</file>