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8927"/>
    <a:srgbClr val="6998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 smtClean="0"/>
              <a:t>Зразок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 та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 цита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Істина/хибніст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'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'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 smtClean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Extensible</a:t>
            </a:r>
            <a:r>
              <a:rPr lang="ru-RU" dirty="0" smtClean="0"/>
              <a:t> </a:t>
            </a:r>
            <a:r>
              <a:rPr lang="en-US" dirty="0" smtClean="0"/>
              <a:t>types</a:t>
            </a:r>
            <a:r>
              <a:rPr lang="ru-RU" dirty="0" smtClean="0"/>
              <a:t> </a:t>
            </a:r>
            <a:r>
              <a:rPr lang="en-US" dirty="0" smtClean="0"/>
              <a:t>C#</a:t>
            </a:r>
            <a:endParaRPr lang="en-US" dirty="0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2382593" y="4050833"/>
            <a:ext cx="6891410" cy="1096899"/>
          </a:xfrm>
        </p:spPr>
        <p:txBody>
          <a:bodyPr>
            <a:normAutofit/>
          </a:bodyPr>
          <a:lstStyle/>
          <a:p>
            <a:r>
              <a:rPr lang="en-US" sz="4000" dirty="0" smtClean="0"/>
              <a:t>Attributes</a:t>
            </a:r>
            <a:r>
              <a:rPr lang="ru-RU" sz="4000" dirty="0" smtClean="0"/>
              <a:t>.</a:t>
            </a:r>
            <a:r>
              <a:rPr lang="en-US" sz="4000" dirty="0" smtClean="0"/>
              <a:t> Model validation.</a:t>
            </a:r>
          </a:p>
        </p:txBody>
      </p:sp>
      <p:sp>
        <p:nvSpPr>
          <p:cNvPr id="4" name="Підзаголовок 2"/>
          <p:cNvSpPr txBox="1">
            <a:spLocks/>
          </p:cNvSpPr>
          <p:nvPr/>
        </p:nvSpPr>
        <p:spPr>
          <a:xfrm>
            <a:off x="69565" y="6334896"/>
            <a:ext cx="1569765" cy="5231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 smtClean="0"/>
              <a:t>Softheme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61" y="5314194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939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350062" cy="682752"/>
          </a:xfrm>
        </p:spPr>
        <p:txBody>
          <a:bodyPr/>
          <a:lstStyle/>
          <a:p>
            <a:pPr algn="ctr"/>
            <a:r>
              <a:rPr lang="ru-RU" dirty="0" err="1" smtClean="0"/>
              <a:t>Самовалидация</a:t>
            </a:r>
            <a:r>
              <a:rPr lang="ru-RU" dirty="0" smtClean="0"/>
              <a:t> модели</a:t>
            </a:r>
            <a:endParaRPr lang="ru-RU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532940" y="824248"/>
            <a:ext cx="8914402" cy="5924282"/>
          </a:xfrm>
        </p:spPr>
        <p:txBody>
          <a:bodyPr>
            <a:normAutofit/>
          </a:bodyPr>
          <a:lstStyle/>
          <a:p>
            <a:pPr fontAlgn="base"/>
            <a:r>
              <a:rPr lang="ru-RU" sz="1600" dirty="0" smtClean="0"/>
              <a:t>Необязательно </a:t>
            </a:r>
            <a:r>
              <a:rPr lang="ru-RU" sz="1600" dirty="0"/>
              <a:t>определять правила </a:t>
            </a:r>
            <a:r>
              <a:rPr lang="ru-RU" sz="1600" dirty="0" err="1"/>
              <a:t>валидации</a:t>
            </a:r>
            <a:r>
              <a:rPr lang="ru-RU" sz="1600" dirty="0"/>
              <a:t> модели в виде атрибутов. Мы можем применить к классу интерфейс </a:t>
            </a:r>
            <a:r>
              <a:rPr lang="ru-RU" sz="1600" b="1" dirty="0" err="1"/>
              <a:t>IValidatableObject</a:t>
            </a:r>
            <a:r>
              <a:rPr lang="ru-RU" sz="1600" dirty="0"/>
              <a:t> и реализовать его метод </a:t>
            </a:r>
            <a:r>
              <a:rPr lang="ru-RU" sz="1600" b="1" dirty="0" err="1"/>
              <a:t>Validate</a:t>
            </a:r>
            <a:r>
              <a:rPr lang="ru-RU" sz="1600" dirty="0"/>
              <a:t>(). В этом случае класс будет сам себя </a:t>
            </a:r>
            <a:r>
              <a:rPr lang="ru-RU" sz="1600" dirty="0" err="1"/>
              <a:t>валидировать</a:t>
            </a:r>
            <a:r>
              <a:rPr lang="ru-RU" sz="1600" dirty="0" smtClean="0"/>
              <a:t>.</a:t>
            </a:r>
          </a:p>
          <a:p>
            <a:pPr fontAlgn="base"/>
            <a:r>
              <a:rPr lang="ru-RU" sz="1600" dirty="0" smtClean="0"/>
              <a:t>Роль </a:t>
            </a:r>
            <a:r>
              <a:rPr lang="ru-RU" sz="1600" dirty="0"/>
              <a:t>атрибутов фактически выполняет логика из метода </a:t>
            </a:r>
            <a:r>
              <a:rPr lang="ru-RU" sz="1600" b="1" dirty="0" err="1"/>
              <a:t>Validate</a:t>
            </a:r>
            <a:r>
              <a:rPr lang="ru-RU" sz="1600" dirty="0" smtClean="0"/>
              <a:t>().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016" y="2321378"/>
            <a:ext cx="8858250" cy="3238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9551" y="-8626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254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371538" cy="682752"/>
          </a:xfrm>
        </p:spPr>
        <p:txBody>
          <a:bodyPr/>
          <a:lstStyle/>
          <a:p>
            <a:pPr algn="ctr"/>
            <a:r>
              <a:rPr lang="ru-RU" dirty="0" smtClean="0"/>
              <a:t>План лекции</a:t>
            </a:r>
            <a:endParaRPr lang="ru-RU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0" y="682752"/>
            <a:ext cx="4821288" cy="6181343"/>
          </a:xfrm>
        </p:spPr>
        <p:txBody>
          <a:bodyPr>
            <a:normAutofit/>
          </a:bodyPr>
          <a:lstStyle/>
          <a:p>
            <a:pPr marL="0" indent="0" algn="ctr" fontAlgn="base">
              <a:buNone/>
            </a:pPr>
            <a:r>
              <a:rPr lang="ru-RU" sz="1600" b="1" dirty="0" smtClean="0"/>
              <a:t>Презентация</a:t>
            </a:r>
            <a:endParaRPr lang="en-US" sz="1600" b="1" dirty="0" smtClean="0"/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ru-RU" dirty="0" smtClean="0"/>
              <a:t>Атрибуты</a:t>
            </a:r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ru-RU" dirty="0" smtClean="0"/>
              <a:t>Свойства атрибутов</a:t>
            </a:r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ru-RU" dirty="0" smtClean="0"/>
              <a:t>Случаи </a:t>
            </a:r>
            <a:r>
              <a:rPr lang="ru-RU" dirty="0"/>
              <a:t>использования </a:t>
            </a:r>
            <a:r>
              <a:rPr lang="ru-RU" dirty="0" smtClean="0"/>
              <a:t>атрибутов</a:t>
            </a:r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ru-RU" dirty="0"/>
              <a:t>Ограничение применения </a:t>
            </a:r>
            <a:r>
              <a:rPr lang="ru-RU" dirty="0" smtClean="0"/>
              <a:t>атрибута</a:t>
            </a:r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ru-RU" dirty="0" err="1"/>
              <a:t>В</a:t>
            </a:r>
            <a:r>
              <a:rPr lang="ru-RU" dirty="0" err="1" smtClean="0"/>
              <a:t>алидации</a:t>
            </a:r>
            <a:r>
              <a:rPr lang="ru-RU" dirty="0" smtClean="0"/>
              <a:t> модели</a:t>
            </a:r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ru-RU" dirty="0" smtClean="0"/>
              <a:t>Атрибуты </a:t>
            </a:r>
            <a:r>
              <a:rPr lang="ru-RU" dirty="0" err="1" smtClean="0"/>
              <a:t>валидации</a:t>
            </a:r>
            <a:endParaRPr lang="ru-RU" dirty="0" smtClean="0"/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ru-RU" dirty="0" smtClean="0"/>
              <a:t>Пользовательские атрибуты </a:t>
            </a:r>
            <a:r>
              <a:rPr lang="ru-RU" dirty="0" err="1" smtClean="0"/>
              <a:t>валидации</a:t>
            </a:r>
            <a:endParaRPr lang="ru-RU" dirty="0" smtClean="0"/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ru-RU" dirty="0" err="1" smtClean="0"/>
              <a:t>Самовалидация</a:t>
            </a:r>
            <a:r>
              <a:rPr lang="ru-RU" dirty="0" smtClean="0"/>
              <a:t> модели</a:t>
            </a:r>
          </a:p>
        </p:txBody>
      </p:sp>
      <p:sp>
        <p:nvSpPr>
          <p:cNvPr id="6" name="Місце для вмісту 2"/>
          <p:cNvSpPr txBox="1">
            <a:spLocks/>
          </p:cNvSpPr>
          <p:nvPr/>
        </p:nvSpPr>
        <p:spPr>
          <a:xfrm>
            <a:off x="5096256" y="682752"/>
            <a:ext cx="4550250" cy="5888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base">
              <a:buFont typeface="Wingdings 3" charset="2"/>
              <a:buNone/>
            </a:pPr>
            <a:r>
              <a:rPr lang="ru-RU" b="1" dirty="0" err="1" smtClean="0"/>
              <a:t>Демо</a:t>
            </a:r>
            <a:endParaRPr lang="ru-RU" b="1" dirty="0" smtClean="0"/>
          </a:p>
          <a:p>
            <a:pPr fontAlgn="base"/>
            <a:r>
              <a:rPr lang="ru-RU" sz="1600" dirty="0" smtClean="0"/>
              <a:t>Консольное приложение</a:t>
            </a:r>
            <a:r>
              <a:rPr lang="en-US" sz="1600" dirty="0" smtClean="0"/>
              <a:t> </a:t>
            </a:r>
            <a:r>
              <a:rPr lang="ru-RU" sz="1600" dirty="0" smtClean="0"/>
              <a:t>демонстрация работы с атрибутами.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9551" y="-8626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64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350062" cy="682752"/>
          </a:xfrm>
        </p:spPr>
        <p:txBody>
          <a:bodyPr/>
          <a:lstStyle/>
          <a:p>
            <a:pPr algn="ctr"/>
            <a:r>
              <a:rPr lang="ru-RU" dirty="0" smtClean="0"/>
              <a:t>Атрибуты</a:t>
            </a:r>
            <a:endParaRPr lang="ru-RU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489397" y="824248"/>
            <a:ext cx="8914402" cy="5924282"/>
          </a:xfrm>
        </p:spPr>
        <p:txBody>
          <a:bodyPr>
            <a:normAutofit/>
          </a:bodyPr>
          <a:lstStyle/>
          <a:p>
            <a:pPr fontAlgn="base"/>
            <a:r>
              <a:rPr lang="ru-RU" sz="1600" dirty="0"/>
              <a:t>Атрибуты в </a:t>
            </a:r>
            <a:r>
              <a:rPr lang="ru-RU" sz="1600" b="1" dirty="0"/>
              <a:t>.NET</a:t>
            </a:r>
            <a:r>
              <a:rPr lang="ru-RU" sz="1600" dirty="0"/>
              <a:t> представляют специальные инструменты, которые позволяют встраивать в сборку дополнительные </a:t>
            </a:r>
            <a:r>
              <a:rPr lang="ru-RU" sz="1600" dirty="0" smtClean="0"/>
              <a:t>метаданные.</a:t>
            </a:r>
          </a:p>
          <a:p>
            <a:pPr fontAlgn="base"/>
            <a:r>
              <a:rPr lang="ru-RU" sz="1600" dirty="0" smtClean="0"/>
              <a:t>Атрибуты </a:t>
            </a:r>
            <a:r>
              <a:rPr lang="ru-RU" sz="1600" dirty="0"/>
              <a:t>могут применяться как ко всему типу (классу, интерфейсу и т.д.), так и к отдельным его частям (методу, свойству и т.д</a:t>
            </a:r>
            <a:r>
              <a:rPr lang="ru-RU" sz="1600" dirty="0" smtClean="0"/>
              <a:t>.).</a:t>
            </a:r>
          </a:p>
          <a:p>
            <a:pPr fontAlgn="base"/>
            <a:r>
              <a:rPr lang="ru-RU" sz="1600" dirty="0"/>
              <a:t>Основу атрибутов составляет класс </a:t>
            </a:r>
            <a:r>
              <a:rPr lang="ru-RU" sz="1600" b="1" dirty="0" err="1"/>
              <a:t>System.Attribute</a:t>
            </a:r>
            <a:r>
              <a:rPr lang="ru-RU" sz="1600" dirty="0"/>
              <a:t>, от которого образованы все остальные классы атрибутов</a:t>
            </a:r>
            <a:r>
              <a:rPr lang="ru-RU" sz="1600" dirty="0" smtClean="0"/>
              <a:t>.</a:t>
            </a:r>
          </a:p>
          <a:p>
            <a:pPr fontAlgn="base"/>
            <a:endParaRPr lang="ru-RU" sz="1600" dirty="0" smtClean="0"/>
          </a:p>
          <a:p>
            <a:pPr fontAlgn="base"/>
            <a:endParaRPr lang="ru-RU" sz="1600" dirty="0"/>
          </a:p>
          <a:p>
            <a:pPr fontAlgn="base"/>
            <a:endParaRPr lang="ru-RU" sz="1600" dirty="0" smtClean="0"/>
          </a:p>
          <a:p>
            <a:pPr fontAlgn="base"/>
            <a:endParaRPr lang="ru-RU" sz="1600" dirty="0"/>
          </a:p>
          <a:p>
            <a:pPr fontAlgn="base"/>
            <a:endParaRPr lang="ru-RU" sz="1600" dirty="0" smtClean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588" y="5123446"/>
            <a:ext cx="6972300" cy="69532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1588" y="3143217"/>
            <a:ext cx="5276850" cy="14859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19551" y="-8626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726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350062" cy="682752"/>
          </a:xfrm>
        </p:spPr>
        <p:txBody>
          <a:bodyPr/>
          <a:lstStyle/>
          <a:p>
            <a:pPr algn="ctr"/>
            <a:r>
              <a:rPr lang="ru-RU" dirty="0" smtClean="0"/>
              <a:t>Свойства атрибутов</a:t>
            </a:r>
            <a:endParaRPr lang="ru-RU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532940" y="824248"/>
            <a:ext cx="8914402" cy="5924282"/>
          </a:xfrm>
        </p:spPr>
        <p:txBody>
          <a:bodyPr>
            <a:normAutofit/>
          </a:bodyPr>
          <a:lstStyle/>
          <a:p>
            <a:pPr fontAlgn="base"/>
            <a:r>
              <a:rPr lang="ru-RU" sz="1600" dirty="0"/>
              <a:t>Атрибуты добавляют в программу метаданные. </a:t>
            </a:r>
            <a:endParaRPr lang="ru-RU" sz="1600" dirty="0" smtClean="0"/>
          </a:p>
          <a:p>
            <a:pPr marL="400050" lvl="1" indent="0" fontAlgn="base">
              <a:buNone/>
            </a:pPr>
            <a:r>
              <a:rPr lang="ru-RU" dirty="0" smtClean="0"/>
              <a:t>(Метаданные </a:t>
            </a:r>
            <a:r>
              <a:rPr lang="ru-RU" dirty="0"/>
              <a:t>представляют собой сведения о типах, определенных в программе</a:t>
            </a:r>
            <a:r>
              <a:rPr lang="ru-RU" dirty="0" smtClean="0"/>
              <a:t>. Все </a:t>
            </a:r>
            <a:r>
              <a:rPr lang="ru-RU" dirty="0"/>
              <a:t>сборки .NET содержат заданный набор метаданных, описывающих типы и члены типов, определенных </a:t>
            </a:r>
            <a:r>
              <a:rPr lang="ru-RU" dirty="0" smtClean="0"/>
              <a:t>в сборке.)</a:t>
            </a:r>
          </a:p>
          <a:p>
            <a:pPr fontAlgn="base"/>
            <a:r>
              <a:rPr lang="ru-RU" sz="1600" dirty="0" smtClean="0"/>
              <a:t>Один или несколько атрибутов могут применяться к сборкам, модулям или более мелким программным элементам, таким как классы и свойства.</a:t>
            </a:r>
          </a:p>
          <a:p>
            <a:pPr fontAlgn="base"/>
            <a:r>
              <a:rPr lang="ru-RU" sz="1600" dirty="0" smtClean="0"/>
              <a:t>Атрибуты </a:t>
            </a:r>
            <a:r>
              <a:rPr lang="ru-RU" sz="1600" dirty="0"/>
              <a:t>могут принимать аргументы точно так же, как методы и свойства.</a:t>
            </a:r>
          </a:p>
          <a:p>
            <a:pPr fontAlgn="base"/>
            <a:r>
              <a:rPr lang="ru-RU" sz="1600" dirty="0"/>
              <a:t>Программа может проверить собственные метаданные или метаданные в других программах с помощью рефлексии</a:t>
            </a:r>
            <a:r>
              <a:rPr lang="ru-RU" sz="1600" dirty="0" smtClean="0"/>
              <a:t>.</a:t>
            </a:r>
          </a:p>
          <a:p>
            <a:pPr fontAlgn="base"/>
            <a:r>
              <a:rPr lang="ru-RU" sz="1600" b="1" dirty="0"/>
              <a:t>Значение атрибута невозможно изменять в процессе выполнения кода, так как значения их свойств хранятся в виде констант в скомпилированном модуле.</a:t>
            </a:r>
          </a:p>
          <a:p>
            <a:pPr fontAlgn="base"/>
            <a:endParaRPr lang="ru-RU" sz="16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9551" y="-8626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894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350062" cy="682752"/>
          </a:xfrm>
        </p:spPr>
        <p:txBody>
          <a:bodyPr/>
          <a:lstStyle/>
          <a:p>
            <a:pPr algn="ctr"/>
            <a:r>
              <a:rPr lang="ru-RU" dirty="0" smtClean="0"/>
              <a:t>Случаи использования атрибутов</a:t>
            </a:r>
            <a:endParaRPr lang="ru-RU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532940" y="824248"/>
            <a:ext cx="8914402" cy="5924282"/>
          </a:xfrm>
        </p:spPr>
        <p:txBody>
          <a:bodyPr>
            <a:normAutofit/>
          </a:bodyPr>
          <a:lstStyle/>
          <a:p>
            <a:pPr fontAlgn="base"/>
            <a:r>
              <a:rPr lang="ru-RU" sz="1600" dirty="0"/>
              <a:t>Пометка метода веб-службы с помощью атрибута </a:t>
            </a:r>
            <a:r>
              <a:rPr lang="ru-RU" sz="1600" b="1" dirty="0" err="1"/>
              <a:t>WebMethod</a:t>
            </a:r>
            <a:r>
              <a:rPr lang="ru-RU" sz="1600" dirty="0"/>
              <a:t> для указания на возможность вызова метода с помощью протокола </a:t>
            </a:r>
            <a:r>
              <a:rPr lang="ru-RU" sz="1600" b="1" dirty="0"/>
              <a:t>SOAP</a:t>
            </a:r>
            <a:r>
              <a:rPr lang="ru-RU" sz="1600" dirty="0" smtClean="0"/>
              <a:t>.</a:t>
            </a:r>
            <a:endParaRPr lang="ru-RU" sz="1600" dirty="0"/>
          </a:p>
          <a:p>
            <a:pPr fontAlgn="base"/>
            <a:r>
              <a:rPr lang="ru-RU" sz="1600" dirty="0"/>
              <a:t>Описание способов упаковки параметров методов при взаимодействии с машинным кодом</a:t>
            </a:r>
            <a:r>
              <a:rPr lang="ru-RU" sz="1600" dirty="0" smtClean="0"/>
              <a:t>. </a:t>
            </a:r>
          </a:p>
          <a:p>
            <a:pPr fontAlgn="base"/>
            <a:r>
              <a:rPr lang="ru-RU" sz="1600" dirty="0" smtClean="0"/>
              <a:t>Описание </a:t>
            </a:r>
            <a:r>
              <a:rPr lang="ru-RU" sz="1600" dirty="0"/>
              <a:t>свойств </a:t>
            </a:r>
            <a:r>
              <a:rPr lang="ru-RU" sz="1600" b="1" dirty="0"/>
              <a:t>COM</a:t>
            </a:r>
            <a:r>
              <a:rPr lang="ru-RU" sz="1600" dirty="0"/>
              <a:t> для классов, методов и интерфейсов.</a:t>
            </a:r>
          </a:p>
          <a:p>
            <a:pPr fontAlgn="base"/>
            <a:r>
              <a:rPr lang="ru-RU" sz="1600" dirty="0"/>
              <a:t>Вызов неуправляемого кода с помощью класса </a:t>
            </a:r>
            <a:r>
              <a:rPr lang="ru-RU" sz="1600" b="1" dirty="0" err="1"/>
              <a:t>DllImportAttribute</a:t>
            </a:r>
            <a:r>
              <a:rPr lang="ru-RU" sz="1600" dirty="0"/>
              <a:t>.</a:t>
            </a:r>
          </a:p>
          <a:p>
            <a:pPr fontAlgn="base"/>
            <a:r>
              <a:rPr lang="ru-RU" sz="1600" dirty="0"/>
              <a:t>Описание сборки с помощью заголовка, версии, описания или торгового знака.</a:t>
            </a:r>
          </a:p>
          <a:p>
            <a:pPr fontAlgn="base"/>
            <a:r>
              <a:rPr lang="ru-RU" sz="1600" dirty="0"/>
              <a:t>Указание того, какие члены класса должны быть </a:t>
            </a:r>
            <a:r>
              <a:rPr lang="ru-RU" sz="1600" dirty="0" err="1"/>
              <a:t>сериализованы</a:t>
            </a:r>
            <a:r>
              <a:rPr lang="ru-RU" sz="1600" dirty="0"/>
              <a:t> при сохранении.</a:t>
            </a:r>
          </a:p>
          <a:p>
            <a:pPr fontAlgn="base"/>
            <a:r>
              <a:rPr lang="ru-RU" sz="1600" dirty="0"/>
              <a:t>Описание порядка сопоставления членов класса и </a:t>
            </a:r>
            <a:r>
              <a:rPr lang="ru-RU" sz="1600" b="1" dirty="0"/>
              <a:t>XML-узлов</a:t>
            </a:r>
            <a:r>
              <a:rPr lang="ru-RU" sz="1600" dirty="0"/>
              <a:t> при </a:t>
            </a:r>
            <a:r>
              <a:rPr lang="ru-RU" sz="1600" b="1" dirty="0"/>
              <a:t>XML-</a:t>
            </a:r>
            <a:r>
              <a:rPr lang="ru-RU" sz="1600" b="1" dirty="0" err="1"/>
              <a:t>сериализации</a:t>
            </a:r>
            <a:r>
              <a:rPr lang="ru-RU" sz="1600" dirty="0"/>
              <a:t>.</a:t>
            </a:r>
          </a:p>
          <a:p>
            <a:pPr fontAlgn="base"/>
            <a:r>
              <a:rPr lang="ru-RU" sz="1600" dirty="0"/>
              <a:t>Описание требований безопасности к методам.</a:t>
            </a:r>
          </a:p>
          <a:p>
            <a:pPr fontAlgn="base"/>
            <a:r>
              <a:rPr lang="ru-RU" sz="1600" dirty="0"/>
              <a:t>Указание характеристик, используемых для обеспечения безопасности.</a:t>
            </a:r>
          </a:p>
          <a:p>
            <a:pPr fontAlgn="base"/>
            <a:r>
              <a:rPr lang="ru-RU" sz="1600" dirty="0"/>
              <a:t>Управление оптимизацией с помощью </a:t>
            </a:r>
            <a:r>
              <a:rPr lang="ru-RU" sz="1600" b="1" dirty="0"/>
              <a:t>JIT-компилятора</a:t>
            </a:r>
            <a:r>
              <a:rPr lang="ru-RU" sz="1600" dirty="0"/>
              <a:t> для того, чтобы отладка кода оставалась простой.</a:t>
            </a:r>
          </a:p>
          <a:p>
            <a:pPr fontAlgn="base"/>
            <a:r>
              <a:rPr lang="ru-RU" sz="1600" dirty="0"/>
              <a:t>Получение сведений об объекте, вызывающем метод.</a:t>
            </a:r>
            <a:endParaRPr lang="ru-RU" sz="16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9551" y="-8626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468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350062" cy="682752"/>
          </a:xfrm>
        </p:spPr>
        <p:txBody>
          <a:bodyPr/>
          <a:lstStyle/>
          <a:p>
            <a:pPr algn="ctr"/>
            <a:r>
              <a:rPr lang="ru-RU" dirty="0"/>
              <a:t>Ограничение применения атрибута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532940" y="682752"/>
            <a:ext cx="8914402" cy="6065778"/>
          </a:xfrm>
        </p:spPr>
        <p:txBody>
          <a:bodyPr>
            <a:normAutofit/>
          </a:bodyPr>
          <a:lstStyle/>
          <a:p>
            <a:pPr fontAlgn="base"/>
            <a:r>
              <a:rPr lang="ru-RU" sz="1600" dirty="0" smtClean="0"/>
              <a:t>Ограничение применения задает </a:t>
            </a:r>
            <a:r>
              <a:rPr lang="ru-RU" sz="1600" dirty="0"/>
              <a:t>перечисление </a:t>
            </a:r>
            <a:r>
              <a:rPr lang="ru-RU" sz="1600" b="1" dirty="0" err="1" smtClean="0"/>
              <a:t>AttributeTargets</a:t>
            </a:r>
            <a:r>
              <a:rPr lang="ru-RU" sz="1600" dirty="0" smtClean="0"/>
              <a:t>.</a:t>
            </a:r>
          </a:p>
          <a:p>
            <a:pPr fontAlgn="base"/>
            <a:endParaRPr lang="ru-RU" sz="1600" dirty="0"/>
          </a:p>
          <a:p>
            <a:pPr fontAlgn="base"/>
            <a:endParaRPr lang="ru-RU" sz="1600" dirty="0" smtClean="0"/>
          </a:p>
          <a:p>
            <a:pPr fontAlgn="base"/>
            <a:endParaRPr lang="ru-RU" sz="1600" dirty="0"/>
          </a:p>
          <a:p>
            <a:pPr fontAlgn="base"/>
            <a:endParaRPr lang="ru-RU" sz="1600" dirty="0"/>
          </a:p>
          <a:p>
            <a:pPr marL="0" indent="0" fontAlgn="base">
              <a:buNone/>
            </a:pPr>
            <a:r>
              <a:rPr lang="ru-RU" sz="1600" b="1" dirty="0" err="1" smtClean="0"/>
              <a:t>All</a:t>
            </a:r>
            <a:r>
              <a:rPr lang="ru-RU" sz="1600" dirty="0"/>
              <a:t>: используется всеми типами</a:t>
            </a:r>
          </a:p>
          <a:p>
            <a:pPr marL="0" indent="0" fontAlgn="base">
              <a:buNone/>
            </a:pPr>
            <a:r>
              <a:rPr lang="ru-RU" sz="1600" b="1" dirty="0" err="1" smtClean="0"/>
              <a:t>Assembly</a:t>
            </a:r>
            <a:r>
              <a:rPr lang="ru-RU" sz="1600" dirty="0"/>
              <a:t>: атрибут применяется к сборке</a:t>
            </a:r>
          </a:p>
          <a:p>
            <a:pPr marL="0" indent="0" fontAlgn="base">
              <a:buNone/>
            </a:pPr>
            <a:r>
              <a:rPr lang="ru-RU" sz="1600" b="1" dirty="0" err="1" smtClean="0"/>
              <a:t>Constructor</a:t>
            </a:r>
            <a:r>
              <a:rPr lang="ru-RU" sz="1600" dirty="0"/>
              <a:t>: атрибут применяется к конструктору</a:t>
            </a:r>
          </a:p>
          <a:p>
            <a:pPr marL="0" indent="0" fontAlgn="base">
              <a:buNone/>
            </a:pPr>
            <a:r>
              <a:rPr lang="ru-RU" sz="1600" b="1" dirty="0" err="1" smtClean="0"/>
              <a:t>Delegate</a:t>
            </a:r>
            <a:r>
              <a:rPr lang="ru-RU" sz="1600" dirty="0"/>
              <a:t>: атрибут применяется к делегату</a:t>
            </a:r>
          </a:p>
          <a:p>
            <a:pPr marL="0" indent="0" fontAlgn="base">
              <a:buNone/>
            </a:pPr>
            <a:r>
              <a:rPr lang="ru-RU" sz="1600" b="1" dirty="0" err="1" smtClean="0"/>
              <a:t>Enum</a:t>
            </a:r>
            <a:r>
              <a:rPr lang="ru-RU" sz="1600" dirty="0"/>
              <a:t>: применяется к перечислению</a:t>
            </a:r>
          </a:p>
          <a:p>
            <a:pPr marL="0" indent="0" fontAlgn="base">
              <a:buNone/>
            </a:pPr>
            <a:r>
              <a:rPr lang="ru-RU" sz="1600" b="1" dirty="0" err="1" smtClean="0"/>
              <a:t>Event</a:t>
            </a:r>
            <a:r>
              <a:rPr lang="ru-RU" sz="1600" dirty="0"/>
              <a:t>: атрибут применяется к событию</a:t>
            </a:r>
          </a:p>
          <a:p>
            <a:pPr marL="0" indent="0" fontAlgn="base">
              <a:buNone/>
            </a:pPr>
            <a:r>
              <a:rPr lang="ru-RU" sz="1600" b="1" dirty="0" err="1" smtClean="0"/>
              <a:t>Field</a:t>
            </a:r>
            <a:r>
              <a:rPr lang="ru-RU" sz="1600" dirty="0"/>
              <a:t>: применяется к полю типа</a:t>
            </a:r>
          </a:p>
          <a:p>
            <a:pPr marL="0" indent="0" fontAlgn="base">
              <a:buNone/>
            </a:pPr>
            <a:r>
              <a:rPr lang="ru-RU" sz="1600" b="1" dirty="0" err="1" smtClean="0"/>
              <a:t>Interface</a:t>
            </a:r>
            <a:r>
              <a:rPr lang="ru-RU" sz="1600" dirty="0"/>
              <a:t>: атрибут применяется к интерфейсу</a:t>
            </a:r>
          </a:p>
          <a:p>
            <a:pPr marL="0" indent="0" fontAlgn="base">
              <a:buNone/>
            </a:pPr>
            <a:r>
              <a:rPr lang="ru-RU" sz="1600" b="1" dirty="0" err="1" smtClean="0"/>
              <a:t>Method</a:t>
            </a:r>
            <a:r>
              <a:rPr lang="ru-RU" sz="1600" dirty="0"/>
              <a:t>: применяется к методу</a:t>
            </a:r>
          </a:p>
          <a:p>
            <a:pPr marL="0" indent="0" fontAlgn="base">
              <a:buNone/>
            </a:pPr>
            <a:r>
              <a:rPr lang="ru-RU" sz="1600" b="1" dirty="0" err="1" smtClean="0"/>
              <a:t>Property</a:t>
            </a:r>
            <a:r>
              <a:rPr lang="ru-RU" sz="1600" dirty="0"/>
              <a:t>: применяется к свойству</a:t>
            </a:r>
          </a:p>
          <a:p>
            <a:pPr marL="0" indent="0" fontAlgn="base">
              <a:buNone/>
            </a:pPr>
            <a:r>
              <a:rPr lang="ru-RU" sz="1600" b="1" dirty="0" err="1" smtClean="0"/>
              <a:t>Struct</a:t>
            </a:r>
            <a:r>
              <a:rPr lang="ru-RU" sz="1600" dirty="0"/>
              <a:t>: применяется к структуре</a:t>
            </a:r>
            <a:endParaRPr lang="ru-RU" sz="1600" dirty="0" smtClean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4706" y="1365504"/>
            <a:ext cx="5048250" cy="7810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9551" y="-8626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303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350062" cy="682752"/>
          </a:xfrm>
        </p:spPr>
        <p:txBody>
          <a:bodyPr/>
          <a:lstStyle/>
          <a:p>
            <a:pPr algn="ctr"/>
            <a:r>
              <a:rPr lang="ru-RU" dirty="0" err="1" smtClean="0"/>
              <a:t>Валидация</a:t>
            </a:r>
            <a:r>
              <a:rPr lang="ru-RU" dirty="0" smtClean="0"/>
              <a:t> модели</a:t>
            </a:r>
            <a:endParaRPr lang="ru-RU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532940" y="824248"/>
            <a:ext cx="8914402" cy="5924282"/>
          </a:xfrm>
        </p:spPr>
        <p:txBody>
          <a:bodyPr>
            <a:normAutofit/>
          </a:bodyPr>
          <a:lstStyle/>
          <a:p>
            <a:pPr fontAlgn="base"/>
            <a:r>
              <a:rPr lang="ru-RU" sz="1600" dirty="0" err="1" smtClean="0"/>
              <a:t>Валидация</a:t>
            </a:r>
            <a:r>
              <a:rPr lang="ru-RU" sz="1600" dirty="0" smtClean="0"/>
              <a:t> </a:t>
            </a:r>
            <a:r>
              <a:rPr lang="ru-RU" sz="1600" dirty="0"/>
              <a:t>модели - </a:t>
            </a:r>
            <a:r>
              <a:rPr lang="ru-RU" sz="1600" dirty="0" smtClean="0"/>
              <a:t>подтверждение </a:t>
            </a:r>
            <a:r>
              <a:rPr lang="ru-RU" sz="1600" dirty="0"/>
              <a:t>того, что полученные данные пригодны для связывания с </a:t>
            </a:r>
            <a:r>
              <a:rPr lang="ru-RU" sz="1600" dirty="0" smtClean="0"/>
              <a:t>моделью.</a:t>
            </a:r>
          </a:p>
          <a:p>
            <a:pPr fontAlgn="base"/>
            <a:r>
              <a:rPr lang="ru-RU" sz="1600" dirty="0"/>
              <a:t>.</a:t>
            </a:r>
            <a:r>
              <a:rPr lang="ru-RU" sz="1600" b="1" dirty="0"/>
              <a:t>NET</a:t>
            </a:r>
            <a:r>
              <a:rPr lang="ru-RU" sz="1600" dirty="0"/>
              <a:t> предлагает </a:t>
            </a:r>
            <a:r>
              <a:rPr lang="ru-RU" sz="1600" dirty="0" smtClean="0"/>
              <a:t>удобный </a:t>
            </a:r>
            <a:r>
              <a:rPr lang="ru-RU" sz="1600" dirty="0"/>
              <a:t>функционал в виде атрибутов из пространства имен </a:t>
            </a:r>
            <a:r>
              <a:rPr lang="ru-RU" sz="1600" b="1" dirty="0" err="1" smtClean="0"/>
              <a:t>System.ComponentModel.DataAnnotations</a:t>
            </a:r>
            <a:r>
              <a:rPr lang="ru-RU" sz="1600" dirty="0" smtClean="0"/>
              <a:t> для осуществления </a:t>
            </a:r>
            <a:r>
              <a:rPr lang="ru-RU" sz="1600" dirty="0" err="1" smtClean="0"/>
              <a:t>валидации</a:t>
            </a:r>
            <a:r>
              <a:rPr lang="ru-RU" sz="1600" dirty="0" smtClean="0"/>
              <a:t>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3751" y="2277835"/>
            <a:ext cx="4581525" cy="4152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9551" y="-8626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558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350062" cy="682752"/>
          </a:xfrm>
        </p:spPr>
        <p:txBody>
          <a:bodyPr/>
          <a:lstStyle/>
          <a:p>
            <a:pPr algn="ctr"/>
            <a:r>
              <a:rPr lang="ru-RU" dirty="0" smtClean="0"/>
              <a:t>Атрибуты </a:t>
            </a:r>
            <a:r>
              <a:rPr lang="ru-RU" dirty="0" err="1" smtClean="0"/>
              <a:t>валидации</a:t>
            </a:r>
            <a:endParaRPr lang="ru-RU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532940" y="824248"/>
            <a:ext cx="8914402" cy="5924282"/>
          </a:xfrm>
        </p:spPr>
        <p:txBody>
          <a:bodyPr>
            <a:normAutofit/>
          </a:bodyPr>
          <a:lstStyle/>
          <a:p>
            <a:pPr fontAlgn="base"/>
            <a:r>
              <a:rPr lang="ru-RU" sz="1600" dirty="0"/>
              <a:t>Для </a:t>
            </a:r>
            <a:r>
              <a:rPr lang="ru-RU" sz="1600" dirty="0" err="1"/>
              <a:t>валидации</a:t>
            </a:r>
            <a:r>
              <a:rPr lang="ru-RU" sz="1600" dirty="0"/>
              <a:t> модели </a:t>
            </a:r>
            <a:r>
              <a:rPr lang="ru-RU" sz="1600" dirty="0" smtClean="0"/>
              <a:t>возможно </a:t>
            </a:r>
            <a:r>
              <a:rPr lang="ru-RU" sz="1600" dirty="0"/>
              <a:t>использовать </a:t>
            </a:r>
            <a:r>
              <a:rPr lang="ru-RU" sz="1600" dirty="0" smtClean="0"/>
              <a:t>обширный </a:t>
            </a:r>
            <a:r>
              <a:rPr lang="ru-RU" sz="1600" dirty="0"/>
              <a:t>набор встроенных </a:t>
            </a:r>
            <a:r>
              <a:rPr lang="ru-RU" sz="1600" dirty="0" smtClean="0"/>
              <a:t>атрибутов.</a:t>
            </a:r>
          </a:p>
          <a:p>
            <a:pPr marL="0" indent="0" fontAlgn="base">
              <a:buNone/>
            </a:pPr>
            <a:r>
              <a:rPr lang="en-US" sz="1600" b="1" dirty="0" err="1" smtClean="0"/>
              <a:t>ErrorMessage</a:t>
            </a:r>
            <a:r>
              <a:rPr lang="ru-RU" sz="1600" dirty="0"/>
              <a:t>:</a:t>
            </a:r>
            <a:r>
              <a:rPr lang="ru-RU" sz="1600" dirty="0" smtClean="0"/>
              <a:t> задает сообщение об ошибке в случае не успешной </a:t>
            </a:r>
            <a:r>
              <a:rPr lang="ru-RU" sz="1600" dirty="0" err="1" smtClean="0"/>
              <a:t>валидации</a:t>
            </a:r>
            <a:r>
              <a:rPr lang="ru-RU" sz="1600" dirty="0" smtClean="0"/>
              <a:t>.</a:t>
            </a:r>
          </a:p>
          <a:p>
            <a:pPr marL="0" indent="0" fontAlgn="base">
              <a:buNone/>
            </a:pPr>
            <a:r>
              <a:rPr lang="ru-RU" sz="1600" b="1" dirty="0" err="1"/>
              <a:t>Required</a:t>
            </a:r>
            <a:r>
              <a:rPr lang="ru-RU" sz="1600" dirty="0"/>
              <a:t>: </a:t>
            </a:r>
            <a:r>
              <a:rPr lang="ru-RU" sz="1600" dirty="0" smtClean="0"/>
              <a:t>указывает</a:t>
            </a:r>
            <a:r>
              <a:rPr lang="ru-RU" sz="1600" dirty="0"/>
              <a:t>, что свойство должно быть обязательно установлено, обязательно должно иметь какое-либо значение</a:t>
            </a:r>
            <a:r>
              <a:rPr lang="ru-RU" sz="1600" dirty="0" smtClean="0"/>
              <a:t>.</a:t>
            </a:r>
          </a:p>
          <a:p>
            <a:pPr marL="0" indent="0" fontAlgn="base">
              <a:buNone/>
            </a:pPr>
            <a:r>
              <a:rPr lang="ru-RU" sz="1600" b="1" dirty="0" err="1"/>
              <a:t>RegularExpression</a:t>
            </a:r>
            <a:r>
              <a:rPr lang="ru-RU" sz="1600" dirty="0"/>
              <a:t>: указывает на регулярное выражение, которому должно соответствовать значение свойства</a:t>
            </a:r>
            <a:r>
              <a:rPr lang="ru-RU" sz="1600" dirty="0" smtClean="0"/>
              <a:t>.</a:t>
            </a:r>
          </a:p>
          <a:p>
            <a:pPr marL="0" indent="0" fontAlgn="base">
              <a:buNone/>
            </a:pPr>
            <a:r>
              <a:rPr lang="ru-RU" sz="1600" b="1" dirty="0" err="1"/>
              <a:t>StringLength</a:t>
            </a:r>
            <a:r>
              <a:rPr lang="ru-RU" sz="1600" dirty="0"/>
              <a:t>: определяет допустимую </a:t>
            </a:r>
            <a:r>
              <a:rPr lang="ru-RU" sz="1600" dirty="0" smtClean="0"/>
              <a:t>длину </a:t>
            </a:r>
            <a:r>
              <a:rPr lang="ru-RU" sz="1600" dirty="0"/>
              <a:t>для строковых свойств</a:t>
            </a:r>
            <a:r>
              <a:rPr lang="ru-RU" sz="1600" dirty="0" smtClean="0"/>
              <a:t>.</a:t>
            </a:r>
          </a:p>
          <a:p>
            <a:pPr marL="0" indent="0" fontAlgn="base">
              <a:buNone/>
            </a:pPr>
            <a:r>
              <a:rPr lang="ru-RU" sz="1600" b="1" dirty="0" err="1"/>
              <a:t>Range</a:t>
            </a:r>
            <a:r>
              <a:rPr lang="ru-RU" sz="1600" dirty="0"/>
              <a:t>: задает диапазон допустимых числовых значений</a:t>
            </a:r>
            <a:r>
              <a:rPr lang="ru-RU" sz="1600" dirty="0" smtClean="0"/>
              <a:t>.</a:t>
            </a:r>
          </a:p>
          <a:p>
            <a:pPr marL="0" indent="0" fontAlgn="base">
              <a:buNone/>
            </a:pPr>
            <a:r>
              <a:rPr lang="ru-RU" sz="1600" b="1" dirty="0" err="1"/>
              <a:t>Compare</a:t>
            </a:r>
            <a:r>
              <a:rPr lang="ru-RU" sz="1600" dirty="0"/>
              <a:t>: позволяет сравнить значение текущего свойства со значением другого свойства, которое передается в этот </a:t>
            </a:r>
            <a:r>
              <a:rPr lang="ru-RU" sz="1600" dirty="0" smtClean="0"/>
              <a:t>атрибут.</a:t>
            </a:r>
          </a:p>
          <a:p>
            <a:pPr marL="0" indent="0" fontAlgn="base">
              <a:buNone/>
            </a:pPr>
            <a:r>
              <a:rPr lang="ru-RU" sz="1600" b="1" dirty="0" err="1"/>
              <a:t>Phone</a:t>
            </a:r>
            <a:r>
              <a:rPr lang="ru-RU" sz="1600" dirty="0"/>
              <a:t>: данный атрибут автоматически </a:t>
            </a:r>
            <a:r>
              <a:rPr lang="ru-RU" sz="1600" dirty="0" err="1"/>
              <a:t>валидирует</a:t>
            </a:r>
            <a:r>
              <a:rPr lang="ru-RU" sz="1600" dirty="0"/>
              <a:t> значение свойства, является ли оно телефонным номером. </a:t>
            </a:r>
          </a:p>
          <a:p>
            <a:pPr marL="0" indent="0" fontAlgn="base">
              <a:buNone/>
            </a:pPr>
            <a:r>
              <a:rPr lang="ru-RU" sz="1600" b="1" dirty="0" err="1"/>
              <a:t>EmailAddress</a:t>
            </a:r>
            <a:r>
              <a:rPr lang="ru-RU" sz="1600" dirty="0"/>
              <a:t>: определяет, является ли значение свойства электронным адресом</a:t>
            </a:r>
          </a:p>
          <a:p>
            <a:pPr marL="0" indent="0" fontAlgn="base">
              <a:buNone/>
            </a:pPr>
            <a:r>
              <a:rPr lang="ru-RU" sz="1600" b="1" dirty="0" err="1" smtClean="0"/>
              <a:t>CreditCard</a:t>
            </a:r>
            <a:r>
              <a:rPr lang="ru-RU" sz="1600" dirty="0"/>
              <a:t>: определяет, является ли значение свойства номером кредитной карты</a:t>
            </a:r>
          </a:p>
          <a:p>
            <a:pPr marL="0" indent="0" fontAlgn="base">
              <a:buNone/>
            </a:pPr>
            <a:r>
              <a:rPr lang="ru-RU" sz="1600" b="1" dirty="0" smtClean="0"/>
              <a:t>Url</a:t>
            </a:r>
            <a:r>
              <a:rPr lang="ru-RU" sz="1600" dirty="0"/>
              <a:t>: определяет, является ли значение свойства гиперссылкой</a:t>
            </a:r>
            <a:endParaRPr lang="ru-RU" sz="16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9551" y="-8626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022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350062" cy="682752"/>
          </a:xfrm>
        </p:spPr>
        <p:txBody>
          <a:bodyPr/>
          <a:lstStyle/>
          <a:p>
            <a:pPr algn="ctr"/>
            <a:r>
              <a:rPr lang="ru-RU" dirty="0" smtClean="0"/>
              <a:t>Пользовательские атрибуты </a:t>
            </a:r>
            <a:r>
              <a:rPr lang="ru-RU" dirty="0" err="1" smtClean="0"/>
              <a:t>валидации</a:t>
            </a:r>
            <a:endParaRPr lang="ru-RU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532940" y="824248"/>
            <a:ext cx="8914402" cy="5924282"/>
          </a:xfrm>
        </p:spPr>
        <p:txBody>
          <a:bodyPr>
            <a:normAutofit/>
          </a:bodyPr>
          <a:lstStyle/>
          <a:p>
            <a:pPr fontAlgn="base"/>
            <a:r>
              <a:rPr lang="ru-RU" sz="1600" dirty="0"/>
              <a:t>Для создания </a:t>
            </a:r>
            <a:r>
              <a:rPr lang="ru-RU" sz="1600" dirty="0" err="1"/>
              <a:t>атриубта</a:t>
            </a:r>
            <a:r>
              <a:rPr lang="ru-RU" sz="1600" dirty="0"/>
              <a:t> нам надо унаследовать свой класс от класса </a:t>
            </a:r>
            <a:r>
              <a:rPr lang="ru-RU" sz="1600" dirty="0" err="1"/>
              <a:t>ValidationAttribute</a:t>
            </a:r>
            <a:r>
              <a:rPr lang="ru-RU" sz="1600" dirty="0"/>
              <a:t> и реализовать его метод </a:t>
            </a:r>
            <a:r>
              <a:rPr lang="ru-RU" sz="1600" dirty="0" err="1"/>
              <a:t>IsValid</a:t>
            </a:r>
            <a:r>
              <a:rPr lang="ru-RU" sz="1600" dirty="0" smtClean="0"/>
              <a:t>():</a:t>
            </a:r>
            <a:endParaRPr lang="en-US" sz="1600" dirty="0" smtClean="0"/>
          </a:p>
          <a:p>
            <a:pPr fontAlgn="base"/>
            <a:endParaRPr lang="en-US" sz="1600" dirty="0"/>
          </a:p>
          <a:p>
            <a:pPr fontAlgn="base"/>
            <a:endParaRPr lang="en-US" sz="1600" dirty="0" smtClean="0"/>
          </a:p>
          <a:p>
            <a:pPr fontAlgn="base"/>
            <a:endParaRPr lang="en-US" sz="1600" dirty="0"/>
          </a:p>
          <a:p>
            <a:pPr fontAlgn="base"/>
            <a:endParaRPr lang="en-US" sz="1600" dirty="0" smtClean="0"/>
          </a:p>
          <a:p>
            <a:pPr fontAlgn="base"/>
            <a:endParaRPr lang="en-US" sz="1600" dirty="0"/>
          </a:p>
          <a:p>
            <a:pPr fontAlgn="base"/>
            <a:endParaRPr lang="en-US" sz="1600" dirty="0" smtClean="0"/>
          </a:p>
          <a:p>
            <a:pPr fontAlgn="base"/>
            <a:endParaRPr lang="en-US" sz="1600" dirty="0"/>
          </a:p>
          <a:p>
            <a:pPr fontAlgn="base"/>
            <a:endParaRPr lang="en-US" sz="1600" dirty="0" smtClean="0"/>
          </a:p>
          <a:p>
            <a:pPr fontAlgn="base"/>
            <a:endParaRPr lang="en-US" sz="1600" dirty="0"/>
          </a:p>
          <a:p>
            <a:pPr fontAlgn="base"/>
            <a:endParaRPr lang="en-US" sz="1600" dirty="0" smtClean="0"/>
          </a:p>
          <a:p>
            <a:pPr fontAlgn="base"/>
            <a:endParaRPr lang="en-US" sz="1600" dirty="0"/>
          </a:p>
          <a:p>
            <a:pPr marL="0" indent="0" fontAlgn="base">
              <a:buNone/>
            </a:pPr>
            <a:r>
              <a:rPr lang="ru-RU" sz="1600" dirty="0"/>
              <a:t>А</a:t>
            </a:r>
            <a:r>
              <a:rPr lang="ru-RU" sz="1600" dirty="0" smtClean="0"/>
              <a:t>трибуты</a:t>
            </a:r>
            <a:r>
              <a:rPr lang="ru-RU" sz="1600" dirty="0"/>
              <a:t>, которые применяются ко всей модели, </a:t>
            </a:r>
            <a:r>
              <a:rPr lang="ru-RU" sz="1600" dirty="0" smtClean="0"/>
              <a:t>как правило </a:t>
            </a:r>
            <a:r>
              <a:rPr lang="ru-RU" sz="1600" dirty="0" err="1" smtClean="0"/>
              <a:t>валидируют</a:t>
            </a:r>
            <a:r>
              <a:rPr lang="ru-RU" sz="1600" dirty="0" smtClean="0"/>
              <a:t> </a:t>
            </a:r>
            <a:r>
              <a:rPr lang="ru-RU" sz="1600" dirty="0"/>
              <a:t>сразу комбинацию свойств класса. В данном случае смотрим, чтобы имя и возраст одновременно не были равны "</a:t>
            </a:r>
            <a:r>
              <a:rPr lang="ru-RU" sz="1600" dirty="0" err="1"/>
              <a:t>Alice</a:t>
            </a:r>
            <a:r>
              <a:rPr lang="ru-RU" sz="1600" dirty="0"/>
              <a:t>" и 33.</a:t>
            </a:r>
            <a:endParaRPr lang="ru-RU" sz="1600" dirty="0" smtClean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075" y="1584551"/>
            <a:ext cx="7639050" cy="35147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9551" y="-8626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043498"/>
      </p:ext>
    </p:extLst>
  </p:cSld>
  <p:clrMapOvr>
    <a:masterClrMapping/>
  </p:clrMapOvr>
</p:sld>
</file>

<file path=ppt/theme/theme1.xml><?xml version="1.0" encoding="utf-8"?>
<a:theme xmlns:a="http://schemas.openxmlformats.org/drawingml/2006/main" name="Грань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2155</TotalTime>
  <Words>662</Words>
  <Application>Microsoft Office PowerPoint</Application>
  <PresentationFormat>Widescreen</PresentationFormat>
  <Paragraphs>90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Trebuchet MS</vt:lpstr>
      <vt:lpstr>Wingdings</vt:lpstr>
      <vt:lpstr>Wingdings 3</vt:lpstr>
      <vt:lpstr>Грань</vt:lpstr>
      <vt:lpstr>Extensible types C#</vt:lpstr>
      <vt:lpstr>План лекции</vt:lpstr>
      <vt:lpstr>Атрибуты</vt:lpstr>
      <vt:lpstr>Свойства атрибутов</vt:lpstr>
      <vt:lpstr>Случаи использования атрибутов</vt:lpstr>
      <vt:lpstr>Ограничение применения атрибута</vt:lpstr>
      <vt:lpstr>Валидация модели</vt:lpstr>
      <vt:lpstr>Атрибуты валидации</vt:lpstr>
      <vt:lpstr>Пользовательские атрибуты валидации</vt:lpstr>
      <vt:lpstr>Самовалидация модели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Nick Luk</dc:creator>
  <cp:lastModifiedBy>Windows User</cp:lastModifiedBy>
  <cp:revision>426</cp:revision>
  <dcterms:created xsi:type="dcterms:W3CDTF">2015-11-07T12:50:02Z</dcterms:created>
  <dcterms:modified xsi:type="dcterms:W3CDTF">2017-10-28T13:35:17Z</dcterms:modified>
</cp:coreProperties>
</file>