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XML.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XML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Структура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System.Xml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Классы для работы с </a:t>
            </a:r>
            <a:r>
              <a:rPr lang="en-US" dirty="0" smtClean="0"/>
              <a:t>XML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Работа с </a:t>
            </a:r>
            <a:r>
              <a:rPr lang="en-US" dirty="0"/>
              <a:t>XML-</a:t>
            </a:r>
            <a:r>
              <a:rPr lang="ru-RU" dirty="0" smtClean="0"/>
              <a:t>документом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XPath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/>
              <a:t>Linq</a:t>
            </a:r>
            <a:r>
              <a:rPr lang="en-US" dirty="0"/>
              <a:t> to </a:t>
            </a:r>
            <a:r>
              <a:rPr lang="en-US" dirty="0" smtClean="0"/>
              <a:t>Xml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</a:t>
            </a:r>
            <a:r>
              <a:rPr lang="en-US" sz="1600" dirty="0" smtClean="0"/>
              <a:t>XML</a:t>
            </a:r>
            <a:r>
              <a:rPr lang="ru-RU" sz="1600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1079156"/>
            <a:ext cx="8914402" cy="566937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/>
              <a:t>XML</a:t>
            </a:r>
            <a:r>
              <a:rPr lang="ru-RU" sz="1600" dirty="0"/>
              <a:t> (</a:t>
            </a:r>
            <a:r>
              <a:rPr lang="ru-RU" sz="1600" dirty="0" err="1"/>
              <a:t>Extensible</a:t>
            </a:r>
            <a:r>
              <a:rPr lang="ru-RU" sz="1600" dirty="0"/>
              <a:t> </a:t>
            </a:r>
            <a:r>
              <a:rPr lang="ru-RU" sz="1600" dirty="0" err="1"/>
              <a:t>Markup</a:t>
            </a:r>
            <a:r>
              <a:rPr lang="ru-RU" sz="1600" dirty="0"/>
              <a:t> </a:t>
            </a:r>
            <a:r>
              <a:rPr lang="ru-RU" sz="1600" dirty="0" err="1"/>
              <a:t>Language</a:t>
            </a:r>
            <a:r>
              <a:rPr lang="ru-RU" sz="1600" dirty="0"/>
              <a:t>) - это </a:t>
            </a:r>
            <a:r>
              <a:rPr lang="ru-RU" sz="1600" dirty="0" smtClean="0"/>
              <a:t>язык </a:t>
            </a:r>
            <a:r>
              <a:rPr lang="ru-RU" sz="1600" dirty="0"/>
              <a:t>разметки документов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/>
              <a:t>позволяющий структурировать информацию </a:t>
            </a:r>
            <a:r>
              <a:rPr lang="ru-RU" sz="1600" dirty="0" smtClean="0"/>
              <a:t>различного типа</a:t>
            </a:r>
            <a:r>
              <a:rPr lang="en-US" sz="1600" dirty="0" smtClean="0"/>
              <a:t> </a:t>
            </a:r>
            <a:r>
              <a:rPr lang="ru-RU" sz="1600" dirty="0" smtClean="0"/>
              <a:t>для последующего обмена информацией между программными системами.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endParaRPr lang="en-US" sz="1600" dirty="0"/>
          </a:p>
          <a:p>
            <a:pPr fontAlgn="base"/>
            <a:endParaRPr lang="en-US" sz="1600" dirty="0" smtClean="0"/>
          </a:p>
          <a:p>
            <a:pPr fontAlgn="base"/>
            <a:r>
              <a:rPr lang="ru-RU" sz="1600" dirty="0"/>
              <a:t>XML-документ представляет собой обычный текстовый файл, в котором при помощи специальных маркеров создаются элементы данных, последовательность и вложенность которых определяет структуру документа и его содержание.</a:t>
            </a:r>
            <a:endParaRPr lang="ru-RU" sz="16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00" y="2064866"/>
            <a:ext cx="4244731" cy="2737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XML</a:t>
            </a:r>
            <a:r>
              <a:rPr lang="ru-RU" dirty="0" smtClean="0"/>
              <a:t> документа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8914402" cy="606577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XML-документ объявляет строка </a:t>
            </a:r>
            <a:r>
              <a:rPr lang="ru-RU" sz="1600" b="1" dirty="0"/>
              <a:t>&lt;?</a:t>
            </a:r>
            <a:r>
              <a:rPr lang="ru-RU" sz="1600" b="1" dirty="0" err="1"/>
              <a:t>xml</a:t>
            </a:r>
            <a:r>
              <a:rPr lang="ru-RU" sz="1600" b="1" dirty="0"/>
              <a:t> </a:t>
            </a:r>
            <a:r>
              <a:rPr lang="ru-RU" sz="1600" b="1" dirty="0" err="1"/>
              <a:t>version</a:t>
            </a:r>
            <a:r>
              <a:rPr lang="ru-RU" sz="1600" b="1" dirty="0"/>
              <a:t>="1.0" </a:t>
            </a:r>
            <a:r>
              <a:rPr lang="ru-RU" sz="1600" b="1" dirty="0" err="1"/>
              <a:t>encoding</a:t>
            </a:r>
            <a:r>
              <a:rPr lang="ru-RU" sz="1600" b="1" dirty="0"/>
              <a:t>="utf-8" ?&gt;</a:t>
            </a:r>
            <a:r>
              <a:rPr lang="ru-RU" sz="1600" dirty="0"/>
              <a:t>. Она задает версию (1.0) и кодировку (utf-8) </a:t>
            </a:r>
            <a:r>
              <a:rPr lang="ru-RU" sz="1600" dirty="0" err="1"/>
              <a:t>xml</a:t>
            </a:r>
            <a:r>
              <a:rPr lang="ru-RU" sz="1600" dirty="0"/>
              <a:t>. Далее идет </a:t>
            </a:r>
            <a:r>
              <a:rPr lang="ru-RU" sz="1600" dirty="0" smtClean="0"/>
              <a:t>собственно </a:t>
            </a:r>
            <a:r>
              <a:rPr lang="ru-RU" sz="1600" dirty="0"/>
              <a:t>содержимое документа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Содержимое документа заключено в один </a:t>
            </a:r>
            <a:r>
              <a:rPr lang="ru-RU" sz="1600" dirty="0"/>
              <a:t>корневой элемент, внутрь которого помещаются все остальные </a:t>
            </a:r>
            <a:r>
              <a:rPr lang="ru-RU" sz="1600" dirty="0" smtClean="0"/>
              <a:t>элементы.</a:t>
            </a:r>
          </a:p>
          <a:p>
            <a:pPr fontAlgn="base"/>
            <a:r>
              <a:rPr lang="ru-RU" sz="1600" dirty="0"/>
              <a:t>Каждый элемент определяется с помощью открывающего и закрывающего тегов, например, </a:t>
            </a:r>
            <a:r>
              <a:rPr lang="ru-RU" sz="1600" dirty="0" smtClean="0"/>
              <a:t>внутри </a:t>
            </a:r>
            <a:r>
              <a:rPr lang="ru-RU" sz="1600" dirty="0"/>
              <a:t>которых помещается значение или содержимое элементов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Элемент может иметь вложенные элементы и атрибуты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Атрибуты определяются в теле элемента и имеют следующую форму: название="значение</a:t>
            </a:r>
            <a:r>
              <a:rPr lang="ru-RU" sz="1600" dirty="0" smtClean="0"/>
              <a:t>".</a:t>
            </a:r>
          </a:p>
          <a:p>
            <a:pPr fontAlgn="base"/>
            <a:r>
              <a:rPr lang="ru-RU" sz="1600" dirty="0"/>
              <a:t>Внутри простых элементов помещается их значение. Например, &lt;</a:t>
            </a:r>
            <a:r>
              <a:rPr lang="ru-RU" sz="1600" dirty="0" err="1"/>
              <a:t>company</a:t>
            </a:r>
            <a:r>
              <a:rPr lang="ru-RU" sz="1600" dirty="0"/>
              <a:t>&gt;</a:t>
            </a:r>
            <a:r>
              <a:rPr lang="ru-RU" sz="1600" dirty="0" err="1"/>
              <a:t>Google</a:t>
            </a:r>
            <a:r>
              <a:rPr lang="ru-RU" sz="1600" dirty="0"/>
              <a:t>&lt;/</a:t>
            </a:r>
            <a:r>
              <a:rPr lang="ru-RU" sz="1600" dirty="0" err="1"/>
              <a:t>company</a:t>
            </a:r>
            <a:r>
              <a:rPr lang="ru-RU" sz="1600" dirty="0"/>
              <a:t>&gt; - элемент </a:t>
            </a:r>
            <a:r>
              <a:rPr lang="ru-RU" sz="1600" dirty="0" err="1"/>
              <a:t>company</a:t>
            </a:r>
            <a:r>
              <a:rPr lang="ru-RU" sz="1600" dirty="0"/>
              <a:t> имеет значение </a:t>
            </a:r>
            <a:r>
              <a:rPr lang="ru-RU" sz="1600" dirty="0" err="1"/>
              <a:t>Google</a:t>
            </a:r>
            <a:r>
              <a:rPr lang="ru-RU" sz="1600" dirty="0"/>
              <a:t>.</a:t>
            </a:r>
            <a:endParaRPr lang="ru-RU" sz="16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21" y="4120206"/>
            <a:ext cx="4244731" cy="2737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6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System.Xml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00592" cy="6065777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err="1" smtClean="0"/>
              <a:t>System.Xml</a:t>
            </a:r>
            <a:r>
              <a:rPr lang="en-US" sz="1600" dirty="0" smtClean="0"/>
              <a:t> – </a:t>
            </a:r>
            <a:r>
              <a:rPr lang="ru-RU" sz="1600" dirty="0" smtClean="0"/>
              <a:t>пространство имен в котором содержится набор классов для работы с </a:t>
            </a:r>
            <a:r>
              <a:rPr lang="en-US" sz="1600" dirty="0" smtClean="0"/>
              <a:t>XML.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XmlNode</a:t>
            </a:r>
            <a:r>
              <a:rPr lang="ru-RU" dirty="0" smtClean="0"/>
              <a:t> - </a:t>
            </a:r>
            <a:r>
              <a:rPr lang="ru-RU" dirty="0"/>
              <a:t>представляет узел </a:t>
            </a:r>
            <a:r>
              <a:rPr lang="ru-RU" dirty="0" err="1"/>
              <a:t>xml</a:t>
            </a:r>
            <a:r>
              <a:rPr lang="ru-RU" dirty="0"/>
              <a:t>. В качестве узла может использоваться весь документ, так и отдельный элемент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XmlDocument</a:t>
            </a:r>
            <a:r>
              <a:rPr lang="ru-RU" dirty="0" smtClean="0"/>
              <a:t> - </a:t>
            </a:r>
            <a:r>
              <a:rPr lang="ru-RU" dirty="0"/>
              <a:t>представляет весь </a:t>
            </a:r>
            <a:r>
              <a:rPr lang="ru-RU" dirty="0" err="1"/>
              <a:t>xml</a:t>
            </a:r>
            <a:r>
              <a:rPr lang="ru-RU" dirty="0"/>
              <a:t>-документ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XmlElement</a:t>
            </a:r>
            <a:r>
              <a:rPr lang="ru-RU" dirty="0" smtClean="0"/>
              <a:t> - </a:t>
            </a:r>
            <a:r>
              <a:rPr lang="ru-RU" dirty="0"/>
              <a:t>представляет отдельный элемент. Наследуется от класса </a:t>
            </a:r>
            <a:r>
              <a:rPr lang="ru-RU" b="1" dirty="0" err="1"/>
              <a:t>XmlNode</a:t>
            </a:r>
            <a:endParaRPr lang="ru-RU" b="1" dirty="0"/>
          </a:p>
          <a:p>
            <a:pPr marL="457200" lvl="1" indent="0" fontAlgn="base">
              <a:buNone/>
            </a:pPr>
            <a:r>
              <a:rPr lang="ru-RU" b="1" dirty="0" err="1" smtClean="0"/>
              <a:t>XmlAttribute</a:t>
            </a:r>
            <a:r>
              <a:rPr lang="ru-RU" dirty="0" smtClean="0"/>
              <a:t> - </a:t>
            </a:r>
            <a:r>
              <a:rPr lang="ru-RU" dirty="0"/>
              <a:t>представляет атрибут элемента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XmlText</a:t>
            </a:r>
            <a:r>
              <a:rPr lang="ru-RU" dirty="0" smtClean="0"/>
              <a:t> - </a:t>
            </a:r>
            <a:r>
              <a:rPr lang="ru-RU" dirty="0"/>
              <a:t>представляет значение элемента в виде текста, то есть тот текст, который находится в элементе между его открывающим и закрывающим тегами</a:t>
            </a:r>
          </a:p>
          <a:p>
            <a:pPr marL="457200" lvl="1" indent="0" fontAlgn="base">
              <a:buNone/>
            </a:pPr>
            <a:r>
              <a:rPr lang="ru-RU" b="1" dirty="0" err="1" smtClean="0"/>
              <a:t>XmlComment</a:t>
            </a:r>
            <a:r>
              <a:rPr lang="ru-RU" dirty="0" smtClean="0"/>
              <a:t> - представляет </a:t>
            </a:r>
            <a:r>
              <a:rPr lang="ru-RU" dirty="0"/>
              <a:t>комментарий в </a:t>
            </a:r>
            <a:r>
              <a:rPr lang="ru-RU" dirty="0" err="1"/>
              <a:t>xml</a:t>
            </a:r>
            <a:endParaRPr lang="ru-RU" dirty="0"/>
          </a:p>
          <a:p>
            <a:pPr marL="457200" lvl="1" indent="0" fontAlgn="base">
              <a:buNone/>
            </a:pPr>
            <a:r>
              <a:rPr lang="ru-RU" b="1" dirty="0" err="1" smtClean="0"/>
              <a:t>XmlNodeList</a:t>
            </a:r>
            <a:r>
              <a:rPr lang="ru-RU" dirty="0" smtClean="0"/>
              <a:t> - </a:t>
            </a:r>
            <a:r>
              <a:rPr lang="ru-RU" dirty="0"/>
              <a:t>используется для работы со списком </a:t>
            </a:r>
            <a:r>
              <a:rPr lang="ru-RU" dirty="0" smtClean="0"/>
              <a:t>узлов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ru-RU" sz="1600" dirty="0"/>
              <a:t>Ключевым классом, который позволяет манипулировать содержимым </a:t>
            </a:r>
            <a:r>
              <a:rPr lang="ru-RU" sz="1600" dirty="0" err="1"/>
              <a:t>xml</a:t>
            </a:r>
            <a:r>
              <a:rPr lang="ru-RU" sz="1600" dirty="0"/>
              <a:t>, является </a:t>
            </a:r>
            <a:r>
              <a:rPr lang="ru-RU" sz="1600" b="1" dirty="0" err="1" smtClean="0"/>
              <a:t>XmlNode</a:t>
            </a:r>
            <a:r>
              <a:rPr lang="en-US" sz="1600" b="1" dirty="0" smtClean="0"/>
              <a:t> </a:t>
            </a:r>
            <a:r>
              <a:rPr lang="ru-RU" sz="1600" dirty="0" smtClean="0"/>
              <a:t>который имеет свойства:</a:t>
            </a:r>
          </a:p>
          <a:p>
            <a:pPr marL="0" indent="0" fontAlgn="base">
              <a:buNone/>
            </a:pPr>
            <a:r>
              <a:rPr lang="en-US" sz="1600" b="1" dirty="0" smtClean="0"/>
              <a:t>Attributes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ChildNodes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HasChildNodes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FirstChild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LastChild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InnerText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InnerXml</a:t>
            </a:r>
            <a:r>
              <a:rPr lang="ru-RU" sz="1600" dirty="0" smtClean="0"/>
              <a:t>, </a:t>
            </a:r>
            <a:r>
              <a:rPr lang="en-US" sz="1600" b="1" dirty="0" smtClean="0"/>
              <a:t>Name</a:t>
            </a:r>
            <a:r>
              <a:rPr lang="ru-RU" sz="1600" dirty="0" smtClean="0"/>
              <a:t>, </a:t>
            </a:r>
            <a:r>
              <a:rPr lang="en-US" sz="1600" b="1" dirty="0" err="1" smtClean="0"/>
              <a:t>ParentNode</a:t>
            </a:r>
            <a:endParaRPr lang="ru-RU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2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Классы для работы с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97635" y="1408670"/>
            <a:ext cx="9000592" cy="5348097"/>
          </a:xfrm>
        </p:spPr>
        <p:txBody>
          <a:bodyPr>
            <a:normAutofit/>
          </a:bodyPr>
          <a:lstStyle/>
          <a:p>
            <a:pPr fontAlgn="base"/>
            <a:r>
              <a:rPr lang="en-US" sz="1400" b="1" dirty="0" err="1" smtClean="0"/>
              <a:t>XmlDocument</a:t>
            </a:r>
            <a:r>
              <a:rPr lang="en-US" sz="1400" dirty="0" smtClean="0"/>
              <a:t> – </a:t>
            </a:r>
            <a:r>
              <a:rPr lang="ru-RU" sz="1400" dirty="0" smtClean="0"/>
              <a:t>представляет </a:t>
            </a:r>
            <a:r>
              <a:rPr lang="en-US" sz="1400" dirty="0" smtClean="0"/>
              <a:t>XML </a:t>
            </a:r>
            <a:r>
              <a:rPr lang="ru-RU" sz="1400" dirty="0" smtClean="0"/>
              <a:t>документы а также методы </a:t>
            </a:r>
            <a:r>
              <a:rPr lang="ru-RU" sz="1400" dirty="0"/>
              <a:t>для загрузки, проверки, изменения, добавления и размещения XML-кода в документе</a:t>
            </a:r>
            <a:r>
              <a:rPr lang="ru-RU" sz="1400" dirty="0" smtClean="0"/>
              <a:t>.</a:t>
            </a:r>
          </a:p>
          <a:p>
            <a:pPr fontAlgn="base"/>
            <a:r>
              <a:rPr lang="en-US" sz="1400" b="1" dirty="0" err="1" smtClean="0"/>
              <a:t>XmlTextReader</a:t>
            </a:r>
            <a:r>
              <a:rPr lang="en-US" sz="1400" dirty="0"/>
              <a:t> </a:t>
            </a:r>
            <a:r>
              <a:rPr lang="en-US" sz="1400" dirty="0" smtClean="0"/>
              <a:t>- </a:t>
            </a:r>
            <a:r>
              <a:rPr lang="ru-RU" sz="1400" dirty="0" smtClean="0"/>
              <a:t>класс, предоставляющий </a:t>
            </a:r>
            <a:r>
              <a:rPr lang="ru-RU" sz="1400" dirty="0"/>
              <a:t>средство чтения, обеспечивающее быстрый прямой доступ (без кэширования) к данным XML</a:t>
            </a:r>
            <a:r>
              <a:rPr lang="ru-RU" sz="1400" dirty="0" smtClean="0"/>
              <a:t>.</a:t>
            </a:r>
          </a:p>
          <a:p>
            <a:pPr fontAlgn="base"/>
            <a:r>
              <a:rPr lang="en-US" sz="1400" b="1" dirty="0" err="1" smtClean="0"/>
              <a:t>XmlTextWriter</a:t>
            </a:r>
            <a:r>
              <a:rPr lang="en-US" sz="1400" dirty="0" smtClean="0"/>
              <a:t> </a:t>
            </a:r>
            <a:r>
              <a:rPr lang="ru-RU" sz="1400" dirty="0"/>
              <a:t>– класс предоставляющий </a:t>
            </a:r>
            <a:r>
              <a:rPr lang="ru-RU" sz="1400" dirty="0" smtClean="0"/>
              <a:t>средство </a:t>
            </a:r>
            <a:r>
              <a:rPr lang="ru-RU" sz="1400" dirty="0"/>
              <a:t>записи, обеспечивающее </a:t>
            </a:r>
            <a:r>
              <a:rPr lang="ru-RU" sz="1400" dirty="0" smtClean="0"/>
              <a:t>способ </a:t>
            </a:r>
            <a:r>
              <a:rPr lang="ru-RU" sz="1400" dirty="0"/>
              <a:t>быстрого прямого создания потоков (без кэширования) или файлов с данными </a:t>
            </a:r>
            <a:r>
              <a:rPr lang="ru-RU" sz="1400" dirty="0" smtClean="0"/>
              <a:t>XML.</a:t>
            </a:r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r>
              <a:rPr lang="en-US" sz="1400" b="1" dirty="0" err="1"/>
              <a:t>XDocument</a:t>
            </a:r>
            <a:r>
              <a:rPr lang="en-US" sz="1400" dirty="0"/>
              <a:t> </a:t>
            </a:r>
            <a:r>
              <a:rPr lang="en-US" sz="1400" dirty="0" smtClean="0"/>
              <a:t>– </a:t>
            </a:r>
            <a:r>
              <a:rPr lang="ru-RU" sz="1400" dirty="0" smtClean="0"/>
              <a:t>класс из пространства имен </a:t>
            </a:r>
            <a:r>
              <a:rPr lang="en-US" sz="1400" b="1" dirty="0" err="1" smtClean="0"/>
              <a:t>System.Xml.Linq</a:t>
            </a:r>
            <a:r>
              <a:rPr lang="ru-RU" sz="1400" dirty="0" smtClean="0"/>
              <a:t>, </a:t>
            </a:r>
            <a:r>
              <a:rPr lang="ru-RU" sz="1400" dirty="0"/>
              <a:t>представляет </a:t>
            </a:r>
            <a:r>
              <a:rPr lang="en-US" sz="1400" dirty="0"/>
              <a:t>XML </a:t>
            </a:r>
            <a:r>
              <a:rPr lang="ru-RU" sz="1400" dirty="0" smtClean="0"/>
              <a:t>документ.</a:t>
            </a:r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r>
              <a:rPr lang="ru-RU" sz="1400" dirty="0"/>
              <a:t>С</a:t>
            </a:r>
            <a:r>
              <a:rPr lang="ru-RU" sz="1400" dirty="0" smtClean="0"/>
              <a:t>амым производительным </a:t>
            </a:r>
            <a:r>
              <a:rPr lang="ru-RU" sz="1400" dirty="0"/>
              <a:t>способом чтения данных из </a:t>
            </a:r>
            <a:r>
              <a:rPr lang="ru-RU" sz="1400" dirty="0" err="1"/>
              <a:t>xml</a:t>
            </a:r>
            <a:r>
              <a:rPr lang="ru-RU" sz="1400" dirty="0"/>
              <a:t> является использование </a:t>
            </a:r>
            <a:r>
              <a:rPr lang="ru-RU" sz="1400" b="1" dirty="0" err="1" smtClean="0"/>
              <a:t>XmlReader</a:t>
            </a:r>
            <a:r>
              <a:rPr lang="uk-UA" sz="1400" dirty="0" smtClean="0"/>
              <a:t>, а </a:t>
            </a:r>
            <a:r>
              <a:rPr lang="ru-RU" sz="1400" dirty="0"/>
              <a:t>использование LINQ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smtClean="0"/>
              <a:t>XML предоставит ясность </a:t>
            </a:r>
            <a:r>
              <a:rPr lang="ru-RU" sz="1400" dirty="0"/>
              <a:t>и </a:t>
            </a:r>
            <a:r>
              <a:rPr lang="ru-RU" sz="1400" dirty="0" smtClean="0"/>
              <a:t>простот</a:t>
            </a:r>
            <a:r>
              <a:rPr lang="ru-RU" sz="1400" dirty="0"/>
              <a:t>у</a:t>
            </a:r>
            <a:r>
              <a:rPr lang="ru-RU" sz="1400" dirty="0" smtClean="0"/>
              <a:t> </a:t>
            </a:r>
            <a:r>
              <a:rPr lang="ru-RU" sz="1400" dirty="0" err="1" smtClean="0"/>
              <a:t>сопровождаемости</a:t>
            </a:r>
            <a:r>
              <a:rPr lang="ru-RU" sz="1400" dirty="0" smtClean="0"/>
              <a:t> кода.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Работа с </a:t>
            </a:r>
            <a:r>
              <a:rPr lang="en-US" dirty="0" smtClean="0"/>
              <a:t>XML </a:t>
            </a:r>
            <a:r>
              <a:rPr lang="ru-RU" dirty="0" smtClean="0"/>
              <a:t>документом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00592" cy="606577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Для </a:t>
            </a:r>
            <a:r>
              <a:rPr lang="ru-RU" sz="1600" dirty="0" smtClean="0"/>
              <a:t>работы с </a:t>
            </a:r>
            <a:r>
              <a:rPr lang="ru-RU" sz="1600" dirty="0" err="1" smtClean="0"/>
              <a:t>xml</a:t>
            </a:r>
            <a:r>
              <a:rPr lang="ru-RU" sz="1600" dirty="0" smtClean="0"/>
              <a:t>-документом </a:t>
            </a:r>
            <a:r>
              <a:rPr lang="ru-RU" sz="1600" dirty="0"/>
              <a:t>(изменения, добавления, удаления элементов) </a:t>
            </a:r>
            <a:r>
              <a:rPr lang="ru-RU" sz="1600" dirty="0" smtClean="0"/>
              <a:t>класс </a:t>
            </a:r>
            <a:r>
              <a:rPr lang="ru-RU" sz="1600" b="1" dirty="0" err="1" smtClean="0"/>
              <a:t>XmlNode</a:t>
            </a:r>
            <a:r>
              <a:rPr lang="ru-RU" sz="1600" dirty="0" smtClean="0"/>
              <a:t> предоставляет следующие методы:</a:t>
            </a:r>
          </a:p>
          <a:p>
            <a:pPr marL="457200" lvl="1" indent="0" fontAlgn="base">
              <a:buNone/>
            </a:pPr>
            <a:r>
              <a:rPr lang="ru-RU" sz="1400" b="1" dirty="0" err="1" smtClean="0"/>
              <a:t>AppendChild</a:t>
            </a:r>
            <a:r>
              <a:rPr lang="ru-RU" sz="1400" dirty="0" smtClean="0"/>
              <a:t> - </a:t>
            </a:r>
            <a:r>
              <a:rPr lang="ru-RU" sz="1400" dirty="0"/>
              <a:t>добавляет в конец текущего узла новый дочерний узел</a:t>
            </a:r>
          </a:p>
          <a:p>
            <a:pPr marL="457200" lvl="1" indent="0" fontAlgn="base">
              <a:buNone/>
            </a:pPr>
            <a:r>
              <a:rPr lang="ru-RU" sz="1400" b="1" dirty="0" err="1" smtClean="0"/>
              <a:t>InsertAfter</a:t>
            </a:r>
            <a:r>
              <a:rPr lang="ru-RU" sz="1400" dirty="0" smtClean="0"/>
              <a:t> - </a:t>
            </a:r>
            <a:r>
              <a:rPr lang="ru-RU" sz="1400" dirty="0"/>
              <a:t>добавляет новый узел после определенного узла</a:t>
            </a:r>
          </a:p>
          <a:p>
            <a:pPr marL="457200" lvl="1" indent="0" fontAlgn="base">
              <a:buNone/>
            </a:pPr>
            <a:r>
              <a:rPr lang="ru-RU" sz="1400" b="1" dirty="0" err="1" smtClean="0"/>
              <a:t>InsertBefore</a:t>
            </a:r>
            <a:r>
              <a:rPr lang="ru-RU" sz="1400" dirty="0" smtClean="0"/>
              <a:t> - </a:t>
            </a:r>
            <a:r>
              <a:rPr lang="ru-RU" sz="1400" dirty="0"/>
              <a:t>добавляет новый узел до определенного узла</a:t>
            </a:r>
          </a:p>
          <a:p>
            <a:pPr marL="457200" lvl="1" indent="0" fontAlgn="base">
              <a:buNone/>
            </a:pPr>
            <a:r>
              <a:rPr lang="ru-RU" sz="1400" b="1" dirty="0" err="1" smtClean="0"/>
              <a:t>RemoveAll</a:t>
            </a:r>
            <a:r>
              <a:rPr lang="ru-RU" sz="1400" dirty="0" smtClean="0"/>
              <a:t> - </a:t>
            </a:r>
            <a:r>
              <a:rPr lang="ru-RU" sz="1400" dirty="0"/>
              <a:t>удаляет все дочерние узлы текущего узла</a:t>
            </a:r>
          </a:p>
          <a:p>
            <a:pPr marL="457200" lvl="1" indent="0" fontAlgn="base">
              <a:buNone/>
            </a:pPr>
            <a:r>
              <a:rPr lang="ru-RU" sz="1400" b="1" dirty="0" err="1" smtClean="0"/>
              <a:t>RemoveChild</a:t>
            </a:r>
            <a:r>
              <a:rPr lang="ru-RU" sz="1400" dirty="0" smtClean="0"/>
              <a:t> - </a:t>
            </a:r>
            <a:r>
              <a:rPr lang="ru-RU" sz="1400" dirty="0"/>
              <a:t>удаляет у текущего узла один дочерний узел и возвращает </a:t>
            </a:r>
            <a:r>
              <a:rPr lang="ru-RU" sz="1400" dirty="0" smtClean="0"/>
              <a:t>его</a:t>
            </a:r>
          </a:p>
          <a:p>
            <a:pPr fontAlgn="base"/>
            <a:r>
              <a:rPr lang="ru-RU" sz="1600" dirty="0" smtClean="0"/>
              <a:t>Класс </a:t>
            </a:r>
            <a:r>
              <a:rPr lang="en-US" sz="1600" b="1" dirty="0" err="1"/>
              <a:t>XmlElement</a:t>
            </a:r>
            <a:r>
              <a:rPr lang="en-US" sz="1600" dirty="0"/>
              <a:t>, </a:t>
            </a:r>
            <a:r>
              <a:rPr lang="ru-RU" sz="1600" dirty="0"/>
              <a:t>унаследованный от </a:t>
            </a:r>
            <a:r>
              <a:rPr lang="en-US" sz="1600" b="1" dirty="0" err="1"/>
              <a:t>XmlNode</a:t>
            </a:r>
            <a:r>
              <a:rPr lang="en-US" sz="1600" dirty="0"/>
              <a:t>, </a:t>
            </a:r>
            <a:r>
              <a:rPr lang="ru-RU" sz="1600" dirty="0" smtClean="0"/>
              <a:t>добавляет методы:</a:t>
            </a:r>
            <a:endParaRPr lang="ru-RU" sz="1600" dirty="0"/>
          </a:p>
          <a:p>
            <a:pPr marL="457200" lvl="1" indent="0" fontAlgn="base">
              <a:buNone/>
            </a:pPr>
            <a:r>
              <a:rPr lang="en-US" sz="1400" b="1" dirty="0" err="1" smtClean="0"/>
              <a:t>CreateNode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/>
              <a:t>создает узел любого типа</a:t>
            </a:r>
          </a:p>
          <a:p>
            <a:pPr marL="457200" lvl="1" indent="0" fontAlgn="base">
              <a:buNone/>
            </a:pPr>
            <a:r>
              <a:rPr lang="en-US" sz="1400" b="1" dirty="0" err="1" smtClean="0"/>
              <a:t>CreateElement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/>
              <a:t>создает узел типа </a:t>
            </a:r>
            <a:r>
              <a:rPr lang="en-US" sz="1400" b="1" dirty="0" err="1"/>
              <a:t>XmlDocument</a:t>
            </a:r>
            <a:endParaRPr lang="en-US" sz="1400" b="1" dirty="0"/>
          </a:p>
          <a:p>
            <a:pPr marL="457200" lvl="1" indent="0" fontAlgn="base">
              <a:buNone/>
            </a:pPr>
            <a:r>
              <a:rPr lang="en-US" sz="1400" b="1" dirty="0" err="1" smtClean="0"/>
              <a:t>CreateAttribute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/>
              <a:t>создает узел типа </a:t>
            </a:r>
            <a:r>
              <a:rPr lang="en-US" sz="1400" b="1" dirty="0" err="1"/>
              <a:t>XmlAttribute</a:t>
            </a:r>
            <a:endParaRPr lang="en-US" sz="1400" b="1" dirty="0"/>
          </a:p>
          <a:p>
            <a:pPr marL="457200" lvl="1" indent="0" fontAlgn="base">
              <a:buNone/>
            </a:pPr>
            <a:r>
              <a:rPr lang="en-US" sz="1400" b="1" dirty="0" err="1" smtClean="0"/>
              <a:t>CreateTextNode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/>
              <a:t>создает узел типа </a:t>
            </a:r>
            <a:r>
              <a:rPr lang="en-US" sz="1400" b="1" dirty="0" err="1"/>
              <a:t>XmlTextNode</a:t>
            </a:r>
            <a:endParaRPr lang="en-US" sz="1400" b="1" dirty="0"/>
          </a:p>
          <a:p>
            <a:pPr marL="457200" lvl="1" indent="0" fontAlgn="base">
              <a:buNone/>
            </a:pPr>
            <a:r>
              <a:rPr lang="en-US" sz="1400" b="1" dirty="0" err="1" smtClean="0"/>
              <a:t>CreateComment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/>
              <a:t>создает </a:t>
            </a:r>
            <a:r>
              <a:rPr lang="ru-RU" sz="1400" dirty="0" smtClean="0"/>
              <a:t>комментарий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97" y="5115873"/>
            <a:ext cx="43243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XPath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00592" cy="6065777"/>
          </a:xfrm>
        </p:spPr>
        <p:txBody>
          <a:bodyPr>
            <a:normAutofit/>
          </a:bodyPr>
          <a:lstStyle/>
          <a:p>
            <a:pPr fontAlgn="base"/>
            <a:r>
              <a:rPr lang="ru-RU" sz="1400" b="1" dirty="0" err="1"/>
              <a:t>XPath</a:t>
            </a:r>
            <a:r>
              <a:rPr lang="ru-RU" sz="1400" dirty="0"/>
              <a:t> представляет язык запросов в XML. Он позволяет выбирать элементы, соответствующие определенному селектору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pPr fontAlgn="base"/>
            <a:r>
              <a:rPr lang="ru-RU" sz="1400" b="1" dirty="0" err="1"/>
              <a:t>XPath</a:t>
            </a:r>
            <a:r>
              <a:rPr lang="ru-RU" sz="1400" dirty="0"/>
              <a:t> (XML </a:t>
            </a:r>
            <a:r>
              <a:rPr lang="ru-RU" sz="1400" dirty="0" err="1"/>
              <a:t>Path</a:t>
            </a:r>
            <a:r>
              <a:rPr lang="ru-RU" sz="1400" dirty="0"/>
              <a:t> </a:t>
            </a:r>
            <a:r>
              <a:rPr lang="ru-RU" sz="1400" dirty="0" err="1"/>
              <a:t>Language</a:t>
            </a:r>
            <a:r>
              <a:rPr lang="ru-RU" sz="1400" dirty="0"/>
              <a:t>) р</a:t>
            </a:r>
            <a:r>
              <a:rPr lang="ru-RU" sz="1400" dirty="0" smtClean="0"/>
              <a:t>азработан </a:t>
            </a:r>
            <a:r>
              <a:rPr lang="ru-RU" sz="1400" dirty="0"/>
              <a:t>для организации доступа к частям документа XML в файлах трансформации XSLT и является стандартом консорциума W3C. </a:t>
            </a:r>
            <a:r>
              <a:rPr lang="ru-RU" sz="1400" dirty="0" err="1"/>
              <a:t>XPath</a:t>
            </a:r>
            <a:r>
              <a:rPr lang="ru-RU" sz="1400" dirty="0"/>
              <a:t> призван реализовать навигацию по DOM в XML. В </a:t>
            </a:r>
            <a:r>
              <a:rPr lang="ru-RU" sz="1400" dirty="0" err="1"/>
              <a:t>XPath</a:t>
            </a:r>
            <a:r>
              <a:rPr lang="ru-RU" sz="1400" dirty="0"/>
              <a:t> используется компактный синтаксис, отличный от принятого в XML.</a:t>
            </a:r>
            <a:endParaRPr lang="ru-RU" sz="1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84" y="2237988"/>
            <a:ext cx="7543800" cy="427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Linq</a:t>
            </a:r>
            <a:r>
              <a:rPr lang="en-US" dirty="0" smtClean="0"/>
              <a:t> to XML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00592" cy="6065777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XML </a:t>
            </a:r>
            <a:r>
              <a:rPr lang="ru-RU" sz="1600" dirty="0"/>
              <a:t>облегчает обработку XML, поскольку дает возможность </a:t>
            </a:r>
            <a:r>
              <a:rPr lang="ru-RU" sz="1600" dirty="0" smtClean="0"/>
              <a:t>работы </a:t>
            </a:r>
            <a:r>
              <a:rPr lang="ru-RU" sz="1600" dirty="0"/>
              <a:t>с запросами, аналогичный опыту работы с языком </a:t>
            </a:r>
            <a:r>
              <a:rPr lang="ru-RU" sz="1600" dirty="0" smtClean="0"/>
              <a:t>SQL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Используя </a:t>
            </a:r>
            <a:r>
              <a:rPr lang="ru-RU" sz="1600" b="1" dirty="0"/>
              <a:t>LINQ </a:t>
            </a:r>
            <a:r>
              <a:rPr lang="ru-RU" sz="1600" b="1" dirty="0" err="1"/>
              <a:t>to</a:t>
            </a:r>
            <a:r>
              <a:rPr lang="ru-RU" sz="1600" b="1" dirty="0"/>
              <a:t> XML</a:t>
            </a:r>
            <a:r>
              <a:rPr lang="ru-RU" sz="1600" dirty="0"/>
              <a:t>, </a:t>
            </a:r>
            <a:r>
              <a:rPr lang="ru-RU" sz="1600" dirty="0" smtClean="0"/>
              <a:t>можно добиться сокращения объемов </a:t>
            </a:r>
            <a:r>
              <a:rPr lang="ru-RU" sz="1600" dirty="0"/>
              <a:t>необходимого кода и сделать его более выразительным, более компактным и более </a:t>
            </a:r>
            <a:r>
              <a:rPr lang="ru-RU" sz="1600" dirty="0" smtClean="0"/>
              <a:t>мощным</a:t>
            </a:r>
            <a:r>
              <a:rPr lang="ru-RU" sz="1600" dirty="0"/>
              <a:t>:</a:t>
            </a:r>
            <a:endParaRPr lang="en-US" sz="1600" dirty="0" smtClean="0"/>
          </a:p>
          <a:p>
            <a:pPr marL="400050" lvl="1" indent="0" fontAlgn="base">
              <a:buNone/>
            </a:pPr>
            <a:r>
              <a:rPr lang="ru-RU" sz="1400" dirty="0" smtClean="0"/>
              <a:t>Загрузка </a:t>
            </a:r>
            <a:r>
              <a:rPr lang="ru-RU" sz="1400" dirty="0"/>
              <a:t>XML из файлов или потоков.</a:t>
            </a:r>
          </a:p>
          <a:p>
            <a:pPr marL="400050" lvl="1" indent="0" fontAlgn="base">
              <a:buNone/>
            </a:pPr>
            <a:r>
              <a:rPr lang="ru-RU" sz="1400" dirty="0" err="1" smtClean="0"/>
              <a:t>Сериализация</a:t>
            </a:r>
            <a:r>
              <a:rPr lang="ru-RU" sz="1400" dirty="0" smtClean="0"/>
              <a:t> XML </a:t>
            </a:r>
            <a:r>
              <a:rPr lang="ru-RU" sz="1400" dirty="0"/>
              <a:t>в файлы или в потоки.</a:t>
            </a:r>
          </a:p>
          <a:p>
            <a:pPr marL="400050" lvl="1" indent="0" fontAlgn="base">
              <a:buNone/>
            </a:pPr>
            <a:r>
              <a:rPr lang="ru-RU" sz="1400" dirty="0"/>
              <a:t>Создание XML-кодов «с чистого листа» с помощью функционального построения.</a:t>
            </a:r>
          </a:p>
          <a:p>
            <a:pPr marL="400050" lvl="1" indent="0" fontAlgn="base">
              <a:buNone/>
            </a:pPr>
            <a:r>
              <a:rPr lang="ru-RU" sz="1400" dirty="0"/>
              <a:t>Обращение с запросами к XML с помощью </a:t>
            </a:r>
            <a:r>
              <a:rPr lang="ru-RU" sz="1400" dirty="0" err="1"/>
              <a:t>XPath</a:t>
            </a:r>
            <a:r>
              <a:rPr lang="ru-RU" sz="1400" dirty="0"/>
              <a:t>-подобных осей.</a:t>
            </a:r>
          </a:p>
          <a:p>
            <a:pPr marL="400050" lvl="1" indent="0" fontAlgn="base">
              <a:buNone/>
            </a:pPr>
            <a:r>
              <a:rPr lang="ru-RU" sz="1400" dirty="0"/>
              <a:t>Манипулирование загруженным в память XML-деревом </a:t>
            </a:r>
            <a:r>
              <a:rPr lang="ru-RU" sz="1400" dirty="0" smtClean="0"/>
              <a:t>(</a:t>
            </a:r>
            <a:r>
              <a:rPr lang="ru-RU" sz="1400" dirty="0" err="1" smtClean="0"/>
              <a:t>Add</a:t>
            </a:r>
            <a:r>
              <a:rPr lang="ru-RU" sz="1400" dirty="0"/>
              <a:t>, </a:t>
            </a:r>
            <a:r>
              <a:rPr lang="ru-RU" sz="1400" dirty="0" err="1"/>
              <a:t>Remove</a:t>
            </a:r>
            <a:r>
              <a:rPr lang="ru-RU" sz="1400" dirty="0"/>
              <a:t>, </a:t>
            </a:r>
            <a:r>
              <a:rPr lang="ru-RU" sz="1400" dirty="0" err="1"/>
              <a:t>ReplaceWith</a:t>
            </a:r>
            <a:r>
              <a:rPr lang="ru-RU" sz="1400" dirty="0"/>
              <a:t> и </a:t>
            </a:r>
            <a:r>
              <a:rPr lang="ru-RU" sz="1400" dirty="0" err="1" smtClean="0"/>
              <a:t>SetValue</a:t>
            </a:r>
            <a:r>
              <a:rPr lang="ru-RU" sz="1400" dirty="0" smtClean="0"/>
              <a:t>).</a:t>
            </a:r>
            <a:endParaRPr lang="ru-RU" sz="1400" dirty="0"/>
          </a:p>
          <a:p>
            <a:pPr marL="400050" lvl="1" indent="0" fontAlgn="base">
              <a:buNone/>
            </a:pPr>
            <a:r>
              <a:rPr lang="ru-RU" sz="1400" dirty="0" smtClean="0"/>
              <a:t>Проверка </a:t>
            </a:r>
            <a:r>
              <a:rPr lang="ru-RU" sz="1400" dirty="0"/>
              <a:t>XML-деревья на соответствие схеме XSD.</a:t>
            </a:r>
          </a:p>
          <a:p>
            <a:pPr marL="400050" lvl="1" indent="0" fontAlgn="base">
              <a:buNone/>
            </a:pPr>
            <a:r>
              <a:rPr lang="ru-RU" sz="1400" dirty="0"/>
              <a:t>Использование сочетания этих функций для преобразования XML-деревьев из одной формы в другую.</a:t>
            </a:r>
            <a:endParaRPr lang="ru-RU" sz="1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97" y="4506612"/>
            <a:ext cx="5076825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5231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2619</TotalTime>
  <Words>639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XML</vt:lpstr>
      <vt:lpstr>Структура XML документа</vt:lpstr>
      <vt:lpstr>System.Xml</vt:lpstr>
      <vt:lpstr>Классы для работы с XML</vt:lpstr>
      <vt:lpstr>Работа с XML документом</vt:lpstr>
      <vt:lpstr>XPath</vt:lpstr>
      <vt:lpstr>Linq to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506</cp:revision>
  <dcterms:created xsi:type="dcterms:W3CDTF">2015-11-07T12:50:02Z</dcterms:created>
  <dcterms:modified xsi:type="dcterms:W3CDTF">2017-10-28T13:56:38Z</dcterms:modified>
</cp:coreProperties>
</file>