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58745" y="4050833"/>
            <a:ext cx="5715257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Наследование и полиморфизм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en-US" dirty="0"/>
              <a:t>Virtual </a:t>
            </a:r>
            <a:r>
              <a:rPr lang="ru-RU" dirty="0"/>
              <a:t>методы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682752"/>
            <a:ext cx="9074976" cy="552627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Полиморфизм в </a:t>
            </a:r>
            <a:r>
              <a:rPr lang="en-US" sz="1600" dirty="0" smtClean="0"/>
              <a:t>C# </a:t>
            </a:r>
            <a:r>
              <a:rPr lang="ru-RU" sz="1600" dirty="0" smtClean="0"/>
              <a:t>реализуется с помощью ключевых слов </a:t>
            </a:r>
            <a:r>
              <a:rPr lang="en-US" sz="1600" b="1" dirty="0" smtClean="0"/>
              <a:t>virtual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override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fontAlgn="base"/>
            <a:r>
              <a:rPr lang="ru-RU" sz="1600" dirty="0"/>
              <a:t>Ключевое слово </a:t>
            </a:r>
            <a:r>
              <a:rPr lang="ru-RU" sz="1600" b="1" dirty="0" err="1"/>
              <a:t>virtual</a:t>
            </a:r>
            <a:r>
              <a:rPr lang="ru-RU" sz="1600" dirty="0"/>
              <a:t> используется для изменения объявлений методов, свойств, индексаторов и событий и разрешения их переопределения в производном классе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Реализацию виртуального члена можно изменить путем переопределения члена в производном классе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Модификатор </a:t>
            </a:r>
            <a:r>
              <a:rPr lang="ru-RU" sz="1600" b="1" dirty="0" err="1"/>
              <a:t>virtual</a:t>
            </a:r>
            <a:r>
              <a:rPr lang="ru-RU" sz="1600" dirty="0"/>
              <a:t> нельзя использовать с модификаторами </a:t>
            </a:r>
            <a:r>
              <a:rPr lang="ru-RU" sz="1600" b="1" dirty="0" err="1"/>
              <a:t>static</a:t>
            </a:r>
            <a:r>
              <a:rPr lang="ru-RU" sz="1600" dirty="0"/>
              <a:t>, </a:t>
            </a:r>
            <a:r>
              <a:rPr lang="ru-RU" sz="1600" b="1" dirty="0" err="1"/>
              <a:t>abstract</a:t>
            </a:r>
            <a:r>
              <a:rPr lang="ru-RU" sz="1600" dirty="0"/>
              <a:t>, </a:t>
            </a:r>
            <a:r>
              <a:rPr lang="ru-RU" sz="1600" b="1" dirty="0" err="1"/>
              <a:t>private</a:t>
            </a:r>
            <a:r>
              <a:rPr lang="ru-RU" sz="1600" dirty="0"/>
              <a:t> или </a:t>
            </a:r>
            <a:r>
              <a:rPr lang="ru-RU" sz="1600" b="1" dirty="0" err="1"/>
              <a:t>override</a:t>
            </a:r>
            <a:r>
              <a:rPr lang="ru-RU" sz="1600" dirty="0" smtClean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" y="2963394"/>
            <a:ext cx="5715000" cy="3095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72" y="3086962"/>
            <a:ext cx="434340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Protected </a:t>
            </a:r>
            <a:r>
              <a:rPr lang="ru-RU" dirty="0"/>
              <a:t>модификатор </a:t>
            </a:r>
            <a:r>
              <a:rPr lang="ru-RU" dirty="0" smtClean="0"/>
              <a:t>доступа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682752"/>
            <a:ext cx="9074976" cy="552627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 помощью модификатора доступа </a:t>
            </a:r>
            <a:r>
              <a:rPr lang="ru-RU" sz="1600" b="1" dirty="0" err="1"/>
              <a:t>protected</a:t>
            </a:r>
            <a:r>
              <a:rPr lang="ru-RU" sz="1600" dirty="0"/>
              <a:t> обеспечивается создание защищенного члена класса, доступ к которому открыт в пределах иерархии классов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 smtClean="0"/>
              <a:t>Доступ к </a:t>
            </a:r>
            <a:r>
              <a:rPr lang="ru-RU" sz="1600" b="1" dirty="0" err="1"/>
              <a:t>protected</a:t>
            </a:r>
            <a:r>
              <a:rPr lang="ru-RU" sz="1600" dirty="0"/>
              <a:t> </a:t>
            </a:r>
            <a:r>
              <a:rPr lang="ru-RU" sz="1600" dirty="0" smtClean="0"/>
              <a:t>члену базового класса доступен как в производном классе так и производном от производного класса классе.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26" y="2170928"/>
            <a:ext cx="5591175" cy="386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4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Расширяющие методы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005016"/>
            <a:ext cx="9074976" cy="520400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Методы расширения позволяют "добавлять" методы в существующие типы без создания нового производного типа, перекомпиляции или иного изменения исходного типа. </a:t>
            </a:r>
            <a:endParaRPr lang="ru-RU" sz="1600" dirty="0" smtClean="0"/>
          </a:p>
          <a:p>
            <a:pPr fontAlgn="base"/>
            <a:r>
              <a:rPr lang="ru-RU" sz="1600" dirty="0" smtClean="0"/>
              <a:t>Методы </a:t>
            </a:r>
            <a:r>
              <a:rPr lang="ru-RU" sz="1600" dirty="0"/>
              <a:t>расширения представляют собой особую разновидность статического метода, но вызываются так же, как методы экземпляра в расширенном </a:t>
            </a:r>
            <a:r>
              <a:rPr lang="ru-RU" sz="1600" dirty="0" smtClean="0"/>
              <a:t>типе.</a:t>
            </a:r>
          </a:p>
          <a:p>
            <a:pPr fontAlgn="base"/>
            <a:r>
              <a:rPr lang="ru-RU" sz="1600" dirty="0" smtClean="0"/>
              <a:t>Методы расширения являются статическими и определя</a:t>
            </a:r>
            <a:r>
              <a:rPr lang="ru-RU" sz="1600" dirty="0"/>
              <a:t>ю</a:t>
            </a:r>
            <a:r>
              <a:rPr lang="ru-RU" sz="1600" dirty="0" smtClean="0"/>
              <a:t>тся </a:t>
            </a:r>
            <a:r>
              <a:rPr lang="ru-RU" sz="1600" dirty="0"/>
              <a:t>внутри невложенного, </a:t>
            </a:r>
            <a:r>
              <a:rPr lang="ru-RU" sz="1600" dirty="0" smtClean="0"/>
              <a:t>статического </a:t>
            </a:r>
            <a:r>
              <a:rPr lang="ru-RU" sz="1600" dirty="0"/>
              <a:t>класса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Их </a:t>
            </a:r>
            <a:r>
              <a:rPr lang="ru-RU" sz="1600" dirty="0"/>
              <a:t>первый </a:t>
            </a:r>
            <a:r>
              <a:rPr lang="ru-RU" sz="1600" dirty="0" smtClean="0"/>
              <a:t>параметр использует </a:t>
            </a:r>
            <a:r>
              <a:rPr lang="ru-RU" sz="1600" dirty="0"/>
              <a:t>модификатор </a:t>
            </a:r>
            <a:r>
              <a:rPr lang="en-US" sz="1600" b="1" dirty="0" smtClean="0"/>
              <a:t>this</a:t>
            </a:r>
            <a:r>
              <a:rPr lang="ru-RU" sz="1600" b="1" dirty="0" smtClean="0"/>
              <a:t> </a:t>
            </a:r>
            <a:r>
              <a:rPr lang="ru-RU" sz="1600" dirty="0" smtClean="0"/>
              <a:t>и </a:t>
            </a:r>
            <a:r>
              <a:rPr lang="ru-RU" sz="1600" dirty="0"/>
              <a:t>определяет, </a:t>
            </a:r>
            <a:r>
              <a:rPr lang="ru-RU" sz="1600" dirty="0" smtClean="0"/>
              <a:t>какой тип расширяет метод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4" y="3882467"/>
            <a:ext cx="5391150" cy="2981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46" y="3891992"/>
            <a:ext cx="4829175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Запечатанные классы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005016"/>
            <a:ext cx="9074976" cy="520400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Запечатанные (</a:t>
            </a:r>
            <a:r>
              <a:rPr lang="ru-RU" sz="1600" b="1" dirty="0" err="1"/>
              <a:t>sealed</a:t>
            </a:r>
            <a:r>
              <a:rPr lang="ru-RU" sz="1600" dirty="0"/>
              <a:t>), или герметизированные, классы не могут выступать в роли базовых для других классов, т.е. </a:t>
            </a:r>
            <a:r>
              <a:rPr lang="ru-RU" sz="1600" dirty="0" smtClean="0"/>
              <a:t>не </a:t>
            </a:r>
            <a:r>
              <a:rPr lang="ru-RU" sz="1600" dirty="0"/>
              <a:t>допускают </a:t>
            </a:r>
            <a:r>
              <a:rPr lang="ru-RU" sz="1600" dirty="0" smtClean="0"/>
              <a:t>наследования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/>
              <a:t>Если класс помечен как </a:t>
            </a:r>
            <a:r>
              <a:rPr lang="ru-RU" sz="1600" b="1" dirty="0" err="1"/>
              <a:t>sealed</a:t>
            </a:r>
            <a:r>
              <a:rPr lang="ru-RU" sz="1600" dirty="0"/>
              <a:t> (запечатанный), компилятор не позволяет наследовать от него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Модификатор </a:t>
            </a:r>
            <a:r>
              <a:rPr lang="ru-RU" sz="1600" b="1" dirty="0" err="1"/>
              <a:t>sealed</a:t>
            </a:r>
            <a:r>
              <a:rPr lang="ru-RU" sz="1600" dirty="0"/>
              <a:t> можно использовать для метода или свойства, которое переопределяет виртуальный метод или свойство в базовом классе. Это позволяет классам </a:t>
            </a:r>
            <a:r>
              <a:rPr lang="ru-RU" sz="1600" dirty="0" smtClean="0"/>
              <a:t>наследовать </a:t>
            </a:r>
            <a:r>
              <a:rPr lang="ru-RU" sz="1600" dirty="0"/>
              <a:t>от вашего класса, запрещая им при этом переопределять определенные виртуальные методы или свойства.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84" y="2367868"/>
            <a:ext cx="5543550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3 кита ООП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Наследование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Базовый / производный класс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Выбор конструкторов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Замещение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Полиморфизм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Virtual</a:t>
            </a:r>
            <a:r>
              <a:rPr lang="ru-RU" dirty="0" smtClean="0"/>
              <a:t> методы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Protected </a:t>
            </a:r>
            <a:r>
              <a:rPr lang="ru-RU" dirty="0" smtClean="0"/>
              <a:t>модификатор доступа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Расширяющие методы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Запечатанные классы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4849120" y="682752"/>
            <a:ext cx="4797386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 smtClean="0"/>
              <a:t>Демонстрация  работы с наследованием и полиморфизмом на примере консольных приложений. 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3 кита ООП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44" y="1614487"/>
            <a:ext cx="5600700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3 кита ООП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1340380"/>
            <a:ext cx="9271981" cy="4868644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Инкапсуляция </a:t>
            </a:r>
            <a:r>
              <a:rPr lang="ru-RU" sz="1600" dirty="0" smtClean="0"/>
              <a:t>– техника сокрытия программных частей, сокрытие реализации.</a:t>
            </a:r>
          </a:p>
          <a:p>
            <a:pPr fontAlgn="base"/>
            <a:endParaRPr lang="ru-RU" sz="1600" b="1" dirty="0" smtClean="0"/>
          </a:p>
          <a:p>
            <a:pPr fontAlgn="base"/>
            <a:r>
              <a:rPr lang="ru-RU" sz="1600" b="1" dirty="0" smtClean="0"/>
              <a:t>Наследование </a:t>
            </a:r>
            <a:r>
              <a:rPr lang="ru-RU" sz="1600" dirty="0" smtClean="0"/>
              <a:t>– возможность описания нового класса на основе уже существующего.</a:t>
            </a:r>
          </a:p>
          <a:p>
            <a:pPr fontAlgn="base"/>
            <a:endParaRPr lang="ru-RU" sz="1600" b="1" dirty="0" smtClean="0"/>
          </a:p>
          <a:p>
            <a:pPr fontAlgn="base"/>
            <a:r>
              <a:rPr lang="ru-RU" sz="1600" b="1" dirty="0" smtClean="0"/>
              <a:t>Полиморфизм </a:t>
            </a:r>
            <a:r>
              <a:rPr lang="ru-RU" sz="1600" dirty="0" smtClean="0"/>
              <a:t>– возможность объектов с одинаковой спецификацией иметь различную реализацию.</a:t>
            </a:r>
            <a:endParaRPr lang="ru-RU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Наследование </a:t>
            </a:r>
            <a:r>
              <a:rPr lang="ru-RU" sz="1600" dirty="0" smtClean="0"/>
              <a:t>– ключевая концепция в мире объектно-ориентированного программирования.</a:t>
            </a:r>
          </a:p>
          <a:p>
            <a:pPr fontAlgn="base"/>
            <a:r>
              <a:rPr lang="ru-RU" sz="1600" b="1" dirty="0"/>
              <a:t>Наследование</a:t>
            </a:r>
            <a:r>
              <a:rPr lang="ru-RU" sz="1600" dirty="0"/>
              <a:t> позволяет создавать новые классы, которые повторно используют, расширяют и изменяют поведение, определенное в других </a:t>
            </a:r>
            <a:r>
              <a:rPr lang="ru-RU" sz="1600" dirty="0" smtClean="0"/>
              <a:t>классах.</a:t>
            </a:r>
          </a:p>
        </p:txBody>
      </p:sp>
      <p:pic>
        <p:nvPicPr>
          <p:cNvPr id="2050" name="Picture 2" descr="http://www.eduonix.com/blog/wp-content/uploads/2014/08/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4" y="2336756"/>
            <a:ext cx="36099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inuxtopia.org/online_books/programming_books/thinking_in_java/TIJ3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" y="2539742"/>
            <a:ext cx="5487914" cy="292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Базовый класс </a:t>
            </a:r>
            <a:r>
              <a:rPr lang="ru-RU" sz="1600" dirty="0"/>
              <a:t>- </a:t>
            </a:r>
            <a:r>
              <a:rPr lang="ru-RU" sz="1600" dirty="0" smtClean="0"/>
              <a:t>класс</a:t>
            </a:r>
            <a:r>
              <a:rPr lang="ru-RU" sz="1600" dirty="0"/>
              <a:t>, в котором определяются характерные особенности, присущие множеству связанных </a:t>
            </a:r>
            <a:r>
              <a:rPr lang="ru-RU" sz="1600" dirty="0" smtClean="0"/>
              <a:t>объектов. </a:t>
            </a:r>
            <a:r>
              <a:rPr lang="ru-RU" sz="1600" dirty="0"/>
              <a:t>От этого класса могут затем наследовать другие, более конкретные классы, добавляя в него свои индивидуальные особенности.</a:t>
            </a:r>
            <a:endParaRPr lang="ru-RU" sz="1600" dirty="0" smtClean="0"/>
          </a:p>
          <a:p>
            <a:pPr fontAlgn="base"/>
            <a:r>
              <a:rPr lang="ru-RU" sz="1600" b="1" dirty="0" smtClean="0"/>
              <a:t>Производный класс </a:t>
            </a:r>
            <a:r>
              <a:rPr lang="ru-RU" sz="1600" dirty="0"/>
              <a:t>- </a:t>
            </a:r>
            <a:r>
              <a:rPr lang="ru-RU" sz="1600" dirty="0" smtClean="0"/>
              <a:t>наследует </a:t>
            </a:r>
            <a:r>
              <a:rPr lang="ru-RU" sz="1600" dirty="0"/>
              <a:t>все поля и методы базового класса, к которым можно добавить новые, чтобы получить дополнительные возможности в производном классе, если необходимо.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97" y="2466975"/>
            <a:ext cx="4476750" cy="4391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607" y="2466975"/>
            <a:ext cx="34671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0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Выбор конструкторов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99070"/>
            <a:ext cx="9074976" cy="540995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Построение объектов базового класса всегда выполняется до любого производного </a:t>
            </a:r>
            <a:r>
              <a:rPr lang="ru-RU" sz="1600" dirty="0" smtClean="0"/>
              <a:t>класса. Так</a:t>
            </a:r>
            <a:r>
              <a:rPr lang="ru-RU" sz="1600" dirty="0"/>
              <a:t>, конструктор базового класса выполняется перед конструктором производного </a:t>
            </a:r>
            <a:r>
              <a:rPr lang="ru-RU" sz="1600" dirty="0" smtClean="0"/>
              <a:t>класса.</a:t>
            </a:r>
          </a:p>
          <a:p>
            <a:pPr fontAlgn="base"/>
            <a:r>
              <a:rPr lang="ru-RU" sz="1600" dirty="0" smtClean="0"/>
              <a:t>Если </a:t>
            </a:r>
            <a:r>
              <a:rPr lang="ru-RU" sz="1600" dirty="0"/>
              <a:t>базовый класс имеет несколько конструкторов, производный класс может выбрать вызываемый конструктор.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9" y="2409953"/>
            <a:ext cx="4324350" cy="3438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50" y="2409953"/>
            <a:ext cx="4752975" cy="208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3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Замещение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682752"/>
            <a:ext cx="9074976" cy="552627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Замещение</a:t>
            </a:r>
            <a:r>
              <a:rPr lang="ru-RU" sz="1600" dirty="0" smtClean="0"/>
              <a:t> – объявление в производном классе метода с такой-же сигнатурой как и базовом классе.</a:t>
            </a:r>
            <a:r>
              <a:rPr lang="en-US" sz="1600" dirty="0" smtClean="0"/>
              <a:t> (</a:t>
            </a:r>
            <a:r>
              <a:rPr lang="ru-RU" sz="1600" dirty="0" smtClean="0"/>
              <a:t>д</a:t>
            </a:r>
            <a:r>
              <a:rPr lang="ru-RU" sz="1600" dirty="0"/>
              <a:t>о</a:t>
            </a:r>
            <a:r>
              <a:rPr lang="ru-RU" sz="1600" dirty="0" smtClean="0"/>
              <a:t>пускается использование ключевого слова </a:t>
            </a:r>
            <a:r>
              <a:rPr lang="en-US" sz="1600" dirty="0" smtClean="0"/>
              <a:t>new)</a:t>
            </a:r>
            <a:endParaRPr lang="ru-RU" sz="1600" dirty="0" smtClean="0"/>
          </a:p>
          <a:p>
            <a:pPr fontAlgn="base"/>
            <a:r>
              <a:rPr lang="ru-RU" sz="1600" dirty="0"/>
              <a:t> </a:t>
            </a:r>
            <a:r>
              <a:rPr lang="ru-RU" sz="1600" dirty="0" smtClean="0"/>
              <a:t>Реализация в производном классе позволяет </a:t>
            </a:r>
            <a:r>
              <a:rPr lang="ru-RU" sz="1600" dirty="0"/>
              <a:t>заменить </a:t>
            </a:r>
            <a:r>
              <a:rPr lang="ru-RU" sz="1600" dirty="0" smtClean="0"/>
              <a:t>реализацию</a:t>
            </a:r>
            <a:r>
              <a:rPr lang="ru-RU" sz="1600" dirty="0"/>
              <a:t>, содержащуюся в базовом </a:t>
            </a:r>
            <a:r>
              <a:rPr lang="ru-RU" sz="1600" dirty="0" smtClean="0"/>
              <a:t>классе.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37" y="2201301"/>
            <a:ext cx="5048250" cy="2085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37" y="4287276"/>
            <a:ext cx="690562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2" y="741404"/>
            <a:ext cx="9074976" cy="5467619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Полиморфизм</a:t>
            </a:r>
            <a:r>
              <a:rPr lang="ru-RU" sz="1600" dirty="0"/>
              <a:t> — слово греческого происхождения, означающее "многообразие форм" и имеющее несколько аспектов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b="1" dirty="0" smtClean="0"/>
              <a:t>Полиморфизм</a:t>
            </a:r>
            <a:r>
              <a:rPr lang="ru-RU" sz="1600" dirty="0" smtClean="0"/>
              <a:t> – возможность объектов с одинаковой спецификацией иметь различную реализацию.</a:t>
            </a:r>
            <a:endParaRPr lang="en-US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87" y="2545105"/>
            <a:ext cx="61055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168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</TotalTime>
  <Words>443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3 кита ООП</vt:lpstr>
      <vt:lpstr>3 кита ООП</vt:lpstr>
      <vt:lpstr>Наследование</vt:lpstr>
      <vt:lpstr>Наследование</vt:lpstr>
      <vt:lpstr>Выбор конструкторов</vt:lpstr>
      <vt:lpstr>Замещение</vt:lpstr>
      <vt:lpstr>Полиморфизм</vt:lpstr>
      <vt:lpstr>Virtual методы</vt:lpstr>
      <vt:lpstr>Protected модификатор доступа</vt:lpstr>
      <vt:lpstr>Расширяющие методы</vt:lpstr>
      <vt:lpstr>Запечатанные классы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154</cp:revision>
  <dcterms:created xsi:type="dcterms:W3CDTF">2015-11-07T12:50:02Z</dcterms:created>
  <dcterms:modified xsi:type="dcterms:W3CDTF">2017-10-28T12:40:31Z</dcterms:modified>
</cp:coreProperties>
</file>