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model 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558745" y="4050833"/>
            <a:ext cx="5715257" cy="1096899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 smtClean="0"/>
              <a:t>Интерфейсы и абстрактные классы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9371537" cy="110758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Абстрактный метод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76518" y="682580"/>
            <a:ext cx="8895020" cy="1755820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Абстрактный метод создается с помощью указываемого модификатора типа </a:t>
            </a:r>
            <a:r>
              <a:rPr lang="ru-RU" sz="1600" b="1" dirty="0" err="1"/>
              <a:t>abstract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У </a:t>
            </a:r>
            <a:r>
              <a:rPr lang="ru-RU" sz="1600" dirty="0"/>
              <a:t>абстрактного метода отсутствует тело, и поэтому он не реализуется в базовом классе. </a:t>
            </a:r>
            <a:endParaRPr lang="ru-RU" sz="1600" dirty="0" smtClean="0"/>
          </a:p>
          <a:p>
            <a:pPr fontAlgn="base"/>
            <a:r>
              <a:rPr lang="ru-RU" sz="1600" dirty="0" smtClean="0"/>
              <a:t>Абстрактный метод </a:t>
            </a:r>
            <a:r>
              <a:rPr lang="ru-RU" sz="1600" dirty="0"/>
              <a:t>должен быть переопределен в производном классе, поскольку его вариант из базового класса просто непригоден для использования.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6" y="2438400"/>
            <a:ext cx="4591050" cy="4419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146" y="2438400"/>
            <a:ext cx="4810125" cy="447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6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9371537" cy="110758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Запечатанный метод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76518" y="1416673"/>
            <a:ext cx="8895020" cy="1755820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Модификатор </a:t>
            </a:r>
            <a:r>
              <a:rPr lang="ru-RU" sz="1600" b="1" dirty="0" err="1"/>
              <a:t>sealed</a:t>
            </a:r>
            <a:r>
              <a:rPr lang="ru-RU" sz="1600" dirty="0"/>
              <a:t> можно использовать для метода или свойства, которое переопределяет виртуальный метод или свойство в базовом классе. Это позволяет классам наследовать от вашего класса, запрещая им при этом переопределять определенные виртуальные методы или свойства.</a:t>
            </a:r>
            <a:endParaRPr lang="ru-RU" sz="16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31" y="2966431"/>
            <a:ext cx="5128697" cy="1154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682753"/>
            <a:ext cx="4418922" cy="588873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  <a:endParaRPr lang="en-US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Интерфейс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Реализация интерфейса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Ссылка на класс через его интерфейс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Множественное наследование от интерфейсов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Техника явного указания имени интерфейса в имени метода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Ограничения интерфейсов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Абстрактный класс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Абстрактный метод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Запечатанные методы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4849120" y="682752"/>
            <a:ext cx="4797386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Демонстрация  работы с интерфейсами и абстрактными классами на примере </a:t>
            </a:r>
            <a:r>
              <a:rPr lang="en-US" sz="1600" dirty="0" smtClean="0"/>
              <a:t>WPF </a:t>
            </a:r>
            <a:r>
              <a:rPr lang="ru-RU" sz="1600" dirty="0" smtClean="0"/>
              <a:t>приложения. </a:t>
            </a:r>
          </a:p>
          <a:p>
            <a:pPr fontAlgn="base"/>
            <a:r>
              <a:rPr lang="ru-RU" sz="1600" dirty="0" smtClean="0"/>
              <a:t>Демонстрация свойств интерфейсов на примере консольных приложений.</a:t>
            </a:r>
            <a:endParaRPr lang="en-US" sz="1600" dirty="0" smtClean="0"/>
          </a:p>
          <a:p>
            <a:pPr marL="0" indent="0" fontAlgn="base">
              <a:buFont typeface="Wingdings 3" charset="2"/>
              <a:buNone/>
            </a:pP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799070"/>
            <a:ext cx="9074976" cy="5860522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sz="1600" b="1" dirty="0" smtClean="0"/>
              <a:t>Интерфейс </a:t>
            </a:r>
            <a:r>
              <a:rPr lang="en-US" sz="1600" dirty="0" smtClean="0"/>
              <a:t>– </a:t>
            </a:r>
            <a:r>
              <a:rPr lang="ru-RU" sz="1600" dirty="0" smtClean="0"/>
              <a:t>конструкция языка программирования которая представляет </a:t>
            </a:r>
            <a:r>
              <a:rPr lang="ru-RU" sz="1600" b="1" dirty="0" smtClean="0"/>
              <a:t>контракт</a:t>
            </a:r>
            <a:r>
              <a:rPr lang="ru-RU" sz="1600" dirty="0" smtClean="0"/>
              <a:t> взаимодействия </a:t>
            </a:r>
            <a:r>
              <a:rPr lang="ru-RU" sz="1600" dirty="0"/>
              <a:t>между классами или компонентами, специфицируя определенную </a:t>
            </a:r>
            <a:r>
              <a:rPr lang="ru-RU" sz="1600" dirty="0" smtClean="0"/>
              <a:t>абстракцию.</a:t>
            </a:r>
          </a:p>
          <a:p>
            <a:pPr fontAlgn="base"/>
            <a:r>
              <a:rPr lang="ru-RU" sz="1600" b="1" dirty="0"/>
              <a:t>Интерфейс</a:t>
            </a:r>
            <a:r>
              <a:rPr lang="ru-RU" sz="1600" dirty="0"/>
              <a:t> </a:t>
            </a:r>
            <a:r>
              <a:rPr lang="ru-RU" sz="1600" b="1" dirty="0"/>
              <a:t>содержит</a:t>
            </a:r>
            <a:r>
              <a:rPr lang="ru-RU" sz="1600" dirty="0"/>
              <a:t> </a:t>
            </a:r>
            <a:r>
              <a:rPr lang="ru-RU" sz="1600" b="1" dirty="0"/>
              <a:t>только</a:t>
            </a:r>
            <a:r>
              <a:rPr lang="ru-RU" sz="1600" dirty="0"/>
              <a:t> </a:t>
            </a:r>
            <a:r>
              <a:rPr lang="ru-RU" sz="1600" b="1" dirty="0"/>
              <a:t>сигнатуры</a:t>
            </a:r>
            <a:r>
              <a:rPr lang="ru-RU" sz="1600" dirty="0"/>
              <a:t> </a:t>
            </a:r>
            <a:r>
              <a:rPr lang="ru-RU" sz="1600" u="sng" dirty="0"/>
              <a:t>методов</a:t>
            </a:r>
            <a:r>
              <a:rPr lang="ru-RU" sz="1600" dirty="0"/>
              <a:t>, </a:t>
            </a:r>
            <a:r>
              <a:rPr lang="ru-RU" sz="1600" u="sng" dirty="0"/>
              <a:t>свойств</a:t>
            </a:r>
            <a:r>
              <a:rPr lang="ru-RU" sz="1600" dirty="0"/>
              <a:t>, </a:t>
            </a:r>
            <a:r>
              <a:rPr lang="ru-RU" sz="1600" u="sng" dirty="0"/>
              <a:t>событий</a:t>
            </a:r>
            <a:r>
              <a:rPr lang="ru-RU" sz="1600" dirty="0"/>
              <a:t> или </a:t>
            </a:r>
            <a:r>
              <a:rPr lang="ru-RU" sz="1600" u="sng" dirty="0"/>
              <a:t>индексаторов</a:t>
            </a:r>
            <a:r>
              <a:rPr lang="ru-RU" sz="1600" dirty="0" smtClean="0"/>
              <a:t>. (</a:t>
            </a:r>
            <a:r>
              <a:rPr lang="en-US" sz="1600" dirty="0" smtClean="0"/>
              <a:t>+ default implementation in </a:t>
            </a:r>
            <a:r>
              <a:rPr lang="en-US" sz="1600" dirty="0"/>
              <a:t>C# </a:t>
            </a:r>
            <a:r>
              <a:rPr lang="en-US" sz="1600" dirty="0" smtClean="0"/>
              <a:t>8.0)*</a:t>
            </a:r>
          </a:p>
          <a:p>
            <a:pPr fontAlgn="base"/>
            <a:r>
              <a:rPr lang="ru-RU" sz="1600" u="sng" dirty="0" smtClean="0"/>
              <a:t>Класс или структура</a:t>
            </a:r>
            <a:r>
              <a:rPr lang="ru-RU" sz="1600" dirty="0" smtClean="0"/>
              <a:t>, которые реализуют интерфейс, </a:t>
            </a:r>
            <a:r>
              <a:rPr lang="ru-RU" sz="1600" u="sng" dirty="0" smtClean="0"/>
              <a:t>должны реализовать члены этого интерфейса</a:t>
            </a:r>
            <a:r>
              <a:rPr lang="ru-RU" sz="1600" dirty="0" smtClean="0"/>
              <a:t>, указанные в его определении.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marL="0" indent="0" fontAlgn="base">
              <a:buNone/>
            </a:pPr>
            <a:r>
              <a:rPr lang="en-US" sz="1600" dirty="0"/>
              <a:t>* https://github.com/dotnet/roslyn/blob/master/docs/Language%20Feature%20Status.md</a:t>
            </a:r>
            <a:endParaRPr lang="ru-RU" sz="1600" dirty="0" smtClean="0"/>
          </a:p>
        </p:txBody>
      </p:sp>
      <p:pic>
        <p:nvPicPr>
          <p:cNvPr id="1026" name="Picture 2" descr="http://2.bp.blogspot.com/-jABtOte-VS8/UJnJ6qLguMI/AAAAAAAAARU/faI3iwLCHwA/s1600/interfaces-metaphor-explai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55" y="2686644"/>
            <a:ext cx="5290580" cy="342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Реализация интерфейса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799070"/>
            <a:ext cx="9074976" cy="5409954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Для реализации интерфейса в классе должны быть предоставлены тела (т.е. конкретные реализации) методов, описанных в этом интерфейсе. </a:t>
            </a:r>
            <a:endParaRPr lang="en-US" sz="1600" dirty="0" smtClean="0"/>
          </a:p>
          <a:p>
            <a:pPr fontAlgn="base"/>
            <a:r>
              <a:rPr lang="ru-RU" sz="1600" dirty="0" smtClean="0"/>
              <a:t>Каждому </a:t>
            </a:r>
            <a:r>
              <a:rPr lang="ru-RU" sz="1600" dirty="0"/>
              <a:t>классу предоставляется полная свобода для определения деталей своей собственной реализации интерфейса</a:t>
            </a:r>
            <a:r>
              <a:rPr lang="ru-RU" sz="1600" dirty="0" smtClean="0"/>
              <a:t>.</a:t>
            </a:r>
            <a:r>
              <a:rPr lang="en-US" sz="1600" dirty="0" smtClean="0"/>
              <a:t> (</a:t>
            </a:r>
            <a:r>
              <a:rPr lang="ru-RU" sz="1600" dirty="0" smtClean="0"/>
              <a:t>один </a:t>
            </a:r>
            <a:r>
              <a:rPr lang="ru-RU" sz="1600" dirty="0"/>
              <a:t>и тот же интерфейс может быть реализован в двух классах </a:t>
            </a:r>
            <a:r>
              <a:rPr lang="ru-RU" sz="1600" dirty="0" smtClean="0"/>
              <a:t>по-разному</a:t>
            </a:r>
            <a:r>
              <a:rPr lang="en-US" sz="1600" dirty="0" smtClean="0"/>
              <a:t>)</a:t>
            </a:r>
            <a:endParaRPr lang="ru-RU" sz="16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993" y="2503799"/>
            <a:ext cx="4657725" cy="37052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78" y="2503799"/>
            <a:ext cx="3124200" cy="1504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3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Ссылка на класс через его интерфейс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799070"/>
            <a:ext cx="9074976" cy="5409954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При создании конкретного экземпляра класса реализующего интерфейс мы можем присвоить переменной типа указанного интерфейса этот экземпляр а также передавать экземпляр методам сигнатура которых соответствует указанному интерфейсу.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138" y="1992535"/>
            <a:ext cx="5105400" cy="33623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8" y="1992535"/>
            <a:ext cx="3438525" cy="235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Множественное наследование от интерфейсов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799070"/>
            <a:ext cx="9074976" cy="5409954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В C# класс может реализовывать сразу несколько интерфейсов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Интерфейс способен наследовать от одного или нескольких базовых интерфейсов.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83" y="1961345"/>
            <a:ext cx="3276600" cy="3733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004" y="1961345"/>
            <a:ext cx="4733925" cy="3981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8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9371538" cy="1107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Техника явного указания имени интерфейса в имени </a:t>
            </a:r>
            <a:r>
              <a:rPr lang="ru-RU" dirty="0" smtClean="0"/>
              <a:t>метода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1197734"/>
            <a:ext cx="9074976" cy="5011289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Класс, реализующий интерфейс, может явным образом реализовывать члены этого интерфейса</a:t>
            </a:r>
            <a:r>
              <a:rPr lang="ru-RU" sz="1600" dirty="0" smtClean="0"/>
              <a:t>. Явно </a:t>
            </a:r>
            <a:r>
              <a:rPr lang="ru-RU" sz="1600" dirty="0"/>
              <a:t>реализованный член можно вызвать только через экземпляр интерфейса, но не через экземпляр класса.</a:t>
            </a:r>
            <a:endParaRPr lang="ru-RU" sz="16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8" y="2192695"/>
            <a:ext cx="2790825" cy="2524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39" y="2192695"/>
            <a:ext cx="5581650" cy="3914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7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9371537" cy="110758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Ограничения интерфейсов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400024" y="1416676"/>
            <a:ext cx="5971514" cy="4792347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Не допускается объявление полей (в том числе и статических).</a:t>
            </a:r>
          </a:p>
          <a:p>
            <a:pPr fontAlgn="base"/>
            <a:r>
              <a:rPr lang="ru-RU" sz="1600" dirty="0" smtClean="0"/>
              <a:t>Не допускается объявление конструкторов.</a:t>
            </a:r>
          </a:p>
          <a:p>
            <a:pPr fontAlgn="base"/>
            <a:r>
              <a:rPr lang="ru-RU" sz="1600" dirty="0" smtClean="0"/>
              <a:t>Не допускается объявление деструкторов.</a:t>
            </a:r>
          </a:p>
          <a:p>
            <a:pPr fontAlgn="base"/>
            <a:r>
              <a:rPr lang="ru-RU" sz="1600" dirty="0" smtClean="0"/>
              <a:t>Не допускается использование модификаторов доступа.</a:t>
            </a:r>
          </a:p>
          <a:p>
            <a:pPr fontAlgn="base"/>
            <a:r>
              <a:rPr lang="ru-RU" sz="1600" dirty="0" smtClean="0"/>
              <a:t>Не допускается использование вложенных типов внутри интерфейса.</a:t>
            </a:r>
          </a:p>
          <a:p>
            <a:pPr fontAlgn="base"/>
            <a:r>
              <a:rPr lang="ru-RU" sz="1600" dirty="0" smtClean="0"/>
              <a:t>Интерфейс не может наследовать класс или структуру.</a:t>
            </a:r>
          </a:p>
          <a:p>
            <a:pPr fontAlgn="base"/>
            <a:endParaRPr lang="ru-RU" sz="1600" dirty="0" smtClean="0"/>
          </a:p>
        </p:txBody>
      </p:sp>
      <p:pic>
        <p:nvPicPr>
          <p:cNvPr id="2052" name="Picture 4" descr="https://pixabay.com/static/uploads/photo/2013/07/13/01/20/forbidden-155564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" y="1378039"/>
            <a:ext cx="2870959" cy="287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0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9371537" cy="110758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Абстрактный класс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76518" y="682580"/>
            <a:ext cx="8895020" cy="1755820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Абстрактный класс – это базовый </a:t>
            </a:r>
            <a:r>
              <a:rPr lang="ru-RU" sz="1600" dirty="0"/>
              <a:t>класс, в котором определяется лишь самая общая форма для всех его производных классов, а наполнение ее деталями предоставляется каждому из этих классов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Абстрактный класс может содержать как абстрактные так и неабстрактные члены.</a:t>
            </a:r>
          </a:p>
          <a:p>
            <a:pPr fontAlgn="base"/>
            <a:r>
              <a:rPr lang="ru-RU" sz="1600" dirty="0" smtClean="0"/>
              <a:t>Невозможно создать экземпляр абстрактного класса.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03" y="2438400"/>
            <a:ext cx="4591050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011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1026</TotalTime>
  <Words>404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Грань</vt:lpstr>
      <vt:lpstr>Object model C#</vt:lpstr>
      <vt:lpstr>План лекции</vt:lpstr>
      <vt:lpstr>Интерфейс</vt:lpstr>
      <vt:lpstr>Реализация интерфейса</vt:lpstr>
      <vt:lpstr>Ссылка на класс через его интерфейс</vt:lpstr>
      <vt:lpstr>Множественное наследование от интерфейсов</vt:lpstr>
      <vt:lpstr>Техника явного указания имени интерфейса в имени метода</vt:lpstr>
      <vt:lpstr>Ограничения интерфейсов</vt:lpstr>
      <vt:lpstr>Абстрактный класс</vt:lpstr>
      <vt:lpstr>Абстрактный метод</vt:lpstr>
      <vt:lpstr>Запечатанный метод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187</cp:revision>
  <dcterms:created xsi:type="dcterms:W3CDTF">2015-11-07T12:50:02Z</dcterms:created>
  <dcterms:modified xsi:type="dcterms:W3CDTF">2017-10-28T12:57:21Z</dcterms:modified>
</cp:coreProperties>
</file>