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27"/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.NET advanced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382593" y="4050833"/>
            <a:ext cx="6891410" cy="10968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PLINQ.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1" y="5314194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0" y="682752"/>
            <a:ext cx="4821288" cy="6181343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ru-RU" sz="1600" b="1" dirty="0" smtClean="0"/>
              <a:t>Презентация</a:t>
            </a:r>
            <a:endParaRPr lang="en-US" sz="1600" b="1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/>
              <a:t>PLINQ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Метод </a:t>
            </a:r>
            <a:r>
              <a:rPr lang="en-US" dirty="0" err="1" smtClean="0"/>
              <a:t>AsParallel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Метод </a:t>
            </a:r>
            <a:r>
              <a:rPr lang="en-US" dirty="0" err="1" smtClean="0"/>
              <a:t>WithDegreeOfParallelism</a:t>
            </a:r>
            <a:endParaRPr lang="ru-RU" dirty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Метод </a:t>
            </a:r>
            <a:r>
              <a:rPr lang="en-US" dirty="0" err="1" smtClean="0"/>
              <a:t>AsOrdered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Метод </a:t>
            </a:r>
            <a:r>
              <a:rPr lang="en-US" dirty="0" err="1" smtClean="0"/>
              <a:t>ForAll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Ошибки</a:t>
            </a:r>
            <a:r>
              <a:rPr lang="ru-RU" dirty="0"/>
              <a:t>, связанные с </a:t>
            </a:r>
            <a:r>
              <a:rPr lang="en-US" dirty="0" smtClean="0"/>
              <a:t>PLINQ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Обработка ошибок и отмена операции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endParaRPr lang="ru-RU" dirty="0" smtClean="0"/>
          </a:p>
        </p:txBody>
      </p:sp>
      <p:sp>
        <p:nvSpPr>
          <p:cNvPr id="6" name="Місце для вмісту 2"/>
          <p:cNvSpPr txBox="1">
            <a:spLocks/>
          </p:cNvSpPr>
          <p:nvPr/>
        </p:nvSpPr>
        <p:spPr>
          <a:xfrm>
            <a:off x="5096256" y="682752"/>
            <a:ext cx="4550250" cy="588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Wingdings 3" charset="2"/>
              <a:buNone/>
            </a:pPr>
            <a:r>
              <a:rPr lang="ru-RU" b="1" dirty="0" err="1" smtClean="0"/>
              <a:t>Демо</a:t>
            </a:r>
            <a:endParaRPr lang="ru-RU" b="1" dirty="0" smtClean="0"/>
          </a:p>
          <a:p>
            <a:pPr fontAlgn="base"/>
            <a:r>
              <a:rPr lang="ru-RU" sz="1600" dirty="0" smtClean="0"/>
              <a:t>Консольное приложение</a:t>
            </a:r>
            <a:r>
              <a:rPr lang="en-US" sz="1600" dirty="0" smtClean="0"/>
              <a:t> </a:t>
            </a:r>
            <a:r>
              <a:rPr lang="ru-RU" sz="1600" dirty="0" smtClean="0"/>
              <a:t>демонстрация работы с </a:t>
            </a:r>
            <a:r>
              <a:rPr lang="en-US" sz="1600" dirty="0" smtClean="0"/>
              <a:t>PLINQ</a:t>
            </a:r>
            <a:endParaRPr lang="ru-RU" sz="1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PLINQ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590003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В</a:t>
            </a:r>
            <a:r>
              <a:rPr lang="ru-RU" sz="1600" dirty="0" smtClean="0"/>
              <a:t> </a:t>
            </a:r>
            <a:r>
              <a:rPr lang="ru-RU" sz="1600" dirty="0"/>
              <a:t>пространство имен </a:t>
            </a:r>
            <a:r>
              <a:rPr lang="ru-RU" sz="1600" b="1" dirty="0" err="1"/>
              <a:t>System.Linq</a:t>
            </a:r>
            <a:r>
              <a:rPr lang="ru-RU" sz="1600" dirty="0"/>
              <a:t> был добавлен класс </a:t>
            </a:r>
            <a:r>
              <a:rPr lang="ru-RU" sz="1600" b="1" dirty="0" err="1"/>
              <a:t>ParallelEnumerable</a:t>
            </a:r>
            <a:r>
              <a:rPr lang="ru-RU" sz="1600" dirty="0"/>
              <a:t>, который инкапсулирует функциональность </a:t>
            </a:r>
            <a:r>
              <a:rPr lang="ru-RU" sz="1600" b="1" dirty="0"/>
              <a:t>PLINQ</a:t>
            </a:r>
            <a:r>
              <a:rPr lang="ru-RU" sz="1600" dirty="0"/>
              <a:t> (</a:t>
            </a:r>
            <a:r>
              <a:rPr lang="ru-RU" sz="1600" dirty="0" err="1"/>
              <a:t>Parallel</a:t>
            </a:r>
            <a:r>
              <a:rPr lang="ru-RU" sz="1600" dirty="0"/>
              <a:t> LINQ) и позволяет выполнять обращения к коллекции в параллельном режиме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/>
              <a:t>При обработке коллекции </a:t>
            </a:r>
            <a:r>
              <a:rPr lang="ru-RU" sz="1600" b="1" dirty="0"/>
              <a:t>PLINQ</a:t>
            </a:r>
            <a:r>
              <a:rPr lang="ru-RU" sz="1600" dirty="0"/>
              <a:t> использует возможности всех процессоров в системе. Источник данных разделяется на сегменты, и каждый сегмент обрабатывается в отдельном потоке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r>
              <a:rPr lang="ru-RU" sz="1600" dirty="0"/>
              <a:t>PLINQ </a:t>
            </a:r>
            <a:r>
              <a:rPr lang="ru-RU" sz="1600" dirty="0" smtClean="0"/>
              <a:t>применяется преимущественно </a:t>
            </a:r>
            <a:r>
              <a:rPr lang="ru-RU" sz="1600" dirty="0"/>
              <a:t>на больших коллекциях или при сложных </a:t>
            </a:r>
            <a:r>
              <a:rPr lang="ru-RU" sz="1600" dirty="0" smtClean="0"/>
              <a:t>операциях</a:t>
            </a:r>
            <a:r>
              <a:rPr lang="en-US" sz="1600" dirty="0" smtClean="0"/>
              <a:t>.</a:t>
            </a:r>
            <a:endParaRPr lang="ru-RU" sz="1600" dirty="0" smtClean="0"/>
          </a:p>
        </p:txBody>
      </p:sp>
      <p:pic>
        <p:nvPicPr>
          <p:cNvPr id="1026" name="Picture 2" descr="http://www.diranieh.com/NETCSharp/ParallelOpe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55" y="2640206"/>
            <a:ext cx="9305285" cy="231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2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Метод </a:t>
            </a:r>
            <a:r>
              <a:rPr lang="en-US" dirty="0" err="1" smtClean="0"/>
              <a:t>AsParallel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590003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Метод </a:t>
            </a:r>
            <a:r>
              <a:rPr lang="ru-RU" sz="1600" b="1" dirty="0" err="1"/>
              <a:t>AsParallel</a:t>
            </a:r>
            <a:r>
              <a:rPr lang="ru-RU" sz="1600" dirty="0"/>
              <a:t>() позволяет распараллелить запрос к источнику данных. </a:t>
            </a:r>
            <a:r>
              <a:rPr lang="ru-RU" sz="1600" dirty="0" smtClean="0"/>
              <a:t>Реализован </a:t>
            </a:r>
            <a:r>
              <a:rPr lang="ru-RU" sz="1600" dirty="0"/>
              <a:t>как метод расширения </a:t>
            </a:r>
            <a:r>
              <a:rPr lang="ru-RU" sz="1600" b="1" dirty="0"/>
              <a:t>LINQ</a:t>
            </a:r>
            <a:r>
              <a:rPr lang="ru-RU" sz="1600" dirty="0"/>
              <a:t> у массивов и коллекций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r>
              <a:rPr lang="ru-RU" sz="1600" dirty="0"/>
              <a:t>По умолчанию </a:t>
            </a:r>
            <a:r>
              <a:rPr lang="ru-RU" sz="1600" b="1" dirty="0"/>
              <a:t>PLINQ</a:t>
            </a:r>
            <a:r>
              <a:rPr lang="ru-RU" sz="1600" dirty="0"/>
              <a:t> использует все процессоры на главном компьютере до 64. Можно указать </a:t>
            </a:r>
            <a:r>
              <a:rPr lang="ru-RU" sz="1600" b="1" dirty="0"/>
              <a:t>PLINQ</a:t>
            </a:r>
            <a:r>
              <a:rPr lang="ru-RU" sz="1600" dirty="0"/>
              <a:t> использовать не более указанного количества </a:t>
            </a:r>
            <a:r>
              <a:rPr lang="ru-RU" sz="1600" dirty="0" smtClean="0"/>
              <a:t>процессоров</a:t>
            </a:r>
            <a:r>
              <a:rPr lang="en-US" sz="1600" dirty="0" smtClean="0"/>
              <a:t>.</a:t>
            </a:r>
          </a:p>
          <a:p>
            <a:pPr fontAlgn="base"/>
            <a:r>
              <a:rPr lang="ru-RU" sz="1600" dirty="0"/>
              <a:t>Главное преимущество </a:t>
            </a:r>
            <a:r>
              <a:rPr lang="ru-RU" sz="1600" b="1" dirty="0"/>
              <a:t>PLINQ</a:t>
            </a:r>
            <a:r>
              <a:rPr lang="ru-RU" sz="1600" dirty="0"/>
              <a:t> перед методом </a:t>
            </a:r>
            <a:r>
              <a:rPr lang="ru-RU" sz="1600" b="1" dirty="0" err="1"/>
              <a:t>Parallel.ForEach</a:t>
            </a:r>
            <a:r>
              <a:rPr lang="ru-RU" sz="1600" dirty="0"/>
              <a:t>() заключается в автоматическом объединении результатов, полученных разными потоками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fontAlgn="base"/>
            <a:r>
              <a:rPr lang="ru-RU" sz="1600" dirty="0" smtClean="0"/>
              <a:t>Для сохранения порядка исходной коллекции в </a:t>
            </a:r>
            <a:r>
              <a:rPr lang="en-US" sz="1600" b="1" dirty="0" smtClean="0"/>
              <a:t>PLINQ</a:t>
            </a:r>
            <a:r>
              <a:rPr lang="en-US" sz="1600" dirty="0" smtClean="0"/>
              <a:t> </a:t>
            </a:r>
            <a:r>
              <a:rPr lang="ru-RU" sz="1600" dirty="0" smtClean="0"/>
              <a:t>существует метод </a:t>
            </a:r>
            <a:r>
              <a:rPr lang="en-US" sz="1600" b="1" dirty="0" err="1" smtClean="0"/>
              <a:t>AsOrdered</a:t>
            </a:r>
            <a:r>
              <a:rPr lang="ru-RU" sz="1600" dirty="0" smtClean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04" y="1604962"/>
            <a:ext cx="9255987" cy="12144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42" y="4716915"/>
            <a:ext cx="7062023" cy="1052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3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Метод </a:t>
            </a:r>
            <a:r>
              <a:rPr lang="en-US" dirty="0" err="1" smtClean="0"/>
              <a:t>ForAll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1121816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Для </a:t>
            </a:r>
            <a:r>
              <a:rPr lang="ru-RU" sz="1600" dirty="0" smtClean="0"/>
              <a:t>быстрого </a:t>
            </a:r>
            <a:r>
              <a:rPr lang="ru-RU" sz="1600" dirty="0"/>
              <a:t>выполнения </a:t>
            </a:r>
            <a:r>
              <a:rPr lang="ru-RU" sz="1600" dirty="0" smtClean="0"/>
              <a:t>операции над каждым элементом коллекции в </a:t>
            </a:r>
            <a:r>
              <a:rPr lang="ru-RU" sz="1600" dirty="0"/>
              <a:t>случаях, когда сохранение порядка не требуется и непосредственно обработка результатов может выполняться параллельно, </a:t>
            </a:r>
            <a:r>
              <a:rPr lang="ru-RU" sz="1600" dirty="0" smtClean="0"/>
              <a:t>используется </a:t>
            </a:r>
            <a:r>
              <a:rPr lang="ru-RU" sz="1600" dirty="0"/>
              <a:t>метод </a:t>
            </a:r>
            <a:r>
              <a:rPr lang="ru-RU" sz="1600" b="1" dirty="0" err="1"/>
              <a:t>ForAll</a:t>
            </a:r>
            <a:r>
              <a:rPr lang="ru-RU" sz="1600" b="1" dirty="0"/>
              <a:t>&lt;</a:t>
            </a:r>
            <a:r>
              <a:rPr lang="ru-RU" sz="1600" b="1" dirty="0" err="1"/>
              <a:t>TSource</a:t>
            </a:r>
            <a:r>
              <a:rPr lang="ru-RU" sz="1600" b="1" dirty="0"/>
              <a:t>&gt;</a:t>
            </a:r>
            <a:r>
              <a:rPr lang="ru-RU" sz="1600" dirty="0"/>
              <a:t> для выполнения запроса </a:t>
            </a:r>
            <a:r>
              <a:rPr lang="ru-RU" sz="1600" b="1" dirty="0" smtClean="0"/>
              <a:t>PLINQ</a:t>
            </a:r>
            <a:r>
              <a:rPr lang="ru-RU" sz="1600" dirty="0" smtClean="0"/>
              <a:t>.</a:t>
            </a:r>
          </a:p>
        </p:txBody>
      </p:sp>
      <p:pic>
        <p:nvPicPr>
          <p:cNvPr id="2052" name="Picture 4" descr="ForAll и ForEa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63" y="1737102"/>
            <a:ext cx="5080454" cy="501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Місце для вмісту 2"/>
          <p:cNvSpPr txBox="1">
            <a:spLocks/>
          </p:cNvSpPr>
          <p:nvPr/>
        </p:nvSpPr>
        <p:spPr>
          <a:xfrm>
            <a:off x="489397" y="2136060"/>
            <a:ext cx="4346266" cy="461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ru-RU" sz="1600" dirty="0" smtClean="0"/>
              <a:t>В случае использование </a:t>
            </a:r>
            <a:r>
              <a:rPr lang="en-US" sz="1600" b="1" dirty="0" err="1" smtClean="0"/>
              <a:t>ForAll</a:t>
            </a:r>
            <a:r>
              <a:rPr lang="en-US" sz="1600" dirty="0"/>
              <a:t> </a:t>
            </a:r>
            <a:r>
              <a:rPr lang="ru-RU" sz="1600" dirty="0" smtClean="0"/>
              <a:t>указываемая операция над данными осуществляется в том же потоке в котором обрабатывались сами данные запроса.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97" y="3721247"/>
            <a:ext cx="4429125" cy="1276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0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Ошибки, связанные с </a:t>
            </a:r>
            <a:r>
              <a:rPr lang="en-US" dirty="0" smtClean="0"/>
              <a:t>PLINQ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7"/>
            <a:ext cx="8914402" cy="5492495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Параллельное </a:t>
            </a:r>
            <a:r>
              <a:rPr lang="ru-RU" sz="1600" dirty="0"/>
              <a:t>выполнение запросов повышает сложность, что может привести к проблемам, которые в последовательном коде встречаются не так часто или не встречаются </a:t>
            </a:r>
            <a:r>
              <a:rPr lang="ru-RU" sz="1600" dirty="0" smtClean="0"/>
              <a:t>вовсе:</a:t>
            </a:r>
          </a:p>
          <a:p>
            <a:pPr fontAlgn="base"/>
            <a:endParaRPr lang="ru-RU" sz="1600" dirty="0" smtClean="0"/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dirty="0"/>
              <a:t>Нежелательная запись в адреса общей </a:t>
            </a:r>
            <a:r>
              <a:rPr lang="ru-RU" dirty="0" smtClean="0"/>
              <a:t>памяти</a:t>
            </a:r>
            <a:endParaRPr lang="ru-RU" dirty="0"/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dirty="0" smtClean="0"/>
              <a:t>Излишняя </a:t>
            </a:r>
            <a:r>
              <a:rPr lang="ru-RU" dirty="0" err="1" smtClean="0"/>
              <a:t>параллелизация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dirty="0"/>
              <a:t>Нежелательные вызовы </a:t>
            </a:r>
            <a:r>
              <a:rPr lang="ru-RU" dirty="0" err="1"/>
              <a:t>потокоопасных</a:t>
            </a:r>
            <a:r>
              <a:rPr lang="ru-RU" dirty="0"/>
              <a:t> </a:t>
            </a:r>
            <a:r>
              <a:rPr lang="ru-RU" dirty="0" smtClean="0"/>
              <a:t>методов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dirty="0"/>
              <a:t>Излишние накладные расходы </a:t>
            </a:r>
            <a:r>
              <a:rPr lang="ru-RU" dirty="0" smtClean="0"/>
              <a:t>вызовов </a:t>
            </a:r>
            <a:r>
              <a:rPr lang="ru-RU" dirty="0" err="1"/>
              <a:t>потокобезопасных</a:t>
            </a:r>
            <a:r>
              <a:rPr lang="ru-RU" dirty="0"/>
              <a:t> </a:t>
            </a:r>
            <a:r>
              <a:rPr lang="ru-RU" dirty="0" smtClean="0"/>
              <a:t>методов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dirty="0" smtClean="0"/>
              <a:t>Излишние накладные расходы операций упорядочения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8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Обработка ошибок и отмена </a:t>
            </a:r>
            <a:r>
              <a:rPr lang="ru-RU" dirty="0" smtClean="0"/>
              <a:t>операции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7"/>
            <a:ext cx="8914402" cy="591153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При использовании </a:t>
            </a:r>
            <a:r>
              <a:rPr lang="en-US" sz="1600" b="1" dirty="0" smtClean="0"/>
              <a:t>PLINQ</a:t>
            </a:r>
            <a:r>
              <a:rPr lang="en-US" sz="1600" dirty="0" smtClean="0"/>
              <a:t> </a:t>
            </a:r>
            <a:r>
              <a:rPr lang="ru-RU" sz="1600" dirty="0" smtClean="0"/>
              <a:t>система </a:t>
            </a:r>
            <a:r>
              <a:rPr lang="ru-RU" sz="1600" dirty="0"/>
              <a:t>прерывает выполнение всех </a:t>
            </a:r>
            <a:r>
              <a:rPr lang="ru-RU" sz="1600" dirty="0" smtClean="0"/>
              <a:t>потоков если в каком-то из них происходит исключение.</a:t>
            </a:r>
          </a:p>
          <a:p>
            <a:pPr fontAlgn="base"/>
            <a:r>
              <a:rPr lang="ru-RU" sz="1600" dirty="0"/>
              <a:t>При генерации исключений все они </a:t>
            </a:r>
            <a:r>
              <a:rPr lang="ru-RU" sz="1600" dirty="0" err="1" smtClean="0"/>
              <a:t>агрегируются</a:t>
            </a:r>
            <a:r>
              <a:rPr lang="ru-RU" sz="1600" dirty="0" smtClean="0"/>
              <a:t> </a:t>
            </a:r>
            <a:r>
              <a:rPr lang="ru-RU" sz="1600" dirty="0"/>
              <a:t>в одном исключении типа </a:t>
            </a:r>
            <a:r>
              <a:rPr lang="ru-RU" sz="1600" b="1" dirty="0" err="1" smtClean="0"/>
              <a:t>AggregateException</a:t>
            </a:r>
            <a:r>
              <a:rPr lang="ru-RU" sz="1600" dirty="0" smtClean="0"/>
              <a:t>.</a:t>
            </a:r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r>
              <a:rPr lang="ru-RU" sz="1600" dirty="0" smtClean="0"/>
              <a:t>Для прекращения операции </a:t>
            </a:r>
            <a:r>
              <a:rPr lang="ru-RU" sz="1600" dirty="0"/>
              <a:t>до ее </a:t>
            </a:r>
            <a:r>
              <a:rPr lang="ru-RU" sz="1600" dirty="0" smtClean="0"/>
              <a:t>завершения возможно использовать </a:t>
            </a:r>
            <a:r>
              <a:rPr lang="ru-RU" sz="1600" dirty="0"/>
              <a:t>метод </a:t>
            </a:r>
            <a:r>
              <a:rPr lang="ru-RU" sz="1600" b="1" dirty="0" err="1"/>
              <a:t>WithCancellation</a:t>
            </a:r>
            <a:r>
              <a:rPr lang="ru-RU" sz="1600" dirty="0"/>
              <a:t>(), которому в качестве параметра </a:t>
            </a:r>
            <a:r>
              <a:rPr lang="ru-RU" sz="1600" dirty="0" smtClean="0"/>
              <a:t>передается </a:t>
            </a:r>
            <a:r>
              <a:rPr lang="ru-RU" sz="1600" b="1" dirty="0" err="1" smtClean="0"/>
              <a:t>CancellationToken</a:t>
            </a:r>
            <a:r>
              <a:rPr lang="ru-RU" sz="1600" b="1" dirty="0" smtClean="0"/>
              <a:t>.</a:t>
            </a:r>
          </a:p>
          <a:p>
            <a:pPr fontAlgn="base"/>
            <a:endParaRPr lang="ru-RU" sz="1600" b="1" dirty="0" smtClean="0"/>
          </a:p>
          <a:p>
            <a:pPr fontAlgn="base"/>
            <a:endParaRPr lang="ru-RU" sz="1600" b="1" dirty="0" smtClean="0"/>
          </a:p>
          <a:p>
            <a:pPr fontAlgn="base"/>
            <a:r>
              <a:rPr lang="ru-RU" sz="1600" dirty="0"/>
              <a:t>В параллельной запущенной задаче вызывается метод </a:t>
            </a:r>
            <a:r>
              <a:rPr lang="ru-RU" sz="1600" b="1" dirty="0" err="1"/>
              <a:t>cts.Cancel</a:t>
            </a:r>
            <a:r>
              <a:rPr lang="ru-RU" sz="1600" dirty="0"/>
              <a:t>(), что приводит к завершению операции и генерации исключения </a:t>
            </a:r>
            <a:r>
              <a:rPr lang="ru-RU" sz="1600" b="1" dirty="0" err="1" smtClean="0"/>
              <a:t>OperationCanceledException</a:t>
            </a:r>
            <a:r>
              <a:rPr lang="ru-RU" sz="1600" dirty="0" smtClean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569" y="2048553"/>
            <a:ext cx="5972175" cy="2238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10" y="5015592"/>
            <a:ext cx="9248775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50089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3632</TotalTime>
  <Words>347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Грань</vt:lpstr>
      <vt:lpstr>.NET advanced</vt:lpstr>
      <vt:lpstr>План лекции</vt:lpstr>
      <vt:lpstr>PLINQ</vt:lpstr>
      <vt:lpstr>Метод AsParallel</vt:lpstr>
      <vt:lpstr>Метод ForAll</vt:lpstr>
      <vt:lpstr>Ошибки, связанные с PLINQ</vt:lpstr>
      <vt:lpstr>Обработка ошибок и отмена операции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Nick Luk</dc:creator>
  <cp:lastModifiedBy>Windows User</cp:lastModifiedBy>
  <cp:revision>574</cp:revision>
  <dcterms:created xsi:type="dcterms:W3CDTF">2015-11-07T12:50:02Z</dcterms:created>
  <dcterms:modified xsi:type="dcterms:W3CDTF">2017-10-28T14:09:58Z</dcterms:modified>
</cp:coreProperties>
</file>