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8927"/>
    <a:srgbClr val="6998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Зразок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Extensible</a:t>
            </a:r>
            <a:r>
              <a:rPr lang="ru-RU" dirty="0" smtClean="0"/>
              <a:t> </a:t>
            </a:r>
            <a:r>
              <a:rPr lang="en-US" dirty="0" smtClean="0"/>
              <a:t>types</a:t>
            </a:r>
            <a:r>
              <a:rPr lang="ru-RU" dirty="0" smtClean="0"/>
              <a:t> </a:t>
            </a:r>
            <a:r>
              <a:rPr lang="en-US" dirty="0" smtClean="0"/>
              <a:t>C#</a:t>
            </a:r>
            <a:endParaRPr lang="en-US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2382593" y="4050833"/>
            <a:ext cx="6891410" cy="1096899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Делегаты и события.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61" y="5314194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939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50062" cy="682752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Делегаты </a:t>
            </a:r>
            <a:r>
              <a:rPr lang="en-US" dirty="0" smtClean="0"/>
              <a:t>Action</a:t>
            </a:r>
            <a:r>
              <a:rPr lang="ru-RU" dirty="0" smtClean="0"/>
              <a:t>, </a:t>
            </a:r>
            <a:r>
              <a:rPr lang="en-US" dirty="0" err="1" smtClean="0"/>
              <a:t>Func</a:t>
            </a:r>
            <a:r>
              <a:rPr lang="ru-RU" dirty="0"/>
              <a:t> </a:t>
            </a:r>
            <a:r>
              <a:rPr lang="ru-RU" dirty="0" smtClean="0"/>
              <a:t>и </a:t>
            </a:r>
            <a:r>
              <a:rPr lang="en-US" dirty="0" smtClean="0"/>
              <a:t>Predicate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0" y="695386"/>
            <a:ext cx="9646508" cy="6257349"/>
          </a:xfrm>
        </p:spPr>
        <p:txBody>
          <a:bodyPr>
            <a:normAutofit/>
          </a:bodyPr>
          <a:lstStyle/>
          <a:p>
            <a:pPr lvl="1" fontAlgn="base"/>
            <a:r>
              <a:rPr lang="ru-RU" dirty="0"/>
              <a:t>Делегат </a:t>
            </a:r>
            <a:r>
              <a:rPr lang="ru-RU" b="1" dirty="0" err="1"/>
              <a:t>Action</a:t>
            </a:r>
            <a:r>
              <a:rPr lang="ru-RU" dirty="0"/>
              <a:t> является обобщенным, принимает параметры и возвращает </a:t>
            </a:r>
            <a:r>
              <a:rPr lang="ru-RU" dirty="0" smtClean="0"/>
              <a:t>значение </a:t>
            </a:r>
            <a:r>
              <a:rPr lang="ru-RU" dirty="0" err="1" smtClean="0"/>
              <a:t>void</a:t>
            </a:r>
            <a:r>
              <a:rPr lang="ru-RU" dirty="0" smtClean="0"/>
              <a:t>:</a:t>
            </a:r>
          </a:p>
          <a:p>
            <a:pPr lvl="1" fontAlgn="base"/>
            <a:endParaRPr lang="ru-RU" dirty="0"/>
          </a:p>
          <a:p>
            <a:pPr marL="457200" lvl="1" indent="0" fontAlgn="base">
              <a:buNone/>
            </a:pPr>
            <a:r>
              <a:rPr lang="ru-RU" dirty="0" smtClean="0"/>
              <a:t>Данный </a:t>
            </a:r>
            <a:r>
              <a:rPr lang="ru-RU" dirty="0"/>
              <a:t>делегат имеет ряд перегруженных версий. Каждая версия принимает разное число параметров: от </a:t>
            </a:r>
            <a:r>
              <a:rPr lang="ru-RU" dirty="0" err="1"/>
              <a:t>Action</a:t>
            </a:r>
            <a:r>
              <a:rPr lang="ru-RU" dirty="0"/>
              <a:t>&lt;</a:t>
            </a:r>
            <a:r>
              <a:rPr lang="ru-RU" dirty="0" err="1"/>
              <a:t>in</a:t>
            </a:r>
            <a:r>
              <a:rPr lang="ru-RU" dirty="0"/>
              <a:t> T1&gt; до </a:t>
            </a:r>
            <a:r>
              <a:rPr lang="ru-RU" dirty="0" err="1"/>
              <a:t>Action</a:t>
            </a:r>
            <a:r>
              <a:rPr lang="ru-RU" dirty="0"/>
              <a:t>&lt;</a:t>
            </a:r>
            <a:r>
              <a:rPr lang="ru-RU" dirty="0" err="1"/>
              <a:t>in</a:t>
            </a:r>
            <a:r>
              <a:rPr lang="ru-RU" dirty="0"/>
              <a:t> T1, </a:t>
            </a:r>
            <a:r>
              <a:rPr lang="ru-RU" dirty="0" err="1"/>
              <a:t>in</a:t>
            </a:r>
            <a:r>
              <a:rPr lang="ru-RU" dirty="0"/>
              <a:t> T2,....</a:t>
            </a:r>
            <a:r>
              <a:rPr lang="ru-RU" dirty="0" err="1"/>
              <a:t>in</a:t>
            </a:r>
            <a:r>
              <a:rPr lang="ru-RU" dirty="0"/>
              <a:t> T16&gt;. Таким образом можно передать до 16 значений в </a:t>
            </a:r>
            <a:r>
              <a:rPr lang="ru-RU" dirty="0" smtClean="0"/>
              <a:t>метод.</a:t>
            </a:r>
          </a:p>
          <a:p>
            <a:pPr marL="457200" lvl="1" indent="0" fontAlgn="base">
              <a:buNone/>
            </a:pPr>
            <a:endParaRPr lang="ru-RU" dirty="0" smtClean="0"/>
          </a:p>
          <a:p>
            <a:pPr lvl="1" fontAlgn="base"/>
            <a:r>
              <a:rPr lang="ru-RU" dirty="0" smtClean="0"/>
              <a:t>Делегат </a:t>
            </a:r>
            <a:r>
              <a:rPr lang="ru-RU" dirty="0" err="1"/>
              <a:t>Predicate</a:t>
            </a:r>
            <a:r>
              <a:rPr lang="ru-RU" dirty="0"/>
              <a:t>&lt;T&gt;, как правило, используется для сравнения, сопоставления некоторого объекта T определенному условию. В качестве выходного результата возвращается значение </a:t>
            </a:r>
            <a:r>
              <a:rPr lang="ru-RU" dirty="0" err="1"/>
              <a:t>true</a:t>
            </a:r>
            <a:r>
              <a:rPr lang="ru-RU" dirty="0"/>
              <a:t>, если условие соблюдено, и </a:t>
            </a:r>
            <a:r>
              <a:rPr lang="ru-RU" dirty="0" err="1"/>
              <a:t>false</a:t>
            </a:r>
            <a:r>
              <a:rPr lang="ru-RU" dirty="0"/>
              <a:t>, если не соблюдено</a:t>
            </a:r>
            <a:r>
              <a:rPr lang="ru-RU" dirty="0" smtClean="0"/>
              <a:t>:</a:t>
            </a:r>
          </a:p>
          <a:p>
            <a:pPr lvl="1" fontAlgn="base"/>
            <a:endParaRPr lang="ru-RU" dirty="0"/>
          </a:p>
          <a:p>
            <a:pPr lvl="1" fontAlgn="base"/>
            <a:endParaRPr lang="ru-RU" dirty="0" smtClean="0"/>
          </a:p>
          <a:p>
            <a:pPr lvl="1" fontAlgn="base"/>
            <a:r>
              <a:rPr lang="ru-RU" dirty="0" err="1" smtClean="0"/>
              <a:t>Func</a:t>
            </a:r>
            <a:r>
              <a:rPr lang="ru-RU" dirty="0" smtClean="0"/>
              <a:t> возвращает </a:t>
            </a:r>
            <a:r>
              <a:rPr lang="ru-RU" dirty="0"/>
              <a:t>результат действия и может принимать параметры. Он также имеет различные формы: от </a:t>
            </a:r>
            <a:r>
              <a:rPr lang="ru-RU" dirty="0" err="1"/>
              <a:t>Func</a:t>
            </a:r>
            <a:r>
              <a:rPr lang="ru-RU" dirty="0"/>
              <a:t>&lt;</a:t>
            </a:r>
            <a:r>
              <a:rPr lang="ru-RU" dirty="0" err="1"/>
              <a:t>out</a:t>
            </a:r>
            <a:r>
              <a:rPr lang="ru-RU" dirty="0"/>
              <a:t> T&gt;(), где T - тип возвращаемого значения, до </a:t>
            </a:r>
            <a:r>
              <a:rPr lang="ru-RU" dirty="0" err="1"/>
              <a:t>Func</a:t>
            </a:r>
            <a:r>
              <a:rPr lang="ru-RU" dirty="0"/>
              <a:t>&lt;</a:t>
            </a:r>
            <a:r>
              <a:rPr lang="ru-RU" dirty="0" err="1"/>
              <a:t>in</a:t>
            </a:r>
            <a:r>
              <a:rPr lang="ru-RU" dirty="0"/>
              <a:t> T1, </a:t>
            </a:r>
            <a:r>
              <a:rPr lang="ru-RU" dirty="0" err="1"/>
              <a:t>in</a:t>
            </a:r>
            <a:r>
              <a:rPr lang="ru-RU" dirty="0"/>
              <a:t> T2,...</a:t>
            </a:r>
            <a:r>
              <a:rPr lang="ru-RU" dirty="0" err="1"/>
              <a:t>in</a:t>
            </a:r>
            <a:r>
              <a:rPr lang="ru-RU" dirty="0"/>
              <a:t> T16, </a:t>
            </a:r>
            <a:r>
              <a:rPr lang="ru-RU" dirty="0" err="1"/>
              <a:t>out</a:t>
            </a:r>
            <a:r>
              <a:rPr lang="ru-RU" dirty="0"/>
              <a:t> </a:t>
            </a:r>
            <a:r>
              <a:rPr lang="ru-RU" dirty="0" err="1"/>
              <a:t>TResult</a:t>
            </a:r>
            <a:r>
              <a:rPr lang="ru-RU" dirty="0"/>
              <a:t>&gt;(), то есть может принимать до 16 параметров.</a:t>
            </a:r>
            <a:endParaRPr lang="ru-RU" dirty="0" smtClean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592" y="1196674"/>
            <a:ext cx="3915015" cy="23918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592" y="3566885"/>
            <a:ext cx="6608933" cy="33988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592" y="5195372"/>
            <a:ext cx="6105404" cy="818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027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71538" cy="682752"/>
          </a:xfrm>
        </p:spPr>
        <p:txBody>
          <a:bodyPr/>
          <a:lstStyle/>
          <a:p>
            <a:pPr algn="ctr"/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0" y="682753"/>
            <a:ext cx="4821288" cy="5888736"/>
          </a:xfrm>
        </p:spPr>
        <p:txBody>
          <a:bodyPr>
            <a:normAutofit/>
          </a:bodyPr>
          <a:lstStyle/>
          <a:p>
            <a:pPr marL="0" indent="0" algn="ctr" fontAlgn="base">
              <a:buNone/>
            </a:pPr>
            <a:r>
              <a:rPr lang="ru-RU" b="1" dirty="0" smtClean="0"/>
              <a:t>Презентация</a:t>
            </a:r>
            <a:endParaRPr lang="en-US" b="1" dirty="0" smtClean="0"/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 smtClean="0"/>
              <a:t>Делегат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 smtClean="0"/>
              <a:t>Использование делегатов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 smtClean="0"/>
              <a:t>Многоадресный делегат</a:t>
            </a:r>
            <a:endParaRPr lang="en-US" dirty="0" smtClean="0"/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 smtClean="0"/>
              <a:t>События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 smtClean="0"/>
              <a:t>Анонимные методы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 smtClean="0"/>
              <a:t>Лямбды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 err="1" smtClean="0"/>
              <a:t>Ковариантность</a:t>
            </a:r>
            <a:r>
              <a:rPr lang="ru-RU" dirty="0" smtClean="0"/>
              <a:t> и </a:t>
            </a:r>
            <a:r>
              <a:rPr lang="ru-RU" dirty="0" err="1" smtClean="0"/>
              <a:t>контравариантность</a:t>
            </a:r>
            <a:r>
              <a:rPr lang="ru-RU" dirty="0" smtClean="0"/>
              <a:t> </a:t>
            </a:r>
            <a:r>
              <a:rPr lang="ru-RU" dirty="0" smtClean="0"/>
              <a:t>делегатов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 smtClean="0"/>
              <a:t>Делегаты </a:t>
            </a:r>
            <a:r>
              <a:rPr lang="en-US" dirty="0" smtClean="0"/>
              <a:t>Action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en-US" dirty="0" err="1" smtClean="0"/>
              <a:t>Func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Predicate</a:t>
            </a:r>
            <a:endParaRPr lang="ru-RU" dirty="0" smtClean="0"/>
          </a:p>
        </p:txBody>
      </p:sp>
      <p:sp>
        <p:nvSpPr>
          <p:cNvPr id="6" name="Місце для вмісту 2"/>
          <p:cNvSpPr txBox="1">
            <a:spLocks/>
          </p:cNvSpPr>
          <p:nvPr/>
        </p:nvSpPr>
        <p:spPr>
          <a:xfrm>
            <a:off x="5096256" y="682752"/>
            <a:ext cx="4550250" cy="5888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buFont typeface="Wingdings 3" charset="2"/>
              <a:buNone/>
            </a:pPr>
            <a:r>
              <a:rPr lang="ru-RU" b="1" dirty="0" err="1" smtClean="0"/>
              <a:t>Демо</a:t>
            </a:r>
            <a:endParaRPr lang="ru-RU" b="1" dirty="0" smtClean="0"/>
          </a:p>
          <a:p>
            <a:pPr fontAlgn="base"/>
            <a:r>
              <a:rPr lang="ru-RU" sz="1600" dirty="0" smtClean="0"/>
              <a:t>Консольное приложение</a:t>
            </a:r>
            <a:r>
              <a:rPr lang="en-US" sz="1600" dirty="0" smtClean="0"/>
              <a:t> </a:t>
            </a:r>
            <a:r>
              <a:rPr lang="ru-RU" sz="1600" dirty="0" smtClean="0"/>
              <a:t>демонстрация работы с делегатами.</a:t>
            </a:r>
          </a:p>
          <a:p>
            <a:pPr fontAlgn="base"/>
            <a:r>
              <a:rPr lang="ru-RU" sz="1600" dirty="0"/>
              <a:t>Консольное</a:t>
            </a:r>
            <a:r>
              <a:rPr lang="ru-RU" dirty="0"/>
              <a:t> </a:t>
            </a:r>
            <a:r>
              <a:rPr lang="ru-RU" sz="1600" dirty="0"/>
              <a:t>приложение</a:t>
            </a:r>
            <a:r>
              <a:rPr lang="en-US" dirty="0"/>
              <a:t> </a:t>
            </a:r>
            <a:r>
              <a:rPr lang="ru-RU" sz="1600" dirty="0"/>
              <a:t>демонстрация</a:t>
            </a:r>
            <a:r>
              <a:rPr lang="ru-RU" dirty="0"/>
              <a:t> </a:t>
            </a:r>
            <a:r>
              <a:rPr lang="ru-RU" sz="1600" dirty="0" smtClean="0"/>
              <a:t>работы с событиями</a:t>
            </a:r>
            <a:r>
              <a:rPr lang="ru-RU" dirty="0" smtClean="0"/>
              <a:t>.</a:t>
            </a:r>
            <a:endParaRPr lang="en-US" dirty="0"/>
          </a:p>
          <a:p>
            <a:pPr fontAlgn="base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64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50062" cy="682752"/>
          </a:xfrm>
        </p:spPr>
        <p:txBody>
          <a:bodyPr/>
          <a:lstStyle/>
          <a:p>
            <a:pPr algn="ctr"/>
            <a:r>
              <a:rPr lang="ru-RU" dirty="0" smtClean="0"/>
              <a:t>Делегат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89397" y="824248"/>
            <a:ext cx="8914402" cy="5924282"/>
          </a:xfrm>
        </p:spPr>
        <p:txBody>
          <a:bodyPr>
            <a:normAutofit/>
          </a:bodyPr>
          <a:lstStyle/>
          <a:p>
            <a:pPr fontAlgn="base"/>
            <a:r>
              <a:rPr lang="ru-RU" sz="1600" b="1" dirty="0" smtClean="0"/>
              <a:t>Делегат </a:t>
            </a:r>
            <a:r>
              <a:rPr lang="ru-RU" sz="1600" dirty="0"/>
              <a:t>- это тип, который представляет собой ссылки на методы с определенным списком параметров и возвращаемым типом</a:t>
            </a:r>
            <a:r>
              <a:rPr lang="ru-RU" sz="1600" dirty="0" smtClean="0"/>
              <a:t>. (по сути делегаты </a:t>
            </a:r>
            <a:r>
              <a:rPr lang="ru-RU" sz="1600" dirty="0"/>
              <a:t>это указатели на </a:t>
            </a:r>
            <a:r>
              <a:rPr lang="ru-RU" sz="1600" dirty="0" smtClean="0"/>
              <a:t>методы)</a:t>
            </a:r>
            <a:endParaRPr lang="en-US" sz="1600" dirty="0" smtClean="0"/>
          </a:p>
          <a:p>
            <a:pPr fontAlgn="base"/>
            <a:endParaRPr lang="en-US" sz="1600" dirty="0"/>
          </a:p>
          <a:p>
            <a:pPr fontAlgn="base"/>
            <a:endParaRPr lang="en-US" sz="1600" dirty="0" smtClean="0"/>
          </a:p>
          <a:p>
            <a:pPr fontAlgn="base"/>
            <a:endParaRPr lang="en-US" sz="1600" dirty="0"/>
          </a:p>
          <a:p>
            <a:pPr fontAlgn="base"/>
            <a:endParaRPr lang="en-US" sz="1600" dirty="0" smtClean="0"/>
          </a:p>
          <a:p>
            <a:pPr fontAlgn="base"/>
            <a:endParaRPr lang="en-US" sz="1600" dirty="0" smtClean="0"/>
          </a:p>
          <a:p>
            <a:pPr fontAlgn="base"/>
            <a:endParaRPr lang="en-US" sz="1600" dirty="0"/>
          </a:p>
          <a:p>
            <a:pPr fontAlgn="base"/>
            <a:endParaRPr lang="en-US" sz="1600" dirty="0" smtClean="0"/>
          </a:p>
          <a:p>
            <a:pPr fontAlgn="base"/>
            <a:endParaRPr lang="en-US" sz="1600" dirty="0"/>
          </a:p>
          <a:p>
            <a:pPr fontAlgn="base"/>
            <a:endParaRPr lang="ru-RU" sz="1600" dirty="0" smtClean="0"/>
          </a:p>
          <a:p>
            <a:pPr fontAlgn="base"/>
            <a:r>
              <a:rPr lang="ru-RU" sz="1600" dirty="0"/>
              <a:t>При создании экземпляра делегата этот экземпляр можно связать с любым методом с совместимой сигнатурой и возвращаемым типом</a:t>
            </a:r>
            <a:r>
              <a:rPr lang="ru-RU" sz="1600" dirty="0" smtClean="0"/>
              <a:t>.</a:t>
            </a:r>
          </a:p>
          <a:p>
            <a:pPr fontAlgn="base"/>
            <a:r>
              <a:rPr lang="ru-RU" sz="1600" dirty="0" smtClean="0"/>
              <a:t>Метод </a:t>
            </a:r>
            <a:r>
              <a:rPr lang="ru-RU" sz="1600" dirty="0"/>
              <a:t>можно вызвать (активировать) с помощью экземпляра делегата</a:t>
            </a:r>
            <a:r>
              <a:rPr lang="ru-RU" sz="1600" dirty="0" smtClean="0"/>
              <a:t>.</a:t>
            </a:r>
          </a:p>
          <a:p>
            <a:pPr fontAlgn="base"/>
            <a:r>
              <a:rPr lang="ru-RU" sz="1600" dirty="0"/>
              <a:t>Делегаты используются для передачи методов в качестве аргументов к другим методам</a:t>
            </a:r>
            <a:r>
              <a:rPr lang="ru-RU" sz="1600" dirty="0" smtClean="0"/>
              <a:t>.</a:t>
            </a:r>
            <a:endParaRPr lang="ru-RU" sz="1600" dirty="0"/>
          </a:p>
          <a:p>
            <a:pPr fontAlgn="base"/>
            <a:endParaRPr lang="ru-RU" sz="1600" dirty="0" smtClean="0"/>
          </a:p>
        </p:txBody>
      </p:sp>
      <p:pic>
        <p:nvPicPr>
          <p:cNvPr id="1026" name="Picture 2" descr="http://s3.amazonaws.com/media.eremedia.com/uploads/2014/10/15174136/HiRes-700x46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836" y="1545464"/>
            <a:ext cx="4988007" cy="3327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726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50062" cy="682752"/>
          </a:xfrm>
        </p:spPr>
        <p:txBody>
          <a:bodyPr/>
          <a:lstStyle/>
          <a:p>
            <a:pPr algn="ctr"/>
            <a:r>
              <a:rPr lang="ru-RU" dirty="0" smtClean="0"/>
              <a:t>Использование делегатов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321972" y="695386"/>
            <a:ext cx="9028090" cy="4955438"/>
          </a:xfrm>
        </p:spPr>
        <p:txBody>
          <a:bodyPr>
            <a:normAutofit/>
          </a:bodyPr>
          <a:lstStyle/>
          <a:p>
            <a:pPr lvl="1" fontAlgn="base">
              <a:buFont typeface="+mj-lt"/>
              <a:buAutoNum type="arabicPeriod"/>
            </a:pPr>
            <a:r>
              <a:rPr lang="ru-RU" dirty="0" smtClean="0"/>
              <a:t>Объявить делегат</a:t>
            </a:r>
          </a:p>
          <a:p>
            <a:pPr lvl="1" fontAlgn="base">
              <a:buFont typeface="+mj-lt"/>
              <a:buAutoNum type="arabicPeriod"/>
            </a:pPr>
            <a:endParaRPr lang="ru-RU" dirty="0"/>
          </a:p>
          <a:p>
            <a:pPr lvl="1" fontAlgn="base">
              <a:buFont typeface="+mj-lt"/>
              <a:buAutoNum type="arabicPeriod"/>
            </a:pPr>
            <a:endParaRPr lang="ru-RU" dirty="0" smtClean="0"/>
          </a:p>
          <a:p>
            <a:pPr lvl="1" fontAlgn="base">
              <a:buFont typeface="+mj-lt"/>
              <a:buAutoNum type="arabicPeriod"/>
            </a:pPr>
            <a:r>
              <a:rPr lang="ru-RU" dirty="0" smtClean="0"/>
              <a:t>Создать переменную типа класса делегата.</a:t>
            </a:r>
          </a:p>
          <a:p>
            <a:pPr lvl="1" fontAlgn="base">
              <a:buFont typeface="+mj-lt"/>
              <a:buAutoNum type="arabicPeriod"/>
            </a:pPr>
            <a:endParaRPr lang="ru-RU" dirty="0"/>
          </a:p>
          <a:p>
            <a:pPr lvl="1" fontAlgn="base">
              <a:buFont typeface="+mj-lt"/>
              <a:buAutoNum type="arabicPeriod"/>
            </a:pPr>
            <a:endParaRPr lang="ru-RU" dirty="0" smtClean="0"/>
          </a:p>
          <a:p>
            <a:pPr lvl="1" fontAlgn="base">
              <a:buFont typeface="+mj-lt"/>
              <a:buAutoNum type="arabicPeriod"/>
            </a:pPr>
            <a:r>
              <a:rPr lang="ru-RU" dirty="0" smtClean="0"/>
              <a:t>Сообщить с переменной метод который соответствует по сигнатуре и возвращаемому значению.</a:t>
            </a:r>
          </a:p>
          <a:p>
            <a:pPr lvl="1" fontAlgn="base">
              <a:buFont typeface="+mj-lt"/>
              <a:buAutoNum type="arabicPeriod"/>
            </a:pPr>
            <a:endParaRPr lang="ru-RU" dirty="0"/>
          </a:p>
          <a:p>
            <a:pPr lvl="1" fontAlgn="base">
              <a:buFont typeface="+mj-lt"/>
              <a:buAutoNum type="arabicPeriod"/>
            </a:pPr>
            <a:endParaRPr lang="ru-RU" dirty="0" smtClean="0"/>
          </a:p>
          <a:p>
            <a:pPr lvl="1" fontAlgn="base">
              <a:buFont typeface="+mj-lt"/>
              <a:buAutoNum type="arabicPeriod"/>
            </a:pPr>
            <a:r>
              <a:rPr lang="ru-RU" dirty="0"/>
              <a:t>В</a:t>
            </a:r>
            <a:r>
              <a:rPr lang="ru-RU" dirty="0" smtClean="0"/>
              <a:t>ызвать </a:t>
            </a:r>
            <a:r>
              <a:rPr lang="ru-RU" dirty="0"/>
              <a:t>метод, на который указывает </a:t>
            </a:r>
            <a:r>
              <a:rPr lang="ru-RU" dirty="0" smtClean="0"/>
              <a:t>делегат. (вызов метода </a:t>
            </a:r>
            <a:r>
              <a:rPr lang="ru-RU" b="1" dirty="0" err="1" smtClean="0"/>
              <a:t>Invoke</a:t>
            </a:r>
            <a:r>
              <a:rPr lang="ru-RU" dirty="0" smtClean="0"/>
              <a:t>)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552" y="1091079"/>
            <a:ext cx="6890887" cy="63468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552" y="2307772"/>
            <a:ext cx="6340163" cy="39996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552" y="3557749"/>
            <a:ext cx="8056294" cy="55061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6552" y="4717227"/>
            <a:ext cx="4567848" cy="43432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4411" y="5637945"/>
            <a:ext cx="4443211" cy="12205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114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50062" cy="682752"/>
          </a:xfrm>
        </p:spPr>
        <p:txBody>
          <a:bodyPr/>
          <a:lstStyle/>
          <a:p>
            <a:pPr algn="ctr"/>
            <a:r>
              <a:rPr lang="ru-RU" dirty="0" smtClean="0"/>
              <a:t>Многоадресный делегат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321972" y="695386"/>
            <a:ext cx="9028090" cy="4955438"/>
          </a:xfrm>
        </p:spPr>
        <p:txBody>
          <a:bodyPr>
            <a:normAutofit/>
          </a:bodyPr>
          <a:lstStyle/>
          <a:p>
            <a:pPr lvl="1" fontAlgn="base"/>
            <a:r>
              <a:rPr lang="ru-RU" dirty="0" smtClean="0"/>
              <a:t>Полезным </a:t>
            </a:r>
            <a:r>
              <a:rPr lang="ru-RU" dirty="0"/>
              <a:t>свойством объектов </a:t>
            </a:r>
            <a:r>
              <a:rPr lang="ru-RU" b="1" dirty="0" err="1"/>
              <a:t>delegate</a:t>
            </a:r>
            <a:r>
              <a:rPr lang="ru-RU" dirty="0"/>
              <a:t> является возможность назначения нескольких объектов одному экземпляру делегата с помощью оператора </a:t>
            </a:r>
            <a:r>
              <a:rPr lang="ru-RU" dirty="0" smtClean="0"/>
              <a:t>+.</a:t>
            </a:r>
          </a:p>
          <a:p>
            <a:pPr lvl="1" fontAlgn="base"/>
            <a:r>
              <a:rPr lang="ru-RU" dirty="0" smtClean="0"/>
              <a:t>Множественный </a:t>
            </a:r>
            <a:r>
              <a:rPr lang="ru-RU" dirty="0"/>
              <a:t>делегат содержит список назначенных делегатов</a:t>
            </a:r>
            <a:r>
              <a:rPr lang="ru-RU" dirty="0" smtClean="0"/>
              <a:t>. При </a:t>
            </a:r>
            <a:r>
              <a:rPr lang="ru-RU" dirty="0"/>
              <a:t>вызове множественный делегат вызывает делегаты из списка по порядку</a:t>
            </a:r>
            <a:r>
              <a:rPr lang="ru-RU" dirty="0" smtClean="0"/>
              <a:t>.</a:t>
            </a:r>
          </a:p>
          <a:p>
            <a:pPr lvl="1" fontAlgn="base"/>
            <a:r>
              <a:rPr lang="ru-RU" dirty="0" smtClean="0"/>
              <a:t>Можно </a:t>
            </a:r>
            <a:r>
              <a:rPr lang="ru-RU" dirty="0"/>
              <a:t>комбинировать только делегаты одного и того же типа.</a:t>
            </a:r>
            <a:endParaRPr lang="ru-RU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156" y="2413944"/>
            <a:ext cx="6381750" cy="51435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156" y="3027150"/>
            <a:ext cx="5553075" cy="212407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4156" y="5458774"/>
            <a:ext cx="4648200" cy="9810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780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50062" cy="682752"/>
          </a:xfrm>
        </p:spPr>
        <p:txBody>
          <a:bodyPr/>
          <a:lstStyle/>
          <a:p>
            <a:pPr algn="ctr"/>
            <a:r>
              <a:rPr lang="ru-RU" dirty="0" smtClean="0"/>
              <a:t>События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321972" y="695386"/>
            <a:ext cx="9028090" cy="6162614"/>
          </a:xfrm>
        </p:spPr>
        <p:txBody>
          <a:bodyPr>
            <a:normAutofit/>
          </a:bodyPr>
          <a:lstStyle/>
          <a:p>
            <a:pPr lvl="1" fontAlgn="base"/>
            <a:r>
              <a:rPr lang="ru-RU" b="1" dirty="0"/>
              <a:t>События</a:t>
            </a:r>
            <a:r>
              <a:rPr lang="ru-RU" dirty="0"/>
              <a:t> позволяют классу или объекту уведомлять другие классы или объекты о возникновении каких-либо ситуаций</a:t>
            </a:r>
            <a:r>
              <a:rPr lang="ru-RU" dirty="0" smtClean="0"/>
              <a:t>.</a:t>
            </a:r>
          </a:p>
          <a:p>
            <a:pPr lvl="1" fontAlgn="base"/>
            <a:r>
              <a:rPr lang="ru-RU" dirty="0" smtClean="0"/>
              <a:t>Класс</a:t>
            </a:r>
            <a:r>
              <a:rPr lang="ru-RU" dirty="0"/>
              <a:t>, отправляющий (или вызывающий) событие, называется издателем, а классы, принимающие (или обрабатывающие) событие, называются подписчиками</a:t>
            </a:r>
            <a:r>
              <a:rPr lang="ru-RU" dirty="0" smtClean="0"/>
              <a:t>.</a:t>
            </a:r>
          </a:p>
          <a:p>
            <a:pPr lvl="1" fontAlgn="base"/>
            <a:r>
              <a:rPr lang="ru-RU" dirty="0"/>
              <a:t>События объявляются в классе с помощью ключевого слова </a:t>
            </a:r>
            <a:r>
              <a:rPr lang="ru-RU" b="1" dirty="0" err="1"/>
              <a:t>event</a:t>
            </a:r>
            <a:r>
              <a:rPr lang="ru-RU" dirty="0"/>
              <a:t>, после которого идет название делегата</a:t>
            </a:r>
            <a:r>
              <a:rPr lang="ru-RU" dirty="0" smtClean="0"/>
              <a:t>:</a:t>
            </a:r>
            <a:endParaRPr lang="en-US" dirty="0" smtClean="0"/>
          </a:p>
          <a:p>
            <a:pPr lvl="1" fontAlgn="base"/>
            <a:endParaRPr lang="en-US" dirty="0"/>
          </a:p>
          <a:p>
            <a:pPr lvl="1" fontAlgn="base"/>
            <a:endParaRPr lang="ru-RU" dirty="0" smtClean="0"/>
          </a:p>
          <a:p>
            <a:pPr lvl="1" fontAlgn="base"/>
            <a:endParaRPr lang="ru-RU" dirty="0"/>
          </a:p>
          <a:p>
            <a:pPr lvl="1" fontAlgn="base"/>
            <a:endParaRPr lang="en-US" dirty="0" smtClean="0"/>
          </a:p>
          <a:p>
            <a:pPr lvl="1" fontAlgn="base"/>
            <a:endParaRPr lang="en-US" dirty="0"/>
          </a:p>
          <a:p>
            <a:pPr lvl="1" fontAlgn="base">
              <a:buFont typeface="Wingdings" panose="05000000000000000000" pitchFamily="2" charset="2"/>
              <a:buChar char="§"/>
            </a:pPr>
            <a:r>
              <a:rPr lang="en-US" dirty="0"/>
              <a:t>C</a:t>
            </a:r>
            <a:r>
              <a:rPr lang="ru-RU" dirty="0" err="1" smtClean="0"/>
              <a:t>обытия</a:t>
            </a:r>
            <a:r>
              <a:rPr lang="ru-RU" dirty="0" smtClean="0"/>
              <a:t> </a:t>
            </a:r>
            <a:r>
              <a:rPr lang="ru-RU" dirty="0"/>
              <a:t>объявлены как экземпляры </a:t>
            </a:r>
            <a:r>
              <a:rPr lang="ru-RU" dirty="0" smtClean="0"/>
              <a:t>делегата </a:t>
            </a:r>
            <a:r>
              <a:rPr lang="ru-RU" dirty="0" err="1" smtClean="0"/>
              <a:t>AccountStateHandler</a:t>
            </a:r>
            <a:r>
              <a:rPr lang="ru-RU" dirty="0"/>
              <a:t>, поэтому для обработки этих событий потребуется метод, принимающий строку в качестве параметра</a:t>
            </a:r>
            <a:r>
              <a:rPr lang="ru-RU" dirty="0" smtClean="0"/>
              <a:t>.</a:t>
            </a:r>
          </a:p>
          <a:p>
            <a:pPr lvl="1" fontAlgn="base">
              <a:buFont typeface="Wingdings" panose="05000000000000000000" pitchFamily="2" charset="2"/>
              <a:buChar char="§"/>
            </a:pPr>
            <a:r>
              <a:rPr lang="ru-RU" dirty="0"/>
              <a:t>Для прикрепления обработчика события к определенному событию используется операция += и соответственно для открепления - операция -=: событие += </a:t>
            </a:r>
            <a:r>
              <a:rPr lang="ru-RU" dirty="0" err="1"/>
              <a:t>метод_обработчика_события</a:t>
            </a:r>
            <a:r>
              <a:rPr lang="ru-RU" dirty="0"/>
              <a:t>.</a:t>
            </a:r>
            <a:endParaRPr lang="ru-RU" dirty="0" smtClean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096" y="2479591"/>
            <a:ext cx="6119187" cy="187892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095" y="6110788"/>
            <a:ext cx="3300811" cy="2792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499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50062" cy="682752"/>
          </a:xfrm>
        </p:spPr>
        <p:txBody>
          <a:bodyPr/>
          <a:lstStyle/>
          <a:p>
            <a:pPr algn="ctr"/>
            <a:r>
              <a:rPr lang="ru-RU" dirty="0" smtClean="0"/>
              <a:t>Анонимные методы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321972" y="695386"/>
            <a:ext cx="9028090" cy="6162614"/>
          </a:xfrm>
        </p:spPr>
        <p:txBody>
          <a:bodyPr>
            <a:normAutofit/>
          </a:bodyPr>
          <a:lstStyle/>
          <a:p>
            <a:pPr lvl="1" fontAlgn="base"/>
            <a:r>
              <a:rPr lang="ru-RU" dirty="0"/>
              <a:t>Анонимные методы представляют сокращенную запись методов</a:t>
            </a:r>
            <a:r>
              <a:rPr lang="ru-RU" dirty="0" smtClean="0"/>
              <a:t>.</a:t>
            </a:r>
          </a:p>
          <a:p>
            <a:pPr lvl="1" fontAlgn="base"/>
            <a:r>
              <a:rPr lang="ru-RU" dirty="0"/>
              <a:t> Анонимные методы позволяют встроить код там, где он </a:t>
            </a:r>
            <a:r>
              <a:rPr lang="ru-RU" dirty="0" smtClean="0"/>
              <a:t>вызывается.</a:t>
            </a:r>
          </a:p>
          <a:p>
            <a:pPr lvl="1" fontAlgn="base"/>
            <a:endParaRPr lang="ru-RU" dirty="0"/>
          </a:p>
          <a:p>
            <a:pPr lvl="1" fontAlgn="base"/>
            <a:endParaRPr lang="ru-RU" dirty="0" smtClean="0"/>
          </a:p>
          <a:p>
            <a:pPr lvl="1" fontAlgn="base"/>
            <a:endParaRPr lang="ru-RU" dirty="0"/>
          </a:p>
          <a:p>
            <a:pPr lvl="1" fontAlgn="base"/>
            <a:endParaRPr lang="ru-RU" dirty="0" smtClean="0"/>
          </a:p>
          <a:p>
            <a:pPr lvl="1" fontAlgn="base"/>
            <a:endParaRPr lang="ru-RU" dirty="0" smtClean="0"/>
          </a:p>
          <a:p>
            <a:pPr lvl="1" fontAlgn="base">
              <a:buFont typeface="Wingdings" panose="05000000000000000000" pitchFamily="2" charset="2"/>
              <a:buChar char="§"/>
            </a:pPr>
            <a:r>
              <a:rPr lang="ru-RU" dirty="0" smtClean="0"/>
              <a:t>Встраивание </a:t>
            </a:r>
            <a:r>
              <a:rPr lang="ru-RU" dirty="0"/>
              <a:t>происходит с помощью ключевого слова </a:t>
            </a:r>
            <a:r>
              <a:rPr lang="ru-RU" b="1" dirty="0" err="1"/>
              <a:t>delegate</a:t>
            </a:r>
            <a:r>
              <a:rPr lang="ru-RU" dirty="0"/>
              <a:t>, после которого идет список параметров и далее сам код анонимного метода. </a:t>
            </a:r>
            <a:endParaRPr lang="ru-RU" dirty="0" smtClean="0"/>
          </a:p>
          <a:p>
            <a:pPr lvl="1" fontAlgn="base">
              <a:buFont typeface="Wingdings" panose="05000000000000000000" pitchFamily="2" charset="2"/>
              <a:buChar char="§"/>
            </a:pPr>
            <a:r>
              <a:rPr lang="ru-RU" dirty="0"/>
              <a:t>Если для анонимного метода не требуется параметров, то он используется без скобок:</a:t>
            </a:r>
            <a:endParaRPr lang="ru-RU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457" y="1501308"/>
            <a:ext cx="6017285" cy="1760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457" y="4604951"/>
            <a:ext cx="4683904" cy="20882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995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50062" cy="682752"/>
          </a:xfrm>
        </p:spPr>
        <p:txBody>
          <a:bodyPr/>
          <a:lstStyle/>
          <a:p>
            <a:pPr algn="ctr"/>
            <a:r>
              <a:rPr lang="ru-RU" dirty="0" smtClean="0"/>
              <a:t>Лямбды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0" y="695386"/>
            <a:ext cx="9646508" cy="6257349"/>
          </a:xfrm>
        </p:spPr>
        <p:txBody>
          <a:bodyPr>
            <a:normAutofit/>
          </a:bodyPr>
          <a:lstStyle/>
          <a:p>
            <a:pPr lvl="1" fontAlgn="base"/>
            <a:r>
              <a:rPr lang="ru-RU" dirty="0"/>
              <a:t>Лямбда-выражения представляют упрощенную запись анонимных </a:t>
            </a:r>
            <a:r>
              <a:rPr lang="ru-RU" dirty="0" smtClean="0"/>
              <a:t>методов.</a:t>
            </a:r>
          </a:p>
          <a:p>
            <a:pPr lvl="1" fontAlgn="base"/>
            <a:r>
              <a:rPr lang="ru-RU" dirty="0" smtClean="0"/>
              <a:t>Лямбда-выражения </a:t>
            </a:r>
            <a:r>
              <a:rPr lang="ru-RU" dirty="0"/>
              <a:t>позволяют создать емкие лаконичные методы, которые могут возвращать некоторое значение и которые можно передать в качестве параметров в другие методы</a:t>
            </a:r>
            <a:r>
              <a:rPr lang="ru-RU" dirty="0" smtClean="0"/>
              <a:t>.</a:t>
            </a:r>
          </a:p>
          <a:p>
            <a:pPr lvl="1" fontAlgn="base"/>
            <a:r>
              <a:rPr lang="ru-RU" dirty="0" err="1"/>
              <a:t>Ламбда</a:t>
            </a:r>
            <a:r>
              <a:rPr lang="ru-RU" dirty="0"/>
              <a:t>-выражения имеют следующий </a:t>
            </a:r>
            <a:r>
              <a:rPr lang="ru-RU" dirty="0" smtClean="0"/>
              <a:t>синтаксис: </a:t>
            </a:r>
            <a:r>
              <a:rPr lang="ru-RU" b="1" dirty="0" smtClean="0"/>
              <a:t>(</a:t>
            </a:r>
            <a:r>
              <a:rPr lang="ru-RU" b="1" dirty="0" err="1" smtClean="0"/>
              <a:t>список_параметров</a:t>
            </a:r>
            <a:r>
              <a:rPr lang="ru-RU" b="1" dirty="0"/>
              <a:t>) =&gt; выражение</a:t>
            </a:r>
            <a:r>
              <a:rPr lang="ru-RU" b="1" dirty="0" smtClean="0"/>
              <a:t>.</a:t>
            </a:r>
          </a:p>
          <a:p>
            <a:pPr lvl="1" fontAlgn="base"/>
            <a:endParaRPr lang="ru-RU" b="1" dirty="0" smtClean="0"/>
          </a:p>
          <a:p>
            <a:pPr marL="457200" lvl="1" indent="0" algn="ctr" fontAlgn="base">
              <a:buNone/>
            </a:pPr>
            <a:endParaRPr lang="ru-RU" b="1" dirty="0"/>
          </a:p>
          <a:p>
            <a:pPr marL="457200" lvl="1" indent="0" algn="ctr" fontAlgn="base">
              <a:buNone/>
            </a:pPr>
            <a:endParaRPr lang="ru-RU" b="1" dirty="0" smtClean="0"/>
          </a:p>
          <a:p>
            <a:pPr marL="457200" lvl="1" indent="0" algn="ctr" fontAlgn="base">
              <a:buNone/>
            </a:pPr>
            <a:endParaRPr lang="ru-RU" b="1" dirty="0"/>
          </a:p>
          <a:p>
            <a:pPr marL="457200" lvl="1" indent="0" algn="ctr" fontAlgn="base">
              <a:buNone/>
            </a:pPr>
            <a:endParaRPr lang="ru-RU" b="1" dirty="0" smtClean="0"/>
          </a:p>
          <a:p>
            <a:pPr marL="457200" lvl="1" indent="0" algn="ctr" fontAlgn="base">
              <a:buNone/>
            </a:pPr>
            <a:endParaRPr lang="ru-RU" b="1" dirty="0"/>
          </a:p>
          <a:p>
            <a:pPr marL="457200" lvl="1" indent="0" algn="ctr" fontAlgn="base">
              <a:buNone/>
            </a:pPr>
            <a:endParaRPr lang="ru-RU" b="1" dirty="0" smtClean="0"/>
          </a:p>
          <a:p>
            <a:pPr marL="457200" lvl="1" indent="0" algn="ctr" fontAlgn="base">
              <a:buNone/>
            </a:pPr>
            <a:endParaRPr lang="ru-RU" b="1" dirty="0"/>
          </a:p>
          <a:p>
            <a:pPr marL="457200" lvl="1" indent="0" algn="ctr" fontAlgn="base">
              <a:buNone/>
            </a:pPr>
            <a:endParaRPr lang="ru-RU" b="1" dirty="0" smtClean="0"/>
          </a:p>
          <a:p>
            <a:pPr marL="457200" lvl="1" indent="0" algn="ctr" fontAlgn="base">
              <a:buNone/>
            </a:pPr>
            <a:endParaRPr lang="ru-RU" b="1" dirty="0"/>
          </a:p>
          <a:p>
            <a:pPr marL="457200" lvl="1" indent="0" algn="ctr" fontAlgn="base">
              <a:buNone/>
            </a:pPr>
            <a:endParaRPr lang="ru-RU" b="1" dirty="0" smtClean="0"/>
          </a:p>
          <a:p>
            <a:pPr lvl="1" fontAlgn="base"/>
            <a:r>
              <a:rPr lang="ru-RU" dirty="0"/>
              <a:t>Как и делегаты, лямбда-выражения можно передавать в качестве параметров методу. </a:t>
            </a:r>
            <a:endParaRPr lang="ru-RU" dirty="0" smtClean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315" y="2413685"/>
            <a:ext cx="7938901" cy="204842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315" y="4601880"/>
            <a:ext cx="6369467" cy="13859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26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50062" cy="68275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err="1"/>
              <a:t>Ковариантность</a:t>
            </a:r>
            <a:r>
              <a:rPr lang="ru-RU" dirty="0"/>
              <a:t> и </a:t>
            </a:r>
            <a:r>
              <a:rPr lang="ru-RU" dirty="0" err="1"/>
              <a:t>контрвариантность</a:t>
            </a:r>
            <a:r>
              <a:rPr lang="ru-RU" dirty="0"/>
              <a:t> </a:t>
            </a:r>
            <a:r>
              <a:rPr lang="ru-RU" dirty="0" smtClean="0"/>
              <a:t>делегатов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0" y="695386"/>
            <a:ext cx="9646508" cy="6257349"/>
          </a:xfrm>
        </p:spPr>
        <p:txBody>
          <a:bodyPr>
            <a:normAutofit/>
          </a:bodyPr>
          <a:lstStyle/>
          <a:p>
            <a:pPr lvl="1" fontAlgn="base"/>
            <a:r>
              <a:rPr lang="ru-RU" dirty="0"/>
              <a:t>Делегаты также, как и классы и интерфейсы, могут быть обобщенными. И также, как и обобщенные интерфейсы, они могут быть ковариантными и </a:t>
            </a:r>
            <a:r>
              <a:rPr lang="ru-RU" dirty="0" smtClean="0"/>
              <a:t>контравариантными.</a:t>
            </a:r>
          </a:p>
          <a:p>
            <a:pPr lvl="1" fontAlgn="base"/>
            <a:r>
              <a:rPr lang="ru-RU" dirty="0" smtClean="0"/>
              <a:t>Благодаря </a:t>
            </a:r>
            <a:r>
              <a:rPr lang="ru-RU" dirty="0" err="1"/>
              <a:t>ковариантности</a:t>
            </a:r>
            <a:r>
              <a:rPr lang="ru-RU" dirty="0"/>
              <a:t> мы можем присвоить делегату метод, возвращаемым типом которого является тип, производный от того типа, который возвращается делегатом</a:t>
            </a:r>
            <a:r>
              <a:rPr lang="ru-RU" dirty="0" smtClean="0"/>
              <a:t>.</a:t>
            </a:r>
          </a:p>
          <a:p>
            <a:pPr lvl="1" fontAlgn="base"/>
            <a:r>
              <a:rPr lang="ru-RU" dirty="0"/>
              <a:t>Благодаря </a:t>
            </a:r>
            <a:r>
              <a:rPr lang="ru-RU" dirty="0" err="1"/>
              <a:t>контравариантности</a:t>
            </a:r>
            <a:r>
              <a:rPr lang="ru-RU" dirty="0"/>
              <a:t> можно присвоить делегату метод, тип параметра которого представляет базовый класс по отношению к классу параметра, который используется делегатом</a:t>
            </a:r>
            <a:r>
              <a:rPr lang="ru-RU" dirty="0" smtClean="0"/>
              <a:t>.</a:t>
            </a:r>
          </a:p>
          <a:p>
            <a:pPr lvl="1" fontAlgn="base"/>
            <a:endParaRPr lang="ru-RU" dirty="0"/>
          </a:p>
          <a:p>
            <a:pPr lvl="1" fontAlgn="base"/>
            <a:endParaRPr lang="ru-RU" dirty="0" smtClean="0"/>
          </a:p>
          <a:p>
            <a:pPr lvl="1" fontAlgn="base"/>
            <a:endParaRPr lang="ru-RU" dirty="0"/>
          </a:p>
          <a:p>
            <a:pPr lvl="1" fontAlgn="base"/>
            <a:endParaRPr lang="ru-RU" dirty="0" smtClean="0"/>
          </a:p>
          <a:p>
            <a:pPr lvl="1" fontAlgn="base"/>
            <a:endParaRPr lang="ru-RU" dirty="0"/>
          </a:p>
          <a:p>
            <a:pPr lvl="1" fontAlgn="base"/>
            <a:endParaRPr lang="ru-RU" dirty="0" smtClean="0"/>
          </a:p>
          <a:p>
            <a:pPr lvl="1" fontAlgn="base"/>
            <a:endParaRPr lang="ru-RU" dirty="0"/>
          </a:p>
          <a:p>
            <a:pPr lvl="1" fontAlgn="base"/>
            <a:endParaRPr lang="ru-RU" dirty="0" smtClean="0"/>
          </a:p>
          <a:p>
            <a:pPr lvl="1" fontAlgn="base"/>
            <a:endParaRPr lang="ru-RU" dirty="0"/>
          </a:p>
          <a:p>
            <a:pPr marL="457200" lvl="1" indent="0" fontAlgn="base">
              <a:buNone/>
            </a:pPr>
            <a:r>
              <a:rPr lang="ru-RU" dirty="0" smtClean="0"/>
              <a:t>*</a:t>
            </a:r>
            <a:r>
              <a:rPr lang="en-US" dirty="0" smtClean="0"/>
              <a:t>Person </a:t>
            </a:r>
            <a:r>
              <a:rPr lang="ru-RU" dirty="0" smtClean="0"/>
              <a:t>является базовым классом а </a:t>
            </a:r>
            <a:r>
              <a:rPr lang="en-US" dirty="0" smtClean="0"/>
              <a:t>Client </a:t>
            </a:r>
            <a:r>
              <a:rPr lang="ru-RU" dirty="0" smtClean="0"/>
              <a:t>производным.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89" y="3076705"/>
            <a:ext cx="3654801" cy="265042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436" y="3076704"/>
            <a:ext cx="5077661" cy="24179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269647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2000</TotalTime>
  <Words>580</Words>
  <Application>Microsoft Office PowerPoint</Application>
  <PresentationFormat>Widescreen</PresentationFormat>
  <Paragraphs>104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Trebuchet MS</vt:lpstr>
      <vt:lpstr>Wingdings</vt:lpstr>
      <vt:lpstr>Wingdings 3</vt:lpstr>
      <vt:lpstr>Грань</vt:lpstr>
      <vt:lpstr>Extensible types C#</vt:lpstr>
      <vt:lpstr>План лекции</vt:lpstr>
      <vt:lpstr>Делегат</vt:lpstr>
      <vt:lpstr>Использование делегатов</vt:lpstr>
      <vt:lpstr>Многоадресный делегат</vt:lpstr>
      <vt:lpstr>События</vt:lpstr>
      <vt:lpstr>Анонимные методы</vt:lpstr>
      <vt:lpstr>Лямбды</vt:lpstr>
      <vt:lpstr>Ковариантность и контрвариантность делегатов</vt:lpstr>
      <vt:lpstr>Делегаты Action, Func и Predicate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Nick Luk</dc:creator>
  <cp:lastModifiedBy>Windows User</cp:lastModifiedBy>
  <cp:revision>349</cp:revision>
  <dcterms:created xsi:type="dcterms:W3CDTF">2015-11-07T12:50:02Z</dcterms:created>
  <dcterms:modified xsi:type="dcterms:W3CDTF">2018-03-12T10:05:45Z</dcterms:modified>
</cp:coreProperties>
</file>