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TPL.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Отмена операций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1425" y="576943"/>
            <a:ext cx="8958637" cy="6281057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Отмена операций основана на использовании признака отмены – </a:t>
            </a:r>
            <a:r>
              <a:rPr lang="en-US" sz="1600" b="1" dirty="0" err="1" smtClean="0"/>
              <a:t>CancellationToken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dirty="0"/>
              <a:t>В</a:t>
            </a:r>
            <a:r>
              <a:rPr lang="ru-RU" sz="1600" dirty="0" smtClean="0"/>
              <a:t> </a:t>
            </a:r>
            <a:r>
              <a:rPr lang="ru-RU" sz="1600" dirty="0"/>
              <a:t>структуре </a:t>
            </a:r>
            <a:r>
              <a:rPr lang="ru-RU" sz="1600" b="1" dirty="0" err="1"/>
              <a:t>CancellationToken</a:t>
            </a:r>
            <a:r>
              <a:rPr lang="ru-RU" sz="1600" dirty="0"/>
              <a:t> определено несколько свойств и методов, но мы воспользуемся двумя из </a:t>
            </a:r>
            <a:r>
              <a:rPr lang="ru-RU" sz="1600" dirty="0" smtClean="0"/>
              <a:t>них. Наиболее используемые:</a:t>
            </a:r>
            <a:endParaRPr lang="en-US" sz="1600" dirty="0" smtClean="0"/>
          </a:p>
          <a:p>
            <a:pPr marL="400050" lvl="1" indent="0" fontAlgn="base">
              <a:buNone/>
            </a:pPr>
            <a:r>
              <a:rPr lang="ru-RU" dirty="0" smtClean="0"/>
              <a:t> - свойство </a:t>
            </a:r>
            <a:r>
              <a:rPr lang="ru-RU" b="1" dirty="0" err="1" smtClean="0"/>
              <a:t>IsCancellationRequested</a:t>
            </a:r>
            <a:r>
              <a:rPr lang="en-US" b="1" dirty="0" smtClean="0"/>
              <a:t> - </a:t>
            </a:r>
            <a:r>
              <a:rPr lang="ru-RU" dirty="0" smtClean="0"/>
              <a:t>возвращает </a:t>
            </a:r>
            <a:r>
              <a:rPr lang="ru-RU" dirty="0"/>
              <a:t>логическое значение </a:t>
            </a:r>
            <a:r>
              <a:rPr lang="ru-RU" dirty="0" err="1"/>
              <a:t>true</a:t>
            </a:r>
            <a:r>
              <a:rPr lang="ru-RU" dirty="0"/>
              <a:t>, если отмена задачи была </a:t>
            </a:r>
            <a:r>
              <a:rPr lang="ru-RU" dirty="0" smtClean="0"/>
              <a:t>запрошена</a:t>
            </a:r>
            <a:endParaRPr lang="en-US" dirty="0" smtClean="0"/>
          </a:p>
          <a:p>
            <a:pPr marL="400050" lvl="1" indent="0" fontAlgn="base">
              <a:buNone/>
            </a:pPr>
            <a:r>
              <a:rPr lang="ru-RU" dirty="0" smtClean="0"/>
              <a:t> - метод </a:t>
            </a:r>
            <a:r>
              <a:rPr lang="ru-RU" b="1" dirty="0" err="1"/>
              <a:t>ThrowIfCancellationRequested</a:t>
            </a:r>
            <a:r>
              <a:rPr lang="ru-RU" dirty="0" smtClean="0"/>
              <a:t>()</a:t>
            </a:r>
            <a:r>
              <a:rPr lang="en-US" dirty="0" smtClean="0"/>
              <a:t> - </a:t>
            </a:r>
            <a:r>
              <a:rPr lang="ru-RU" dirty="0"/>
              <a:t>генерируется </a:t>
            </a:r>
            <a:r>
              <a:rPr lang="ru-RU" dirty="0" smtClean="0"/>
              <a:t>исключение</a:t>
            </a:r>
            <a:r>
              <a:rPr lang="en-US" dirty="0" smtClean="0"/>
              <a:t> </a:t>
            </a:r>
            <a:r>
              <a:rPr lang="en-US" dirty="0" err="1" smtClean="0"/>
              <a:t>OperationCanceledException</a:t>
            </a:r>
            <a:r>
              <a:rPr lang="en-US" dirty="0"/>
              <a:t> </a:t>
            </a:r>
            <a:r>
              <a:rPr lang="ru-RU" dirty="0" smtClean="0"/>
              <a:t>если отмена задачи была запрошена</a:t>
            </a:r>
          </a:p>
          <a:p>
            <a:pPr marL="400050" lvl="1" indent="0" fontAlgn="base">
              <a:buNone/>
            </a:pPr>
            <a:endParaRPr lang="ru-RU" dirty="0"/>
          </a:p>
          <a:p>
            <a:pPr marL="400050" lvl="1" indent="0" fontAlgn="base">
              <a:buNone/>
            </a:pPr>
            <a:endParaRPr lang="ru-RU" dirty="0" smtClean="0"/>
          </a:p>
          <a:p>
            <a:pPr marL="400050" lvl="1" indent="0" fontAlgn="base">
              <a:buNone/>
            </a:pPr>
            <a:endParaRPr lang="ru-RU" dirty="0"/>
          </a:p>
          <a:p>
            <a:pPr marL="400050" lvl="1" indent="0" fontAlgn="base">
              <a:buNone/>
            </a:pPr>
            <a:endParaRPr lang="ru-RU" dirty="0" smtClean="0"/>
          </a:p>
          <a:p>
            <a:pPr marL="400050" lvl="1" indent="0" fontAlgn="base">
              <a:buNone/>
            </a:pPr>
            <a:endParaRPr lang="ru-RU" dirty="0"/>
          </a:p>
          <a:p>
            <a:pPr marL="400050" lvl="1" indent="0" fontAlgn="base">
              <a:buNone/>
            </a:pPr>
            <a:endParaRPr lang="ru-RU" dirty="0" smtClean="0"/>
          </a:p>
          <a:p>
            <a:pPr marL="400050" lvl="1" indent="0" fontAlgn="base">
              <a:buNone/>
            </a:pPr>
            <a:endParaRPr lang="ru-RU" dirty="0"/>
          </a:p>
          <a:p>
            <a:pPr marL="400050" lvl="1" indent="0" fontAlgn="base">
              <a:buNone/>
            </a:pPr>
            <a:endParaRPr lang="ru-RU" dirty="0" smtClean="0"/>
          </a:p>
          <a:p>
            <a:pPr marL="400050" lvl="1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sz="1600" dirty="0"/>
              <a:t>Если операция представляет внешний </a:t>
            </a:r>
            <a:r>
              <a:rPr lang="ru-RU" sz="1600" dirty="0" smtClean="0"/>
              <a:t>метод, и планируется отслеживать признак отмены, </a:t>
            </a:r>
            <a:r>
              <a:rPr lang="ru-RU" sz="1600" dirty="0"/>
              <a:t>то </a:t>
            </a:r>
            <a:r>
              <a:rPr lang="ru-RU" sz="1600" dirty="0" smtClean="0"/>
              <a:t>методу необходимо </a:t>
            </a:r>
            <a:r>
              <a:rPr lang="ru-RU" sz="1600" dirty="0"/>
              <a:t>передавать в качестве одного из параметров </a:t>
            </a:r>
            <a:r>
              <a:rPr lang="ru-RU" sz="1600" b="1" dirty="0" err="1" smtClean="0"/>
              <a:t>CancellationToken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0" y="2943288"/>
            <a:ext cx="7860846" cy="2979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1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TPL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Task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Неявное создание и запуск </a:t>
            </a:r>
            <a:r>
              <a:rPr lang="ru-RU" dirty="0" smtClean="0"/>
              <a:t>задач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Явное создание и запуск </a:t>
            </a:r>
            <a:r>
              <a:rPr lang="ru-RU" dirty="0" smtClean="0"/>
              <a:t>задач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Свойства </a:t>
            </a:r>
            <a:r>
              <a:rPr lang="ru-RU" dirty="0"/>
              <a:t>класса </a:t>
            </a:r>
            <a:r>
              <a:rPr lang="en-US" dirty="0" smtClean="0"/>
              <a:t>Task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/>
              <a:t>Continuation </a:t>
            </a:r>
            <a:r>
              <a:rPr lang="en-US" dirty="0" smtClean="0"/>
              <a:t>task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/>
              <a:t>Parallel.For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Parallel.ForEach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Отмена операций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</a:t>
            </a:r>
            <a:r>
              <a:rPr lang="en-US" sz="1600" dirty="0" smtClean="0"/>
              <a:t>TPL</a:t>
            </a:r>
            <a:endParaRPr lang="ru-RU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TPL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smtClean="0"/>
              <a:t>TPL</a:t>
            </a:r>
            <a:r>
              <a:rPr lang="ru-RU" sz="1600" dirty="0"/>
              <a:t> - библиотека распараллеливания задач </a:t>
            </a:r>
            <a:r>
              <a:rPr lang="ru-RU" sz="1600" dirty="0" smtClean="0"/>
              <a:t>(</a:t>
            </a:r>
            <a:r>
              <a:rPr lang="en-US" sz="1600" b="1" dirty="0" smtClean="0"/>
              <a:t>Task</a:t>
            </a:r>
            <a:r>
              <a:rPr lang="en-US" sz="1600" dirty="0" smtClean="0"/>
              <a:t> </a:t>
            </a:r>
            <a:r>
              <a:rPr lang="en-US" sz="1600" b="1" dirty="0" smtClean="0"/>
              <a:t>Parallel</a:t>
            </a:r>
            <a:r>
              <a:rPr lang="en-US" sz="1600" dirty="0" smtClean="0"/>
              <a:t> </a:t>
            </a:r>
            <a:r>
              <a:rPr lang="en-US" sz="1600" b="1" dirty="0" err="1" smtClean="0"/>
              <a:t>Libraty</a:t>
            </a:r>
            <a:r>
              <a:rPr lang="en-US" sz="1600" dirty="0" smtClean="0"/>
              <a:t>). </a:t>
            </a:r>
            <a:endParaRPr lang="ru-RU" sz="1600" dirty="0" smtClean="0"/>
          </a:p>
          <a:p>
            <a:pPr fontAlgn="base"/>
            <a:r>
              <a:rPr lang="en-US" sz="1600" b="1" dirty="0" smtClean="0"/>
              <a:t>TPL</a:t>
            </a:r>
            <a:r>
              <a:rPr lang="en-US" sz="1600" dirty="0" smtClean="0"/>
              <a:t> </a:t>
            </a:r>
            <a:r>
              <a:rPr lang="ru-RU" sz="1600" dirty="0" smtClean="0"/>
              <a:t>предоставляет ряд механизмов упрощающих многопоточное программирование.</a:t>
            </a:r>
          </a:p>
          <a:p>
            <a:pPr fontAlgn="base"/>
            <a:r>
              <a:rPr lang="ru-RU" sz="1600" dirty="0" smtClean="0"/>
              <a:t>В основу заложена концепция</a:t>
            </a:r>
            <a:r>
              <a:rPr lang="ru-RU" sz="1600" dirty="0"/>
              <a:t> задач, представляющих асинхронные операции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smtClean="0"/>
              <a:t>Преимущества использования </a:t>
            </a:r>
            <a:r>
              <a:rPr lang="ru-RU" sz="1600" dirty="0" smtClean="0"/>
              <a:t>задач:</a:t>
            </a:r>
          </a:p>
          <a:p>
            <a:pPr marL="0" indent="0" fontAlgn="base">
              <a:buNone/>
            </a:pPr>
            <a:r>
              <a:rPr lang="ru-RU" sz="1600" dirty="0" smtClean="0"/>
              <a:t>- Более </a:t>
            </a:r>
            <a:r>
              <a:rPr lang="ru-RU" sz="1600" dirty="0"/>
              <a:t>эффективное и масштабируемое использование системных ресурсов.</a:t>
            </a:r>
          </a:p>
          <a:p>
            <a:pPr marL="400050" lvl="1" indent="0" fontAlgn="base">
              <a:buNone/>
            </a:pPr>
            <a:r>
              <a:rPr lang="ru-RU" dirty="0"/>
              <a:t>В фоновом режиме задачи помещаются в очередь </a:t>
            </a:r>
            <a:r>
              <a:rPr lang="ru-RU" b="1" dirty="0" err="1"/>
              <a:t>ThreadPool</a:t>
            </a:r>
            <a:r>
              <a:rPr lang="ru-RU" dirty="0"/>
              <a:t>, усовершенствованную с помощью алгоритмов, которые определяют и настраивают количество потоков и обеспечивают балансировку </a:t>
            </a:r>
            <a:r>
              <a:rPr lang="ru-RU" dirty="0" smtClean="0"/>
              <a:t>нагрузки </a:t>
            </a:r>
            <a:r>
              <a:rPr lang="ru-RU" dirty="0"/>
              <a:t>для повышения производительности</a:t>
            </a:r>
            <a:r>
              <a:rPr lang="ru-RU" dirty="0" smtClean="0"/>
              <a:t>.</a:t>
            </a:r>
          </a:p>
          <a:p>
            <a:pPr marL="0" indent="0" fontAlgn="base">
              <a:buNone/>
            </a:pPr>
            <a:r>
              <a:rPr lang="ru-RU" sz="1600" dirty="0" smtClean="0"/>
              <a:t>- Больший </a:t>
            </a:r>
            <a:r>
              <a:rPr lang="ru-RU" sz="1600" dirty="0"/>
              <a:t>программный контроль по сравнению с потоком или рабочим элементом</a:t>
            </a:r>
            <a:r>
              <a:rPr lang="ru-RU" sz="1600" dirty="0" smtClean="0"/>
              <a:t>.</a:t>
            </a:r>
          </a:p>
          <a:p>
            <a:pPr marL="400050" lvl="1" indent="0" fontAlgn="base">
              <a:buNone/>
            </a:pPr>
            <a:r>
              <a:rPr lang="ru-RU" dirty="0"/>
              <a:t>Задачи и построение платформы на их основе предоставляют богатый набор интерфейсов API, которые поддерживают ожидание, отмену, продолжения, надежную обработку исключений, подробные состояния, пользовательское планирование и </a:t>
            </a:r>
            <a:r>
              <a:rPr lang="ru-RU" dirty="0" smtClean="0"/>
              <a:t>пр.</a:t>
            </a:r>
            <a:endParaRPr lang="en-US" dirty="0" smtClean="0"/>
          </a:p>
          <a:p>
            <a:pPr marL="400050" lvl="1" indent="0" fontAlgn="base">
              <a:buNone/>
            </a:pPr>
            <a:endParaRPr lang="en-US" dirty="0"/>
          </a:p>
          <a:p>
            <a:pPr marL="400050" lvl="1" indent="0" fontAlgn="base">
              <a:buNone/>
            </a:pPr>
            <a:endParaRPr lang="en-US" dirty="0" smtClean="0"/>
          </a:p>
          <a:p>
            <a:pPr fontAlgn="base"/>
            <a:r>
              <a:rPr lang="ru-RU" sz="1600" dirty="0"/>
              <a:t>Библиотека </a:t>
            </a:r>
            <a:r>
              <a:rPr lang="ru-RU" sz="1600" b="1" dirty="0"/>
              <a:t>TPL</a:t>
            </a:r>
            <a:r>
              <a:rPr lang="ru-RU" sz="1600" dirty="0"/>
              <a:t> определена в пространстве имен </a:t>
            </a:r>
            <a:r>
              <a:rPr lang="ru-RU" sz="1600" b="1" dirty="0" err="1"/>
              <a:t>System.Threading.Tasks</a:t>
            </a:r>
            <a:endParaRPr lang="ru-RU" sz="1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В </a:t>
            </a:r>
            <a:r>
              <a:rPr lang="ru-RU" sz="1600" dirty="0"/>
              <a:t>основу </a:t>
            </a:r>
            <a:r>
              <a:rPr lang="ru-RU" sz="1600" b="1" dirty="0"/>
              <a:t>TPL</a:t>
            </a:r>
            <a:r>
              <a:rPr lang="ru-RU" sz="1600" dirty="0"/>
              <a:t> положен класс </a:t>
            </a:r>
            <a:r>
              <a:rPr lang="ru-RU" sz="1600" b="1" dirty="0" err="1" smtClean="0"/>
              <a:t>Task</a:t>
            </a:r>
            <a:r>
              <a:rPr lang="ru-RU" sz="1600" dirty="0"/>
              <a:t> который представляет собой </a:t>
            </a:r>
            <a:r>
              <a:rPr lang="ru-RU" sz="1600" dirty="0" smtClean="0"/>
              <a:t>задачу как элементарную единицу исполнения.</a:t>
            </a:r>
          </a:p>
          <a:p>
            <a:pPr fontAlgn="base"/>
            <a:r>
              <a:rPr lang="en-US" sz="1600" b="1" dirty="0" smtClean="0"/>
              <a:t>Task</a:t>
            </a:r>
            <a:r>
              <a:rPr lang="ru-RU" sz="1600" dirty="0" smtClean="0"/>
              <a:t> </a:t>
            </a:r>
            <a:r>
              <a:rPr lang="ru-RU" sz="1600" dirty="0"/>
              <a:t>отличается от класса </a:t>
            </a:r>
            <a:r>
              <a:rPr lang="ru-RU" sz="1600" b="1" dirty="0" err="1"/>
              <a:t>Thread</a:t>
            </a:r>
            <a:r>
              <a:rPr lang="ru-RU" sz="1600" dirty="0"/>
              <a:t> тем, что он является абстракцией, представляющей асинхронную операцию. А в классе </a:t>
            </a:r>
            <a:r>
              <a:rPr lang="ru-RU" sz="1600" b="1" dirty="0" err="1"/>
              <a:t>Thread</a:t>
            </a:r>
            <a:r>
              <a:rPr lang="ru-RU" sz="1600" dirty="0"/>
              <a:t> </a:t>
            </a:r>
            <a:r>
              <a:rPr lang="ru-RU" sz="1600" dirty="0" smtClean="0"/>
              <a:t>инкапсулируется </a:t>
            </a:r>
            <a:r>
              <a:rPr lang="ru-RU" sz="1600" dirty="0"/>
              <a:t>поток исполнения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/>
              <a:t>Н</a:t>
            </a:r>
            <a:r>
              <a:rPr lang="ru-RU" sz="1600" dirty="0" smtClean="0"/>
              <a:t>а </a:t>
            </a:r>
            <a:r>
              <a:rPr lang="ru-RU" sz="1600" dirty="0"/>
              <a:t>системном уровне </a:t>
            </a:r>
            <a:r>
              <a:rPr lang="ru-RU" sz="1600" b="1" dirty="0" err="1"/>
              <a:t>Thread</a:t>
            </a:r>
            <a:r>
              <a:rPr lang="ru-RU" sz="1600" dirty="0"/>
              <a:t> </a:t>
            </a:r>
            <a:r>
              <a:rPr lang="ru-RU" sz="1600" dirty="0" smtClean="0"/>
              <a:t>по-прежнему </a:t>
            </a:r>
            <a:r>
              <a:rPr lang="ru-RU" sz="1600" dirty="0"/>
              <a:t>остается элементарной единицей исполнения, которую можно планировать средствами операционной </a:t>
            </a:r>
            <a:r>
              <a:rPr lang="ru-RU" sz="1600" dirty="0" smtClean="0"/>
              <a:t>системы.</a:t>
            </a:r>
          </a:p>
          <a:p>
            <a:pPr fontAlgn="base"/>
            <a:r>
              <a:rPr lang="ru-RU" sz="1600" dirty="0"/>
              <a:t>С</a:t>
            </a:r>
            <a:r>
              <a:rPr lang="ru-RU" sz="1600" dirty="0" smtClean="0"/>
              <a:t>оответствие </a:t>
            </a:r>
            <a:r>
              <a:rPr lang="ru-RU" sz="1600" dirty="0"/>
              <a:t>экземпляра объекта класса </a:t>
            </a:r>
            <a:r>
              <a:rPr lang="ru-RU" sz="1600" b="1" dirty="0" err="1"/>
              <a:t>Task</a:t>
            </a:r>
            <a:r>
              <a:rPr lang="ru-RU" sz="1600" dirty="0"/>
              <a:t> и потока исполнения не обязательно оказывается взаимно-однозначным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Исполнением </a:t>
            </a:r>
            <a:r>
              <a:rPr lang="ru-RU" sz="1600" dirty="0"/>
              <a:t>задач управляет планировщик задач, который работает с пулом потоков. </a:t>
            </a:r>
            <a:r>
              <a:rPr lang="ru-RU" sz="1600" dirty="0" smtClean="0"/>
              <a:t>Это, означает</a:t>
            </a:r>
            <a:r>
              <a:rPr lang="ru-RU" sz="1600" dirty="0"/>
              <a:t>, что несколько задач могут разделять один и тот же поток. 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6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Неявное создание и запуск задач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С помощью класса </a:t>
            </a:r>
            <a:r>
              <a:rPr lang="en-US" sz="1600" b="1" dirty="0" smtClean="0"/>
              <a:t>Parallel</a:t>
            </a:r>
            <a:r>
              <a:rPr lang="en-US" sz="1600" dirty="0" smtClean="0"/>
              <a:t> </a:t>
            </a:r>
            <a:r>
              <a:rPr lang="ru-RU" sz="1600" dirty="0" smtClean="0"/>
              <a:t>и статического метода </a:t>
            </a:r>
            <a:r>
              <a:rPr lang="en-US" sz="1600" b="1" dirty="0" smtClean="0"/>
              <a:t>Invoke</a:t>
            </a:r>
            <a:r>
              <a:rPr lang="en-US" sz="1600" dirty="0" smtClean="0"/>
              <a:t> </a:t>
            </a:r>
            <a:r>
              <a:rPr lang="ru-RU" sz="1600" dirty="0" smtClean="0"/>
              <a:t>возможно запустить произвольное количество одновременных задач.</a:t>
            </a:r>
          </a:p>
          <a:p>
            <a:pPr fontAlgn="base"/>
            <a:r>
              <a:rPr lang="en-US" sz="1600" dirty="0" smtClean="0"/>
              <a:t>Invoke </a:t>
            </a:r>
            <a:r>
              <a:rPr lang="ru-RU" sz="1600" dirty="0" smtClean="0"/>
              <a:t>принимает массив делегатов типа </a:t>
            </a:r>
            <a:r>
              <a:rPr lang="en-US" sz="1600" b="1" dirty="0" smtClean="0"/>
              <a:t>Action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r>
              <a:rPr lang="ru-RU" sz="1600" dirty="0" smtClean="0"/>
              <a:t>Самым простым способом передачи делегатов является использование лямбда-выражений. </a:t>
            </a:r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Число экземпляров </a:t>
            </a:r>
            <a:r>
              <a:rPr lang="ru-RU" sz="1600" b="1" dirty="0" err="1"/>
              <a:t>Task</a:t>
            </a:r>
            <a:r>
              <a:rPr lang="ru-RU" sz="1600" dirty="0"/>
              <a:t>, созданных </a:t>
            </a:r>
            <a:r>
              <a:rPr lang="ru-RU" sz="1600" b="1" dirty="0" err="1"/>
              <a:t>Invoke</a:t>
            </a:r>
            <a:r>
              <a:rPr lang="ru-RU" sz="1600" dirty="0"/>
              <a:t> в фоновом режиме, не обязательно равно числу предоставленных делегатов</a:t>
            </a:r>
            <a:r>
              <a:rPr lang="ru-RU" sz="1600" dirty="0" smtClean="0"/>
              <a:t>. Библиотека </a:t>
            </a:r>
            <a:r>
              <a:rPr lang="ru-RU" sz="1600" dirty="0"/>
              <a:t>параллельных задач может применять различные оптимизации, особенно с большим количеством делегатов.</a:t>
            </a:r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76" y="2512967"/>
            <a:ext cx="7104909" cy="2571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1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Явное создание и запуск задач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1425" y="837612"/>
            <a:ext cx="947103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Для создания задачи, </a:t>
            </a:r>
            <a:r>
              <a:rPr lang="ru-RU" sz="1600" dirty="0"/>
              <a:t>не </a:t>
            </a:r>
            <a:r>
              <a:rPr lang="ru-RU" sz="1600" dirty="0" smtClean="0"/>
              <a:t>возвращающей значение используется класс </a:t>
            </a:r>
            <a:r>
              <a:rPr lang="ru-RU" sz="1600" b="1" dirty="0" err="1" smtClean="0"/>
              <a:t>Task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Для создания задачи</a:t>
            </a:r>
            <a:r>
              <a:rPr lang="ru-RU" sz="1600" dirty="0" smtClean="0"/>
              <a:t>, </a:t>
            </a:r>
            <a:r>
              <a:rPr lang="ru-RU" sz="1600" dirty="0"/>
              <a:t>возвращающей значение используется класс </a:t>
            </a:r>
            <a:r>
              <a:rPr lang="ru-RU" sz="1600" b="1" dirty="0" err="1" smtClean="0"/>
              <a:t>Task</a:t>
            </a:r>
            <a:r>
              <a:rPr lang="ru-RU" sz="1600" b="1" dirty="0" smtClean="0"/>
              <a:t>&lt;</a:t>
            </a:r>
            <a:r>
              <a:rPr lang="ru-RU" sz="1600" b="1" dirty="0" err="1" smtClean="0"/>
              <a:t>TResult</a:t>
            </a:r>
            <a:r>
              <a:rPr lang="ru-RU" sz="1600" b="1" dirty="0"/>
              <a:t>&gt;</a:t>
            </a:r>
            <a:r>
              <a:rPr lang="ru-RU" sz="1600" dirty="0"/>
              <a:t>, </a:t>
            </a:r>
            <a:r>
              <a:rPr lang="ru-RU" sz="1600" dirty="0" smtClean="0"/>
              <a:t>унаследованный от </a:t>
            </a:r>
            <a:r>
              <a:rPr lang="ru-RU" sz="1600" b="1" dirty="0" err="1"/>
              <a:t>Task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Класс </a:t>
            </a:r>
            <a:r>
              <a:rPr lang="ru-RU" sz="1600" b="1" dirty="0" err="1"/>
              <a:t>Task</a:t>
            </a:r>
            <a:r>
              <a:rPr lang="ru-RU" sz="1600" dirty="0"/>
              <a:t> в качестве параметра </a:t>
            </a:r>
            <a:r>
              <a:rPr lang="ru-RU" sz="1600" dirty="0" smtClean="0"/>
              <a:t>конструктора принимает </a:t>
            </a:r>
            <a:r>
              <a:rPr lang="ru-RU" sz="1600" dirty="0"/>
              <a:t>делегат </a:t>
            </a:r>
            <a:r>
              <a:rPr lang="ru-RU" sz="1600" b="1" dirty="0" err="1"/>
              <a:t>Action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Класс </a:t>
            </a:r>
            <a:r>
              <a:rPr lang="ru-RU" sz="1600" b="1" dirty="0" err="1"/>
              <a:t>Task</a:t>
            </a:r>
            <a:r>
              <a:rPr lang="ru-RU" sz="1600" b="1" dirty="0"/>
              <a:t>&lt;</a:t>
            </a:r>
            <a:r>
              <a:rPr lang="ru-RU" sz="1600" b="1" dirty="0" err="1"/>
              <a:t>TResult</a:t>
            </a:r>
            <a:r>
              <a:rPr lang="ru-RU" sz="1600" b="1" dirty="0" smtClean="0"/>
              <a:t>&gt; </a:t>
            </a:r>
            <a:r>
              <a:rPr lang="ru-RU" sz="1600" dirty="0"/>
              <a:t>в качестве параметра конструктора принимает </a:t>
            </a:r>
            <a:r>
              <a:rPr lang="ru-RU" sz="1600" dirty="0" smtClean="0"/>
              <a:t>делегат </a:t>
            </a:r>
            <a:r>
              <a:rPr lang="en-US" sz="1600" b="1" dirty="0" err="1" smtClean="0"/>
              <a:t>Func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TResult</a:t>
            </a:r>
            <a:r>
              <a:rPr lang="en-US" sz="1600" b="1" dirty="0" smtClean="0"/>
              <a:t>&gt;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Для запуска задачи существует метод </a:t>
            </a:r>
            <a:r>
              <a:rPr lang="en-US" sz="1600" b="1" dirty="0" smtClean="0"/>
              <a:t>Start()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>Для создания и запуска задачи в одной операции можно также использовать </a:t>
            </a:r>
            <a:r>
              <a:rPr lang="ru-RU" sz="1600" dirty="0" smtClean="0"/>
              <a:t>метод </a:t>
            </a:r>
            <a:r>
              <a:rPr lang="ru-RU" sz="1600" b="1" dirty="0" err="1" smtClean="0"/>
              <a:t>TaskFactory.StartNew</a:t>
            </a:r>
            <a:r>
              <a:rPr lang="ru-RU" sz="1600" dirty="0" smtClean="0"/>
              <a:t>. Предпочтительно </a:t>
            </a:r>
            <a:r>
              <a:rPr lang="ru-RU" sz="1600" dirty="0"/>
              <a:t>если нет необходимости разделять создание и планирование </a:t>
            </a:r>
            <a:r>
              <a:rPr lang="ru-RU" sz="1600" dirty="0" smtClean="0"/>
              <a:t>а также необходимо задать параметры использования </a:t>
            </a:r>
            <a:r>
              <a:rPr lang="ru-RU" sz="1600" dirty="0"/>
              <a:t>определенного </a:t>
            </a:r>
            <a:r>
              <a:rPr lang="ru-RU" sz="1600" dirty="0" smtClean="0"/>
              <a:t>планировщика задач.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16" y="2955471"/>
            <a:ext cx="5657850" cy="1295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2" y="5543550"/>
            <a:ext cx="874395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Свойства класса </a:t>
            </a:r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1425" y="837612"/>
            <a:ext cx="947103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Класс </a:t>
            </a:r>
            <a:r>
              <a:rPr lang="ru-RU" sz="1600" b="1" dirty="0" err="1"/>
              <a:t>Task</a:t>
            </a:r>
            <a:r>
              <a:rPr lang="ru-RU" sz="1600" dirty="0"/>
              <a:t> имеет ряд свойств, с помощью которых мы можем получить информацию об объекте. Некоторые из них: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AsyncState</a:t>
            </a:r>
            <a:r>
              <a:rPr lang="ru-RU" dirty="0" smtClean="0"/>
              <a:t> - </a:t>
            </a:r>
            <a:r>
              <a:rPr lang="ru-RU" dirty="0"/>
              <a:t>возвращает объект состояния задачи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CurrentId</a:t>
            </a:r>
            <a:r>
              <a:rPr lang="ru-RU" dirty="0" smtClean="0"/>
              <a:t> - возвращает </a:t>
            </a:r>
            <a:r>
              <a:rPr lang="ru-RU" dirty="0"/>
              <a:t>идентификатор текущей задачи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Exception</a:t>
            </a:r>
            <a:r>
              <a:rPr lang="ru-RU" dirty="0" smtClean="0"/>
              <a:t> - возвращает </a:t>
            </a:r>
            <a:r>
              <a:rPr lang="ru-RU" dirty="0"/>
              <a:t>объект исключения, возникшего при выполнении задачи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Status</a:t>
            </a:r>
            <a:r>
              <a:rPr lang="ru-RU" dirty="0" smtClean="0"/>
              <a:t> - возвращает </a:t>
            </a:r>
            <a:r>
              <a:rPr lang="ru-RU" dirty="0"/>
              <a:t>статус </a:t>
            </a:r>
            <a:r>
              <a:rPr lang="ru-RU" dirty="0" smtClean="0"/>
              <a:t>задачи (</a:t>
            </a:r>
            <a:r>
              <a:rPr lang="en-US" dirty="0" smtClean="0"/>
              <a:t>Canceled, Created, Faulted, Running …</a:t>
            </a:r>
            <a:r>
              <a:rPr lang="ru-RU" dirty="0" smtClean="0"/>
              <a:t>)</a:t>
            </a:r>
            <a:endParaRPr lang="en-US" dirty="0" smtClean="0"/>
          </a:p>
          <a:p>
            <a:pPr marL="400050" lvl="1" indent="0" fontAlgn="base">
              <a:buNone/>
            </a:pPr>
            <a:r>
              <a:rPr lang="en-US" b="1" dirty="0" smtClean="0"/>
              <a:t>Result</a:t>
            </a:r>
            <a:r>
              <a:rPr lang="en-US" dirty="0" smtClean="0"/>
              <a:t> – </a:t>
            </a:r>
            <a:r>
              <a:rPr lang="ru-RU" dirty="0"/>
              <a:t>п</a:t>
            </a:r>
            <a:r>
              <a:rPr lang="ru-RU" dirty="0" smtClean="0"/>
              <a:t>олучает </a:t>
            </a:r>
            <a:r>
              <a:rPr lang="ru-RU" dirty="0"/>
              <a:t>итоговое значение данного объекта </a:t>
            </a:r>
            <a:r>
              <a:rPr lang="ru-RU" b="1" dirty="0" err="1"/>
              <a:t>Task</a:t>
            </a:r>
            <a:r>
              <a:rPr lang="ru-RU" b="1" dirty="0"/>
              <a:t>&lt;</a:t>
            </a:r>
            <a:r>
              <a:rPr lang="ru-RU" b="1" dirty="0" err="1"/>
              <a:t>TResult</a:t>
            </a:r>
            <a:r>
              <a:rPr lang="ru-RU" b="1" dirty="0" smtClean="0"/>
              <a:t>&gt;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81" y="3584121"/>
            <a:ext cx="65151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ontinuation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1425" y="837612"/>
            <a:ext cx="8958637" cy="5900032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smtClean="0"/>
              <a:t>Continuation task</a:t>
            </a:r>
            <a:r>
              <a:rPr lang="ru-RU" sz="1600" dirty="0" smtClean="0"/>
              <a:t>- </a:t>
            </a:r>
            <a:r>
              <a:rPr lang="ru-RU" sz="1600" dirty="0"/>
              <a:t>задачи продолжения, </a:t>
            </a:r>
            <a:r>
              <a:rPr lang="ru-RU" sz="1600" dirty="0" smtClean="0"/>
              <a:t>или задачи </a:t>
            </a:r>
            <a:r>
              <a:rPr lang="ru-RU" sz="1600" dirty="0"/>
              <a:t>которые выполняются после завершения других </a:t>
            </a:r>
            <a:r>
              <a:rPr lang="ru-RU" sz="1600" dirty="0" smtClean="0"/>
              <a:t>задач.</a:t>
            </a:r>
            <a:endParaRPr lang="en-US" sz="1600" dirty="0" smtClean="0"/>
          </a:p>
          <a:p>
            <a:pPr fontAlgn="base"/>
            <a:r>
              <a:rPr lang="ru-RU" sz="1600" dirty="0"/>
              <a:t>П</a:t>
            </a:r>
            <a:r>
              <a:rPr lang="ru-RU" sz="1600" dirty="0" smtClean="0"/>
              <a:t>охожи </a:t>
            </a:r>
            <a:r>
              <a:rPr lang="ru-RU" sz="1600" dirty="0"/>
              <a:t>на методы обратного вызова, но фактически являются обычными задачами </a:t>
            </a:r>
            <a:r>
              <a:rPr lang="ru-RU" sz="1600" b="1" dirty="0" err="1" smtClean="0"/>
              <a:t>Task</a:t>
            </a:r>
            <a:r>
              <a:rPr lang="ru-RU" sz="1600" b="1" dirty="0" smtClean="0"/>
              <a:t>.</a:t>
            </a:r>
          </a:p>
          <a:p>
            <a:pPr fontAlgn="base"/>
            <a:r>
              <a:rPr lang="ru-RU" sz="1600" dirty="0" smtClean="0"/>
              <a:t>Задача </a:t>
            </a:r>
            <a:r>
              <a:rPr lang="ru-RU" sz="1600" dirty="0"/>
              <a:t>продолжения </a:t>
            </a:r>
            <a:r>
              <a:rPr lang="ru-RU" sz="1600" dirty="0" smtClean="0"/>
              <a:t>задаётся </a:t>
            </a:r>
            <a:r>
              <a:rPr lang="ru-RU" sz="1600" dirty="0"/>
              <a:t>с помощью метода </a:t>
            </a:r>
            <a:r>
              <a:rPr lang="ru-RU" sz="1600" b="1" dirty="0" err="1"/>
              <a:t>ContinueWith</a:t>
            </a:r>
            <a:r>
              <a:rPr lang="ru-RU" sz="1600" dirty="0"/>
              <a:t>, который в качестве параметра принимает делегат </a:t>
            </a:r>
            <a:r>
              <a:rPr lang="ru-RU" sz="1600" b="1" dirty="0" err="1"/>
              <a:t>Action</a:t>
            </a:r>
            <a:r>
              <a:rPr lang="ru-RU" sz="1600" b="1" dirty="0"/>
              <a:t>&lt;</a:t>
            </a:r>
            <a:r>
              <a:rPr lang="ru-RU" sz="1600" b="1" dirty="0" err="1"/>
              <a:t>Task</a:t>
            </a:r>
            <a:r>
              <a:rPr lang="ru-RU" sz="1600" b="1" dirty="0"/>
              <a:t>&gt;</a:t>
            </a:r>
            <a:r>
              <a:rPr lang="ru-RU" sz="1600" dirty="0"/>
              <a:t>.</a:t>
            </a:r>
          </a:p>
          <a:p>
            <a:pPr fontAlgn="base"/>
            <a:r>
              <a:rPr lang="ru-RU" sz="1600" dirty="0"/>
              <a:t>Благодаря передачи в метод параметра </a:t>
            </a:r>
            <a:r>
              <a:rPr lang="ru-RU" sz="1600" b="1" dirty="0" err="1"/>
              <a:t>Task</a:t>
            </a:r>
            <a:r>
              <a:rPr lang="ru-RU" sz="1600" dirty="0"/>
              <a:t>, мы можем получить различные свойства предыдущей задачи.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43" y="3416818"/>
            <a:ext cx="6019800" cy="2924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8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Parallel.For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/>
              <a:t>Parallel.ForEach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1425" y="837612"/>
            <a:ext cx="8958637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Parallel.For</a:t>
            </a:r>
            <a:r>
              <a:rPr lang="ru-RU" sz="1600" dirty="0"/>
              <a:t> позволяет выполнять итерации цикла параллельно. </a:t>
            </a:r>
            <a:endParaRPr lang="ru-RU" sz="1600" dirty="0" smtClean="0"/>
          </a:p>
          <a:p>
            <a:pPr fontAlgn="base"/>
            <a:r>
              <a:rPr lang="ru-RU" sz="1600" dirty="0" smtClean="0"/>
              <a:t>Сигнатура: </a:t>
            </a:r>
            <a:r>
              <a:rPr lang="ru-RU" sz="1600" b="1" dirty="0" err="1"/>
              <a:t>For</a:t>
            </a:r>
            <a:r>
              <a:rPr lang="ru-RU" sz="1600" b="1" dirty="0"/>
              <a:t>(</a:t>
            </a:r>
            <a:r>
              <a:rPr lang="ru-RU" sz="1600" b="1" dirty="0" err="1"/>
              <a:t>int</a:t>
            </a:r>
            <a:r>
              <a:rPr lang="ru-RU" sz="1600" b="1" dirty="0"/>
              <a:t>, </a:t>
            </a:r>
            <a:r>
              <a:rPr lang="ru-RU" sz="1600" b="1" dirty="0" err="1"/>
              <a:t>int</a:t>
            </a:r>
            <a:r>
              <a:rPr lang="ru-RU" sz="1600" b="1" dirty="0"/>
              <a:t>, </a:t>
            </a:r>
            <a:r>
              <a:rPr lang="ru-RU" sz="1600" b="1" dirty="0" err="1"/>
              <a:t>Action</a:t>
            </a:r>
            <a:r>
              <a:rPr lang="ru-RU" sz="1600" b="1" dirty="0"/>
              <a:t>&lt;</a:t>
            </a:r>
            <a:r>
              <a:rPr lang="ru-RU" sz="1600" b="1" dirty="0" err="1"/>
              <a:t>int</a:t>
            </a:r>
            <a:r>
              <a:rPr lang="ru-RU" sz="1600" b="1" dirty="0"/>
              <a:t>&gt;)</a:t>
            </a:r>
            <a:r>
              <a:rPr lang="ru-RU" sz="1600" dirty="0"/>
              <a:t>, где первый параметр </a:t>
            </a:r>
            <a:r>
              <a:rPr lang="ru-RU" sz="1600" dirty="0" smtClean="0"/>
              <a:t>начальный </a:t>
            </a:r>
            <a:r>
              <a:rPr lang="ru-RU" sz="1600" dirty="0"/>
              <a:t>индекс элемента в цикле, а второй параметр - конечный индекс. Третий параметр - делегат </a:t>
            </a:r>
            <a:r>
              <a:rPr lang="ru-RU" sz="1600" b="1" dirty="0" err="1"/>
              <a:t>Action</a:t>
            </a:r>
            <a:r>
              <a:rPr lang="ru-RU" sz="1600" dirty="0"/>
              <a:t> - указывает на метод, который будет выполняться один раз за </a:t>
            </a:r>
            <a:r>
              <a:rPr lang="ru-RU" sz="1600" dirty="0" smtClean="0"/>
              <a:t>итерацию.</a:t>
            </a:r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Метод </a:t>
            </a:r>
            <a:r>
              <a:rPr lang="ru-RU" sz="1600" b="1" dirty="0" err="1"/>
              <a:t>Parallel.ForEach</a:t>
            </a:r>
            <a:r>
              <a:rPr lang="ru-RU" sz="1600" dirty="0"/>
              <a:t> осуществляет итерацию по коллекции, реализующей интерфейс </a:t>
            </a:r>
            <a:r>
              <a:rPr lang="ru-RU" sz="1600" b="1" dirty="0" err="1"/>
              <a:t>IEnumerable</a:t>
            </a:r>
            <a:r>
              <a:rPr lang="ru-RU" sz="1600" dirty="0"/>
              <a:t>, </a:t>
            </a:r>
            <a:r>
              <a:rPr lang="ru-RU" sz="1600" dirty="0" smtClean="0"/>
              <a:t>осуществляет </a:t>
            </a:r>
            <a:r>
              <a:rPr lang="ru-RU" sz="1600" dirty="0"/>
              <a:t>параллельное выполнение перебора. </a:t>
            </a:r>
            <a:endParaRPr lang="ru-RU" sz="1600" dirty="0" smtClean="0"/>
          </a:p>
          <a:p>
            <a:pPr fontAlgn="base"/>
            <a:r>
              <a:rPr lang="ru-RU" sz="1600" dirty="0" smtClean="0"/>
              <a:t>Сигнатура: </a:t>
            </a:r>
            <a:r>
              <a:rPr lang="ru-RU" sz="1600" b="1" dirty="0" err="1" smtClean="0"/>
              <a:t>ParallelLoopResult</a:t>
            </a:r>
            <a:r>
              <a:rPr lang="ru-RU" sz="1600" b="1" dirty="0" smtClean="0"/>
              <a:t> </a:t>
            </a:r>
            <a:r>
              <a:rPr lang="ru-RU" sz="1600" b="1" dirty="0" err="1"/>
              <a:t>ForEach</a:t>
            </a:r>
            <a:r>
              <a:rPr lang="ru-RU" sz="1600" b="1" dirty="0"/>
              <a:t>&lt;</a:t>
            </a:r>
            <a:r>
              <a:rPr lang="ru-RU" sz="1600" b="1" dirty="0" err="1"/>
              <a:t>TSource</a:t>
            </a:r>
            <a:r>
              <a:rPr lang="ru-RU" sz="1600" b="1" dirty="0"/>
              <a:t>&gt;(</a:t>
            </a:r>
            <a:r>
              <a:rPr lang="ru-RU" sz="1600" b="1" dirty="0" err="1"/>
              <a:t>IEnumerable</a:t>
            </a:r>
            <a:r>
              <a:rPr lang="ru-RU" sz="1600" b="1" dirty="0"/>
              <a:t>&lt;</a:t>
            </a:r>
            <a:r>
              <a:rPr lang="ru-RU" sz="1600" b="1" dirty="0" err="1"/>
              <a:t>TSource</a:t>
            </a:r>
            <a:r>
              <a:rPr lang="ru-RU" sz="1600" b="1" dirty="0"/>
              <a:t>&gt; </a:t>
            </a:r>
            <a:r>
              <a:rPr lang="ru-RU" sz="1600" b="1" dirty="0" err="1"/>
              <a:t>source</a:t>
            </a:r>
            <a:r>
              <a:rPr lang="ru-RU" sz="1600" b="1" dirty="0" smtClean="0"/>
              <a:t>, </a:t>
            </a:r>
            <a:r>
              <a:rPr lang="ru-RU" sz="1600" b="1" dirty="0" err="1" smtClean="0"/>
              <a:t>Action</a:t>
            </a:r>
            <a:r>
              <a:rPr lang="ru-RU" sz="1600" b="1" dirty="0" smtClean="0"/>
              <a:t>&lt;</a:t>
            </a:r>
            <a:r>
              <a:rPr lang="ru-RU" sz="1600" b="1" dirty="0" err="1" smtClean="0"/>
              <a:t>TSource</a:t>
            </a:r>
            <a:r>
              <a:rPr lang="ru-RU" sz="1600" b="1" dirty="0"/>
              <a:t>&gt; </a:t>
            </a:r>
            <a:r>
              <a:rPr lang="ru-RU" sz="1600" b="1" dirty="0" err="1"/>
              <a:t>body</a:t>
            </a:r>
            <a:r>
              <a:rPr lang="ru-RU" sz="1600" b="1" dirty="0"/>
              <a:t>)</a:t>
            </a:r>
            <a:r>
              <a:rPr lang="ru-RU" sz="1600" dirty="0"/>
              <a:t>, где первый параметр представляет перебираемую коллекцию, а второй параметр - делегат, выполняющийся один раз за итерацию для каждого перебираемого элемента коллекции.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55" y="2197553"/>
            <a:ext cx="40671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8" y="5040766"/>
            <a:ext cx="9791700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714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3716</TotalTime>
  <Words>634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TPL</vt:lpstr>
      <vt:lpstr>Task</vt:lpstr>
      <vt:lpstr>Неявное создание и запуск задач</vt:lpstr>
      <vt:lpstr>Явное создание и запуск задач</vt:lpstr>
      <vt:lpstr>Свойства класса Task</vt:lpstr>
      <vt:lpstr>Continuation task</vt:lpstr>
      <vt:lpstr>Parallel.For и Parallel.ForEach</vt:lpstr>
      <vt:lpstr>Отмена операций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563</cp:revision>
  <dcterms:created xsi:type="dcterms:W3CDTF">2015-11-07T12:50:02Z</dcterms:created>
  <dcterms:modified xsi:type="dcterms:W3CDTF">2017-10-28T14:04:39Z</dcterms:modified>
</cp:coreProperties>
</file>