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8927"/>
    <a:srgbClr val="6998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Зразок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Extensible</a:t>
            </a:r>
            <a:r>
              <a:rPr lang="ru-RU" dirty="0" smtClean="0"/>
              <a:t> </a:t>
            </a:r>
            <a:r>
              <a:rPr lang="en-US" dirty="0" smtClean="0"/>
              <a:t>types</a:t>
            </a:r>
            <a:r>
              <a:rPr lang="ru-RU" dirty="0" smtClean="0"/>
              <a:t> </a:t>
            </a:r>
            <a:r>
              <a:rPr lang="en-US" dirty="0" smtClean="0"/>
              <a:t>C#</a:t>
            </a:r>
            <a:endParaRPr lang="en-US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2382593" y="4050833"/>
            <a:ext cx="6891410" cy="1096899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Коллекции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61" y="5314194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939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50062" cy="682752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HashSet</a:t>
            </a:r>
            <a:r>
              <a:rPr lang="en-US" dirty="0"/>
              <a:t>&lt;T</a:t>
            </a:r>
            <a:r>
              <a:rPr lang="en-US" dirty="0" smtClean="0"/>
              <a:t>&gt;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89397" y="824248"/>
            <a:ext cx="9028090" cy="5963730"/>
          </a:xfrm>
        </p:spPr>
        <p:txBody>
          <a:bodyPr>
            <a:noAutofit/>
          </a:bodyPr>
          <a:lstStyle/>
          <a:p>
            <a:pPr marL="342900" lvl="1" indent="-342900" fontAlgn="base"/>
            <a:r>
              <a:rPr lang="en-US" b="1" dirty="0" err="1"/>
              <a:t>HashSet</a:t>
            </a:r>
            <a:r>
              <a:rPr lang="en-US" b="1" dirty="0"/>
              <a:t>&lt;T</a:t>
            </a:r>
            <a:r>
              <a:rPr lang="en-US" b="1" dirty="0" smtClean="0"/>
              <a:t>&gt;</a:t>
            </a:r>
            <a:r>
              <a:rPr lang="ru-RU" b="1" dirty="0" smtClean="0"/>
              <a:t> </a:t>
            </a:r>
            <a:r>
              <a:rPr lang="ru-RU" dirty="0" smtClean="0"/>
              <a:t>- коллекция сохраняет ряд уникальных значений, используя </a:t>
            </a:r>
            <a:r>
              <a:rPr lang="ru-RU" dirty="0" err="1" smtClean="0"/>
              <a:t>хештаблицу</a:t>
            </a:r>
            <a:r>
              <a:rPr lang="ru-RU" dirty="0" smtClean="0"/>
              <a:t>. </a:t>
            </a:r>
            <a:endParaRPr lang="ru-RU" dirty="0"/>
          </a:p>
          <a:p>
            <a:pPr marL="342900" lvl="1" indent="-342900" fontAlgn="base"/>
            <a:r>
              <a:rPr lang="ru-RU" b="1" dirty="0" err="1" smtClean="0"/>
              <a:t>HashSet</a:t>
            </a:r>
            <a:r>
              <a:rPr lang="ru-RU" b="1" dirty="0" smtClean="0"/>
              <a:t>&lt;T</a:t>
            </a:r>
            <a:r>
              <a:rPr lang="ru-RU" b="1" dirty="0"/>
              <a:t>&gt; </a:t>
            </a:r>
            <a:r>
              <a:rPr lang="ru-RU" dirty="0"/>
              <a:t>коллекции не сортируются и не </a:t>
            </a:r>
            <a:r>
              <a:rPr lang="ru-RU" dirty="0" smtClean="0"/>
              <a:t>могут содержать </a:t>
            </a:r>
            <a:r>
              <a:rPr lang="ru-RU" dirty="0"/>
              <a:t>повторяющиеся элементы</a:t>
            </a:r>
            <a:r>
              <a:rPr lang="ru-RU" dirty="0" smtClean="0"/>
              <a:t>.</a:t>
            </a:r>
          </a:p>
          <a:p>
            <a:pPr marL="342900" lvl="1" indent="-342900" fontAlgn="base"/>
            <a:r>
              <a:rPr lang="ru-RU" dirty="0" smtClean="0"/>
              <a:t>Если </a:t>
            </a:r>
            <a:r>
              <a:rPr lang="ru-RU" dirty="0"/>
              <a:t>упорядочивание или дублирование элементов является более важным, чем производительность приложения, рассмотрите возможность использования </a:t>
            </a:r>
            <a:r>
              <a:rPr lang="ru-RU" b="1" dirty="0" err="1"/>
              <a:t>List</a:t>
            </a:r>
            <a:r>
              <a:rPr lang="ru-RU" b="1" dirty="0"/>
              <a:t>&lt;T&gt;</a:t>
            </a:r>
            <a:r>
              <a:rPr lang="ru-RU" dirty="0"/>
              <a:t> класса вместе с </a:t>
            </a:r>
            <a:r>
              <a:rPr lang="ru-RU" b="1" dirty="0" err="1"/>
              <a:t>Sort</a:t>
            </a:r>
            <a:r>
              <a:rPr lang="ru-RU" dirty="0"/>
              <a:t> метод</a:t>
            </a:r>
            <a:r>
              <a:rPr lang="ru-RU" dirty="0" smtClean="0"/>
              <a:t>.</a:t>
            </a:r>
          </a:p>
          <a:p>
            <a:pPr marL="342900" lvl="1" indent="-342900" fontAlgn="base"/>
            <a:r>
              <a:rPr lang="ru-RU" b="1" dirty="0" err="1"/>
              <a:t>HashSet</a:t>
            </a:r>
            <a:r>
              <a:rPr lang="ru-RU" b="1" dirty="0"/>
              <a:t>&lt;T&gt;</a:t>
            </a:r>
            <a:r>
              <a:rPr lang="ru-RU" dirty="0"/>
              <a:t> </a:t>
            </a:r>
            <a:r>
              <a:rPr lang="ru-RU" dirty="0" smtClean="0"/>
              <a:t>основан </a:t>
            </a:r>
            <a:r>
              <a:rPr lang="ru-RU" dirty="0"/>
              <a:t>на модели математических множеств и предоставляет высокопроизводительные </a:t>
            </a:r>
            <a:r>
              <a:rPr lang="ru-RU" dirty="0" smtClean="0"/>
              <a:t>операции с ними.</a:t>
            </a:r>
          </a:p>
          <a:p>
            <a:pPr marL="342900" lvl="1" indent="-342900" fontAlgn="base"/>
            <a:r>
              <a:rPr lang="ru-RU" b="1" dirty="0" err="1"/>
              <a:t>HashSet</a:t>
            </a:r>
            <a:r>
              <a:rPr lang="ru-RU" b="1" dirty="0"/>
              <a:t>&lt;T&gt; </a:t>
            </a:r>
            <a:r>
              <a:rPr lang="ru-RU" dirty="0"/>
              <a:t>предоставляет многие математические операции над множествами, такие как сложение (объединение) и вычитание множеств.</a:t>
            </a:r>
            <a:endParaRPr lang="en-US" dirty="0"/>
          </a:p>
        </p:txBody>
      </p:sp>
      <p:pic>
        <p:nvPicPr>
          <p:cNvPr id="7170" name="Picture 2" descr="http://social.microsoft.com/Forums/getfile/454/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726" y="3729680"/>
            <a:ext cx="4839965" cy="3058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450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50062" cy="68275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Find </a:t>
            </a:r>
            <a:r>
              <a:rPr lang="ru-RU" dirty="0" smtClean="0"/>
              <a:t>метод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89397" y="824248"/>
            <a:ext cx="9028090" cy="5963730"/>
          </a:xfrm>
        </p:spPr>
        <p:txBody>
          <a:bodyPr>
            <a:noAutofit/>
          </a:bodyPr>
          <a:lstStyle/>
          <a:p>
            <a:pPr marL="342900" lvl="1" indent="-342900" fontAlgn="base"/>
            <a:r>
              <a:rPr lang="en-US" dirty="0"/>
              <a:t>Find </a:t>
            </a:r>
            <a:r>
              <a:rPr lang="ru-RU" dirty="0" smtClean="0"/>
              <a:t>- выполняет </a:t>
            </a:r>
            <a:r>
              <a:rPr lang="ru-RU" dirty="0"/>
              <a:t>поиск элемента, удовлетворяющего условиям указанного предиката, и возвращает первое найденное вхождение в пределах всего </a:t>
            </a:r>
            <a:r>
              <a:rPr lang="ru-RU" dirty="0" smtClean="0"/>
              <a:t>списка.</a:t>
            </a:r>
          </a:p>
          <a:p>
            <a:pPr marL="342900" lvl="1" indent="-342900" fontAlgn="base"/>
            <a:r>
              <a:rPr lang="ru-RU" dirty="0" smtClean="0"/>
              <a:t>Синтаксис:</a:t>
            </a:r>
          </a:p>
          <a:p>
            <a:pPr marL="0" lvl="1" indent="0" fontAlgn="base">
              <a:buNone/>
            </a:pPr>
            <a:r>
              <a:rPr lang="en-US" dirty="0" smtClean="0"/>
              <a:t>                         public </a:t>
            </a:r>
            <a:r>
              <a:rPr lang="en-US" dirty="0"/>
              <a:t>T </a:t>
            </a:r>
            <a:r>
              <a:rPr lang="en-US" b="1" dirty="0" smtClean="0"/>
              <a:t>Find</a:t>
            </a:r>
            <a:r>
              <a:rPr lang="en-US" dirty="0" smtClean="0"/>
              <a:t>(Predicate&lt;T</a:t>
            </a:r>
            <a:r>
              <a:rPr lang="en-US" dirty="0"/>
              <a:t>&gt; </a:t>
            </a:r>
            <a:r>
              <a:rPr lang="en-US" dirty="0" smtClean="0"/>
              <a:t>match)</a:t>
            </a:r>
          </a:p>
          <a:p>
            <a:pPr marL="0" lvl="1" indent="0" fontAlgn="base">
              <a:buNone/>
            </a:pPr>
            <a:endParaRPr lang="en-US" dirty="0"/>
          </a:p>
          <a:p>
            <a:pPr marL="0" lvl="1" indent="0" fontAlgn="base">
              <a:buNone/>
            </a:pP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674" y="2434281"/>
            <a:ext cx="6191551" cy="178349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674" y="4646139"/>
            <a:ext cx="7314375" cy="8567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197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50062" cy="682752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Сравнение</a:t>
            </a:r>
            <a:r>
              <a:rPr lang="en-US" dirty="0" smtClean="0"/>
              <a:t> </a:t>
            </a:r>
            <a:r>
              <a:rPr lang="ru-RU" dirty="0" smtClean="0"/>
              <a:t>массивов и коллекций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89397" y="824248"/>
            <a:ext cx="9028090" cy="5963730"/>
          </a:xfrm>
        </p:spPr>
        <p:txBody>
          <a:bodyPr>
            <a:noAutofit/>
          </a:bodyPr>
          <a:lstStyle/>
          <a:p>
            <a:pPr marL="342900" lvl="1" indent="-342900" fontAlgn="base"/>
            <a:r>
              <a:rPr lang="ru-RU" dirty="0" smtClean="0"/>
              <a:t>Отличия между массивами и коллекциями:</a:t>
            </a:r>
          </a:p>
          <a:p>
            <a:pPr marL="742950" lvl="2" indent="-342900" fontAlgn="base">
              <a:buFont typeface="Wingdings" panose="05000000000000000000" pitchFamily="2" charset="2"/>
              <a:buChar char="§"/>
            </a:pPr>
            <a:r>
              <a:rPr lang="ru-RU" sz="1600" dirty="0" smtClean="0"/>
              <a:t>Экземпляр массива имеет фиксированный размер не может менять свой размер. Коллекция динамически изменяет размер при необходимости.</a:t>
            </a:r>
          </a:p>
          <a:p>
            <a:pPr marL="742950" lvl="2" indent="-342900" fontAlgn="base">
              <a:buFont typeface="Wingdings" panose="05000000000000000000" pitchFamily="2" charset="2"/>
              <a:buChar char="§"/>
            </a:pPr>
            <a:r>
              <a:rPr lang="ru-RU" sz="1600" dirty="0" smtClean="0"/>
              <a:t>Массив может иметь более одного измерения. Коллекции линейны. Однако коллекции могут содержать коллекции.</a:t>
            </a:r>
          </a:p>
          <a:p>
            <a:pPr marL="742950" lvl="2" indent="-342900" fontAlgn="base">
              <a:buFont typeface="Wingdings" panose="05000000000000000000" pitchFamily="2" charset="2"/>
              <a:buChar char="§"/>
            </a:pPr>
            <a:r>
              <a:rPr lang="ru-RU" sz="1600" dirty="0" smtClean="0"/>
              <a:t>Доступ к элементу в массивах реализуется через индекс. Не все коллекции поддерживают такой синтаксис, а поддерживают специальные методы доступа.</a:t>
            </a:r>
          </a:p>
          <a:p>
            <a:pPr marL="742950" lvl="2" indent="-342900" fontAlgn="base">
              <a:buFont typeface="Wingdings" panose="05000000000000000000" pitchFamily="2" charset="2"/>
              <a:buChar char="§"/>
            </a:pPr>
            <a:r>
              <a:rPr lang="ru-RU" sz="1600" dirty="0" smtClean="0"/>
              <a:t>Большинство коллекций поддерживает метод </a:t>
            </a:r>
            <a:r>
              <a:rPr lang="en-US" sz="1600" b="1" dirty="0" err="1" smtClean="0"/>
              <a:t>ToArray</a:t>
            </a:r>
            <a:r>
              <a:rPr lang="ru-RU" sz="1600" dirty="0" smtClean="0"/>
              <a:t>() который создает копию содержимого коллекции и возвращает её в виде соответствующего массива. Как дополнение коллекции могут содержать конструктор принимающий массив определенного типа.</a:t>
            </a:r>
          </a:p>
          <a:p>
            <a:pPr marL="742950" lvl="2" indent="-342900" fontAlgn="base">
              <a:buFont typeface="Wingdings" panose="05000000000000000000" pitchFamily="2" charset="2"/>
              <a:buChar char="§"/>
            </a:pPr>
            <a:endParaRPr lang="en-US" sz="1600" dirty="0" smtClean="0"/>
          </a:p>
          <a:p>
            <a:pPr marL="0" lvl="1" indent="0" fontAlgn="base">
              <a:buNone/>
            </a:pPr>
            <a:endParaRPr lang="en-US" dirty="0"/>
          </a:p>
          <a:p>
            <a:pPr marL="0" lvl="1" indent="0" fontAlgn="base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804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71538" cy="682752"/>
          </a:xfrm>
        </p:spPr>
        <p:txBody>
          <a:bodyPr/>
          <a:lstStyle/>
          <a:p>
            <a:pPr algn="ctr"/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0" y="682753"/>
            <a:ext cx="4821288" cy="5888736"/>
          </a:xfrm>
        </p:spPr>
        <p:txBody>
          <a:bodyPr>
            <a:normAutofit/>
          </a:bodyPr>
          <a:lstStyle/>
          <a:p>
            <a:pPr marL="0" indent="0" algn="ctr" fontAlgn="base">
              <a:buNone/>
            </a:pPr>
            <a:r>
              <a:rPr lang="ru-RU" b="1" dirty="0" smtClean="0"/>
              <a:t>Презентация</a:t>
            </a:r>
            <a:endParaRPr lang="en-US" b="1" dirty="0" smtClean="0"/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 smtClean="0"/>
              <a:t>Коллекции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en-US" dirty="0" smtClean="0"/>
              <a:t>List&lt;T&gt;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en-US" dirty="0" err="1"/>
              <a:t>LinkedList</a:t>
            </a:r>
            <a:r>
              <a:rPr lang="en-US" dirty="0"/>
              <a:t>&lt;T&gt;</a:t>
            </a:r>
            <a:endParaRPr lang="ru-RU" dirty="0"/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en-US" dirty="0" smtClean="0"/>
              <a:t>Queue&lt;T&gt;</a:t>
            </a:r>
            <a:endParaRPr lang="ru-RU" dirty="0" smtClean="0"/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en-US" dirty="0" smtClean="0"/>
              <a:t>Stack&lt;T&gt;</a:t>
            </a:r>
            <a:endParaRPr lang="ru-RU" dirty="0" smtClean="0"/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en-US" dirty="0" smtClean="0"/>
              <a:t>Dictionary&lt;</a:t>
            </a:r>
            <a:r>
              <a:rPr lang="en-US" dirty="0" err="1" smtClean="0"/>
              <a:t>TKey</a:t>
            </a:r>
            <a:r>
              <a:rPr lang="en-US" dirty="0" smtClean="0"/>
              <a:t>, </a:t>
            </a:r>
            <a:r>
              <a:rPr lang="en-US" dirty="0" err="1" smtClean="0"/>
              <a:t>TValue</a:t>
            </a:r>
            <a:r>
              <a:rPr lang="en-US" dirty="0" smtClean="0"/>
              <a:t>&gt;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en-US" dirty="0" err="1" smtClean="0"/>
              <a:t>SortedList</a:t>
            </a:r>
            <a:r>
              <a:rPr lang="en-US" dirty="0" smtClean="0"/>
              <a:t>&lt;</a:t>
            </a:r>
            <a:r>
              <a:rPr lang="en-US" dirty="0" err="1" smtClean="0"/>
              <a:t>Tkey</a:t>
            </a:r>
            <a:r>
              <a:rPr lang="en-US" dirty="0" smtClean="0"/>
              <a:t>, </a:t>
            </a:r>
            <a:r>
              <a:rPr lang="en-US" dirty="0" err="1" smtClean="0"/>
              <a:t>TValue</a:t>
            </a:r>
            <a:r>
              <a:rPr lang="en-US" dirty="0" smtClean="0"/>
              <a:t>&gt;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en-US" dirty="0" err="1"/>
              <a:t>HashSet</a:t>
            </a:r>
            <a:r>
              <a:rPr lang="en-US" dirty="0"/>
              <a:t>&lt;T&gt;</a:t>
            </a:r>
            <a:endParaRPr lang="ru-RU" dirty="0"/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en-US" dirty="0" smtClean="0"/>
              <a:t>Find </a:t>
            </a:r>
            <a:r>
              <a:rPr lang="ru-RU" dirty="0" smtClean="0"/>
              <a:t>метод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 smtClean="0"/>
              <a:t>Сравнение массивов и коллекций</a:t>
            </a:r>
          </a:p>
        </p:txBody>
      </p:sp>
      <p:sp>
        <p:nvSpPr>
          <p:cNvPr id="6" name="Місце для вмісту 2"/>
          <p:cNvSpPr txBox="1">
            <a:spLocks/>
          </p:cNvSpPr>
          <p:nvPr/>
        </p:nvSpPr>
        <p:spPr>
          <a:xfrm>
            <a:off x="5096256" y="682752"/>
            <a:ext cx="4550250" cy="5888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buFont typeface="Wingdings 3" charset="2"/>
              <a:buNone/>
            </a:pPr>
            <a:r>
              <a:rPr lang="ru-RU" b="1" dirty="0" err="1" smtClean="0"/>
              <a:t>Демо</a:t>
            </a:r>
            <a:endParaRPr lang="ru-RU" b="1" dirty="0" smtClean="0"/>
          </a:p>
          <a:p>
            <a:pPr fontAlgn="base"/>
            <a:r>
              <a:rPr lang="ru-RU" sz="1600" dirty="0" smtClean="0"/>
              <a:t>Консольное приложение демонстрация работы с обобщенными коллекциями.</a:t>
            </a:r>
          </a:p>
          <a:p>
            <a:pPr fontAlgn="base"/>
            <a:r>
              <a:rPr lang="en-US" sz="1600" dirty="0" smtClean="0"/>
              <a:t>WPF </a:t>
            </a:r>
            <a:r>
              <a:rPr lang="ru-RU" sz="1600" dirty="0" smtClean="0"/>
              <a:t>приложение карты – демонстрация работы коллекциями</a:t>
            </a:r>
            <a:r>
              <a:rPr lang="en-US" sz="1600" dirty="0" smtClean="0"/>
              <a:t>.</a:t>
            </a:r>
            <a:endParaRPr lang="en-US" dirty="0" smtClean="0"/>
          </a:p>
          <a:p>
            <a:pPr marL="0" indent="0" fontAlgn="base">
              <a:buFont typeface="Wingdings 3" charset="2"/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64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50062" cy="682752"/>
          </a:xfrm>
        </p:spPr>
        <p:txBody>
          <a:bodyPr/>
          <a:lstStyle/>
          <a:p>
            <a:pPr algn="ctr"/>
            <a:r>
              <a:rPr lang="ru-RU" dirty="0" smtClean="0"/>
              <a:t>Коллекции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89397" y="824248"/>
            <a:ext cx="9028090" cy="5333553"/>
          </a:xfrm>
        </p:spPr>
        <p:txBody>
          <a:bodyPr>
            <a:normAutofit/>
          </a:bodyPr>
          <a:lstStyle/>
          <a:p>
            <a:pPr fontAlgn="base"/>
            <a:r>
              <a:rPr lang="ru-RU" sz="1600" b="1" dirty="0" smtClean="0"/>
              <a:t>Коллекции</a:t>
            </a:r>
            <a:r>
              <a:rPr lang="ru-RU" sz="1600" dirty="0" smtClean="0"/>
              <a:t> представляют собой </a:t>
            </a:r>
            <a:r>
              <a:rPr lang="ru-RU" sz="1600" dirty="0"/>
              <a:t>наборы однотипных объектов</a:t>
            </a:r>
            <a:r>
              <a:rPr lang="ru-RU" sz="1600" dirty="0" smtClean="0"/>
              <a:t>, а также определенный функционал по работе </a:t>
            </a:r>
            <a:r>
              <a:rPr lang="ru-RU" sz="1600" dirty="0"/>
              <a:t>с </a:t>
            </a:r>
            <a:r>
              <a:rPr lang="ru-RU" sz="1600" dirty="0" smtClean="0"/>
              <a:t>ними.</a:t>
            </a:r>
          </a:p>
          <a:p>
            <a:pPr fontAlgn="base"/>
            <a:r>
              <a:rPr lang="ru-RU" sz="1600" dirty="0"/>
              <a:t>Еще один плюс коллекций состоит в том, что некоторые из них </a:t>
            </a:r>
            <a:r>
              <a:rPr lang="ru-RU" sz="1600" dirty="0" smtClean="0"/>
              <a:t>реализуют </a:t>
            </a:r>
            <a:r>
              <a:rPr lang="ru-RU" sz="1600" dirty="0"/>
              <a:t>стандартные структуры данных, например, стек, очередь, словарь, которые могут пригодиться для решения различных специальных </a:t>
            </a:r>
            <a:r>
              <a:rPr lang="ru-RU" sz="1600" dirty="0" smtClean="0"/>
              <a:t>задач.</a:t>
            </a:r>
          </a:p>
          <a:p>
            <a:pPr fontAlgn="base"/>
            <a:endParaRPr lang="ru-RU" sz="1600" dirty="0"/>
          </a:p>
          <a:p>
            <a:pPr fontAlgn="base"/>
            <a:r>
              <a:rPr lang="ru-RU" sz="1600" dirty="0" smtClean="0"/>
              <a:t>Виды коллекций</a:t>
            </a:r>
          </a:p>
          <a:p>
            <a:pPr marL="685800" lvl="1" fontAlgn="base">
              <a:buFont typeface="Wingdings" panose="05000000000000000000" pitchFamily="2" charset="2"/>
              <a:buChar char="§"/>
            </a:pPr>
            <a:r>
              <a:rPr lang="ru-RU" dirty="0"/>
              <a:t>Необобщенные (</a:t>
            </a:r>
            <a:r>
              <a:rPr lang="ru-RU" dirty="0" smtClean="0"/>
              <a:t>содержатся </a:t>
            </a:r>
            <a:r>
              <a:rPr lang="ru-RU" dirty="0"/>
              <a:t>в пространствах имен </a:t>
            </a:r>
            <a:r>
              <a:rPr lang="ru-RU" b="1" dirty="0" err="1"/>
              <a:t>System.Collections</a:t>
            </a:r>
            <a:r>
              <a:rPr lang="ru-RU" dirty="0"/>
              <a:t>) </a:t>
            </a:r>
            <a:endParaRPr lang="ru-RU" dirty="0" smtClean="0"/>
          </a:p>
          <a:p>
            <a:pPr marL="685800" lvl="1" fontAlgn="base">
              <a:buFont typeface="Wingdings" panose="05000000000000000000" pitchFamily="2" charset="2"/>
              <a:buChar char="§"/>
            </a:pPr>
            <a:r>
              <a:rPr lang="ru-RU" dirty="0"/>
              <a:t>О</a:t>
            </a:r>
            <a:r>
              <a:rPr lang="ru-RU" dirty="0" smtClean="0"/>
              <a:t>бобщенные </a:t>
            </a:r>
            <a:r>
              <a:rPr lang="ru-RU" dirty="0"/>
              <a:t>или типизированные классы </a:t>
            </a:r>
            <a:r>
              <a:rPr lang="ru-RU" dirty="0" smtClean="0"/>
              <a:t>коллекций (</a:t>
            </a:r>
            <a:r>
              <a:rPr lang="en-US" b="1" dirty="0" err="1"/>
              <a:t>System.Collections.Generic</a:t>
            </a:r>
            <a:r>
              <a:rPr lang="ru-RU" dirty="0" smtClean="0"/>
              <a:t>)</a:t>
            </a:r>
          </a:p>
          <a:p>
            <a:pPr marL="685800" lvl="1" fontAlgn="base">
              <a:buFont typeface="Wingdings" panose="05000000000000000000" pitchFamily="2" charset="2"/>
              <a:buChar char="§"/>
            </a:pPr>
            <a:r>
              <a:rPr lang="ru-RU" dirty="0" smtClean="0"/>
              <a:t>Специализированные коллекции (</a:t>
            </a:r>
            <a:r>
              <a:rPr lang="en-US" b="1" dirty="0" err="1"/>
              <a:t>System.Collections.Specialized</a:t>
            </a:r>
            <a:r>
              <a:rPr lang="ru-RU" dirty="0" smtClean="0"/>
              <a:t>)</a:t>
            </a:r>
          </a:p>
          <a:p>
            <a:pPr marL="685800" lvl="1" fontAlgn="base">
              <a:buFont typeface="Wingdings" panose="05000000000000000000" pitchFamily="2" charset="2"/>
              <a:buChar char="§"/>
            </a:pPr>
            <a:r>
              <a:rPr lang="ru-RU" dirty="0" err="1" smtClean="0"/>
              <a:t>Потокобезопастные</a:t>
            </a:r>
            <a:r>
              <a:rPr lang="ru-RU" dirty="0" smtClean="0"/>
              <a:t> коллекции (</a:t>
            </a:r>
            <a:r>
              <a:rPr lang="en-US" b="1" dirty="0" err="1"/>
              <a:t>System.Collections.Concurrent</a:t>
            </a:r>
            <a:r>
              <a:rPr lang="ru-RU" dirty="0" smtClean="0"/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726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50062" cy="68275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List&lt;T</a:t>
            </a:r>
            <a:r>
              <a:rPr lang="en-US" dirty="0" smtClean="0"/>
              <a:t>&gt;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89397" y="824248"/>
            <a:ext cx="9028090" cy="5333553"/>
          </a:xfrm>
        </p:spPr>
        <p:txBody>
          <a:bodyPr>
            <a:normAutofit/>
          </a:bodyPr>
          <a:lstStyle/>
          <a:p>
            <a:pPr fontAlgn="base"/>
            <a:r>
              <a:rPr lang="en-US" sz="1600" dirty="0" smtClean="0"/>
              <a:t>List&lt;T&gt; - </a:t>
            </a:r>
            <a:r>
              <a:rPr lang="ru-RU" sz="1600" dirty="0" smtClean="0"/>
              <a:t>простейшая коллекция список. Применение аналогично использованию массива.</a:t>
            </a:r>
          </a:p>
          <a:p>
            <a:pPr fontAlgn="base"/>
            <a:endParaRPr lang="ru-RU" sz="1600" dirty="0" smtClean="0"/>
          </a:p>
          <a:p>
            <a:pPr fontAlgn="base"/>
            <a:r>
              <a:rPr lang="en-US" sz="1600" dirty="0" smtClean="0"/>
              <a:t>List&lt;T&gt; </a:t>
            </a:r>
            <a:r>
              <a:rPr lang="ru-RU" sz="1600" dirty="0" smtClean="0"/>
              <a:t>предоставляет функционал который обходит ограничения работы с массивами:</a:t>
            </a:r>
          </a:p>
          <a:p>
            <a:pPr lvl="1" fontAlgn="base">
              <a:buFont typeface="Wingdings" panose="05000000000000000000" pitchFamily="2" charset="2"/>
              <a:buChar char="§"/>
            </a:pPr>
            <a:r>
              <a:rPr lang="ru-RU" dirty="0" smtClean="0"/>
              <a:t>Изменение размера массива</a:t>
            </a:r>
          </a:p>
          <a:p>
            <a:pPr lvl="1" fontAlgn="base">
              <a:buFont typeface="Wingdings" panose="05000000000000000000" pitchFamily="2" charset="2"/>
              <a:buChar char="§"/>
            </a:pPr>
            <a:r>
              <a:rPr lang="ru-RU" dirty="0" smtClean="0"/>
              <a:t>Удаление элемента из массива</a:t>
            </a:r>
          </a:p>
          <a:p>
            <a:pPr lvl="1" fontAlgn="base">
              <a:buFont typeface="Wingdings" panose="05000000000000000000" pitchFamily="2" charset="2"/>
              <a:buChar char="§"/>
            </a:pPr>
            <a:r>
              <a:rPr lang="ru-RU" dirty="0" smtClean="0"/>
              <a:t>Добавление элемента в массив</a:t>
            </a:r>
            <a:endParaRPr lang="en-US" dirty="0" smtClean="0"/>
          </a:p>
          <a:p>
            <a:pPr lvl="1" fontAlgn="base">
              <a:buFont typeface="Wingdings" panose="05000000000000000000" pitchFamily="2" charset="2"/>
              <a:buChar char="§"/>
            </a:pPr>
            <a:endParaRPr lang="en-US" dirty="0"/>
          </a:p>
          <a:p>
            <a:pPr indent="-285750" fontAlgn="base"/>
            <a:r>
              <a:rPr lang="ru-RU" sz="1600" dirty="0" smtClean="0"/>
              <a:t>Особенности работы с коллекцией </a:t>
            </a:r>
            <a:r>
              <a:rPr lang="en-US" sz="1600" dirty="0" smtClean="0"/>
              <a:t>List&lt;T&gt;:</a:t>
            </a:r>
            <a:endParaRPr lang="ru-RU" sz="1600" dirty="0" smtClean="0"/>
          </a:p>
          <a:p>
            <a:pPr lvl="1" fontAlgn="base">
              <a:buFont typeface="Wingdings" panose="05000000000000000000" pitchFamily="2" charset="2"/>
              <a:buChar char="§"/>
            </a:pPr>
            <a:r>
              <a:rPr lang="ru-RU" dirty="0" smtClean="0"/>
              <a:t>Нет необходимости специфицировать размерность при создании</a:t>
            </a:r>
          </a:p>
          <a:p>
            <a:pPr lvl="1" fontAlgn="base">
              <a:buFont typeface="Wingdings" panose="05000000000000000000" pitchFamily="2" charset="2"/>
              <a:buChar char="§"/>
            </a:pPr>
            <a:r>
              <a:rPr lang="ru-RU" dirty="0" smtClean="0"/>
              <a:t>Удаление элемента из коллекции осуществляется вызовом метода </a:t>
            </a:r>
            <a:r>
              <a:rPr lang="en-US" b="1" dirty="0" smtClean="0"/>
              <a:t>Remove</a:t>
            </a:r>
          </a:p>
          <a:p>
            <a:pPr lvl="1" fontAlgn="base">
              <a:buFont typeface="Wingdings" panose="05000000000000000000" pitchFamily="2" charset="2"/>
              <a:buChar char="§"/>
            </a:pPr>
            <a:r>
              <a:rPr lang="ru-RU" dirty="0" smtClean="0"/>
              <a:t>Добавление элемента в коллекцию осуществляется вызовом метода </a:t>
            </a:r>
            <a:r>
              <a:rPr lang="en-US" b="1" dirty="0" smtClean="0"/>
              <a:t>Add</a:t>
            </a:r>
          </a:p>
          <a:p>
            <a:pPr lvl="1" fontAlgn="base">
              <a:buFont typeface="Wingdings" panose="05000000000000000000" pitchFamily="2" charset="2"/>
              <a:buChar char="§"/>
            </a:pPr>
            <a:r>
              <a:rPr lang="ru-RU" dirty="0" smtClean="0"/>
              <a:t>Добавление элемента по указанному индексу осуществляется вызовом метода </a:t>
            </a:r>
            <a:r>
              <a:rPr lang="en-US" b="1" dirty="0" smtClean="0"/>
              <a:t>Insert</a:t>
            </a:r>
          </a:p>
          <a:p>
            <a:pPr lvl="1" fontAlgn="base">
              <a:buFont typeface="Wingdings" panose="05000000000000000000" pitchFamily="2" charset="2"/>
              <a:buChar char="§"/>
            </a:pPr>
            <a:r>
              <a:rPr lang="ru-RU" dirty="0" smtClean="0"/>
              <a:t>Сортировка массива осуществляется вызовом метода </a:t>
            </a:r>
            <a:r>
              <a:rPr lang="en-US" b="1" dirty="0" smtClean="0"/>
              <a:t>Sort</a:t>
            </a:r>
          </a:p>
          <a:p>
            <a:pPr lvl="1" fontAlgn="base">
              <a:buFont typeface="Wingdings" panose="05000000000000000000" pitchFamily="2" charset="2"/>
              <a:buChar char="§"/>
            </a:pPr>
            <a:endParaRPr lang="en-US" b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916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50062" cy="682752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LinkedList</a:t>
            </a:r>
            <a:r>
              <a:rPr lang="en-US" dirty="0"/>
              <a:t>&lt;T</a:t>
            </a:r>
            <a:r>
              <a:rPr lang="en-US" dirty="0" smtClean="0"/>
              <a:t>&gt;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89397" y="824248"/>
            <a:ext cx="9028090" cy="5333553"/>
          </a:xfrm>
        </p:spPr>
        <p:txBody>
          <a:bodyPr>
            <a:normAutofit/>
          </a:bodyPr>
          <a:lstStyle/>
          <a:p>
            <a:pPr marL="342900" lvl="1" indent="-342900" fontAlgn="base"/>
            <a:r>
              <a:rPr lang="en-US" dirty="0" err="1"/>
              <a:t>LinkedList</a:t>
            </a:r>
            <a:r>
              <a:rPr lang="en-US" dirty="0"/>
              <a:t>&lt;T</a:t>
            </a:r>
            <a:r>
              <a:rPr lang="en-US" dirty="0" smtClean="0"/>
              <a:t>&gt; </a:t>
            </a:r>
            <a:r>
              <a:rPr lang="en-US" sz="1600" dirty="0" smtClean="0"/>
              <a:t>- </a:t>
            </a:r>
            <a:r>
              <a:rPr lang="ru-RU" sz="1600" dirty="0" smtClean="0"/>
              <a:t>коллекция реализующая</a:t>
            </a:r>
            <a:r>
              <a:rPr lang="ru-RU" dirty="0" smtClean="0"/>
              <a:t> двухсвязный список</a:t>
            </a:r>
            <a:r>
              <a:rPr lang="ru-RU" sz="1600" dirty="0" smtClean="0"/>
              <a:t>.</a:t>
            </a:r>
          </a:p>
          <a:p>
            <a:pPr marL="342900" lvl="1" indent="-342900" fontAlgn="base"/>
            <a:r>
              <a:rPr lang="ru-RU" sz="1600" dirty="0" smtClean="0"/>
              <a:t>Каждый элемент коллекции содержит ссылку на следующий и предыдущий элемент коллекции.</a:t>
            </a:r>
            <a:endParaRPr lang="en-US" sz="1600" dirty="0" smtClean="0"/>
          </a:p>
          <a:p>
            <a:pPr marL="342900" lvl="1" indent="-342900" fontAlgn="base"/>
            <a:endParaRPr lang="en-US" dirty="0"/>
          </a:p>
          <a:p>
            <a:pPr marL="342900" lvl="1" indent="-342900" fontAlgn="base"/>
            <a:endParaRPr lang="en-US" sz="1600" dirty="0" smtClean="0"/>
          </a:p>
          <a:p>
            <a:pPr marL="342900" lvl="1" indent="-342900" fontAlgn="base"/>
            <a:endParaRPr lang="en-US" dirty="0"/>
          </a:p>
          <a:p>
            <a:pPr marL="342900" lvl="1" indent="-342900" fontAlgn="base"/>
            <a:endParaRPr lang="en-US" sz="1600" dirty="0" smtClean="0"/>
          </a:p>
          <a:p>
            <a:pPr marL="342900" lvl="1" indent="-342900" fontAlgn="base"/>
            <a:endParaRPr lang="en-US" dirty="0"/>
          </a:p>
          <a:p>
            <a:pPr marL="342900" lvl="1" indent="-342900" fontAlgn="base"/>
            <a:endParaRPr lang="en-US" dirty="0" smtClean="0"/>
          </a:p>
          <a:p>
            <a:pPr marL="342900" lvl="1" indent="-342900" fontAlgn="base"/>
            <a:r>
              <a:rPr lang="ru-RU" dirty="0" smtClean="0"/>
              <a:t>Свойство </a:t>
            </a:r>
            <a:r>
              <a:rPr lang="en-US" b="1" dirty="0" smtClean="0"/>
              <a:t>Previous</a:t>
            </a:r>
            <a:r>
              <a:rPr lang="en-US" dirty="0" smtClean="0"/>
              <a:t> </a:t>
            </a:r>
            <a:r>
              <a:rPr lang="ru-RU" dirty="0" smtClean="0"/>
              <a:t>первого и свойство </a:t>
            </a:r>
            <a:r>
              <a:rPr lang="en-US" b="1" dirty="0" smtClean="0"/>
              <a:t>Next</a:t>
            </a:r>
            <a:r>
              <a:rPr lang="en-US" dirty="0" smtClean="0"/>
              <a:t> </a:t>
            </a:r>
            <a:r>
              <a:rPr lang="ru-RU" dirty="0" smtClean="0"/>
              <a:t>последнего элемента устанавливаются в </a:t>
            </a:r>
            <a:r>
              <a:rPr lang="en-US" b="1" dirty="0" smtClean="0"/>
              <a:t>NULL</a:t>
            </a:r>
            <a:r>
              <a:rPr lang="en-US" dirty="0" smtClean="0"/>
              <a:t>.</a:t>
            </a:r>
          </a:p>
          <a:p>
            <a:pPr marL="342900" lvl="1" indent="-342900" fontAlgn="base"/>
            <a:r>
              <a:rPr lang="ru-RU" dirty="0" smtClean="0"/>
              <a:t>Для добавления нового элемента в коллекцию следует использовать один из методов: </a:t>
            </a:r>
            <a:r>
              <a:rPr lang="en-US" b="1" dirty="0" err="1" smtClean="0"/>
              <a:t>AddFirst</a:t>
            </a:r>
            <a:r>
              <a:rPr lang="en-US" dirty="0" smtClean="0"/>
              <a:t>, </a:t>
            </a:r>
            <a:r>
              <a:rPr lang="en-US" b="1" dirty="0" err="1" smtClean="0"/>
              <a:t>AddLast</a:t>
            </a:r>
            <a:r>
              <a:rPr lang="en-US" dirty="0" smtClean="0"/>
              <a:t>, </a:t>
            </a:r>
            <a:r>
              <a:rPr lang="en-US" b="1" dirty="0" err="1" smtClean="0"/>
              <a:t>AddBefore</a:t>
            </a:r>
            <a:r>
              <a:rPr lang="en-US" dirty="0" smtClean="0"/>
              <a:t>, </a:t>
            </a:r>
            <a:r>
              <a:rPr lang="en-US" b="1" dirty="0" err="1" smtClean="0"/>
              <a:t>AddAfter</a:t>
            </a:r>
            <a:r>
              <a:rPr lang="en-US" dirty="0" smtClean="0"/>
              <a:t>.</a:t>
            </a:r>
          </a:p>
          <a:p>
            <a:pPr marL="342900" lvl="1" indent="-342900" fontAlgn="base"/>
            <a:r>
              <a:rPr lang="ru-RU" dirty="0" smtClean="0"/>
              <a:t>Для удаления элемента из коллекции следует использовать: </a:t>
            </a:r>
            <a:r>
              <a:rPr lang="en-US" b="1" dirty="0" smtClean="0"/>
              <a:t>Remove</a:t>
            </a:r>
            <a:r>
              <a:rPr lang="en-US" dirty="0" smtClean="0"/>
              <a:t>, </a:t>
            </a:r>
            <a:r>
              <a:rPr lang="en-US" b="1" dirty="0" err="1" smtClean="0"/>
              <a:t>RemoveFirst</a:t>
            </a:r>
            <a:r>
              <a:rPr lang="en-US" dirty="0" smtClean="0"/>
              <a:t>, </a:t>
            </a:r>
            <a:r>
              <a:rPr lang="en-US" b="1" dirty="0" err="1" smtClean="0"/>
              <a:t>RemoveLast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2050" name="Picture 2" descr="https://tdimov.files.wordpress.com/2013/03/doublylinkedli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138" y="1676190"/>
            <a:ext cx="5950262" cy="216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498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50062" cy="68275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Queue&lt;T&gt;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89397" y="824248"/>
            <a:ext cx="9028090" cy="5333553"/>
          </a:xfrm>
        </p:spPr>
        <p:txBody>
          <a:bodyPr>
            <a:normAutofit/>
          </a:bodyPr>
          <a:lstStyle/>
          <a:p>
            <a:pPr marL="342900" lvl="1" indent="-342900" fontAlgn="base"/>
            <a:r>
              <a:rPr lang="en-US" dirty="0"/>
              <a:t>Queue&lt;T&gt; </a:t>
            </a:r>
            <a:r>
              <a:rPr lang="en-US" sz="1600" dirty="0" smtClean="0"/>
              <a:t>- </a:t>
            </a:r>
            <a:r>
              <a:rPr lang="ru-RU" sz="1600" dirty="0" smtClean="0"/>
              <a:t>коллекция реализующая</a:t>
            </a:r>
            <a:r>
              <a:rPr lang="ru-RU" dirty="0" smtClean="0"/>
              <a:t> очередь</a:t>
            </a:r>
            <a:r>
              <a:rPr lang="ru-RU" sz="1600" dirty="0" smtClean="0"/>
              <a:t>. (</a:t>
            </a:r>
            <a:r>
              <a:rPr lang="en-US" dirty="0" smtClean="0"/>
              <a:t>FIFO first-in, first-out</a:t>
            </a:r>
            <a:r>
              <a:rPr lang="ru-RU" sz="1600" dirty="0" smtClean="0"/>
              <a:t>)</a:t>
            </a:r>
            <a:endParaRPr lang="en-US" sz="1600" dirty="0" smtClean="0"/>
          </a:p>
          <a:p>
            <a:pPr marL="342900" lvl="1" indent="-342900" fontAlgn="base"/>
            <a:endParaRPr lang="en-US" dirty="0"/>
          </a:p>
          <a:p>
            <a:pPr marL="342900" lvl="1" indent="-342900" fontAlgn="base"/>
            <a:endParaRPr lang="en-US" sz="1600" dirty="0" smtClean="0"/>
          </a:p>
          <a:p>
            <a:pPr marL="342900" lvl="1" indent="-342900" fontAlgn="base"/>
            <a:endParaRPr lang="en-US" dirty="0"/>
          </a:p>
          <a:p>
            <a:pPr marL="342900" lvl="1" indent="-342900" fontAlgn="base"/>
            <a:endParaRPr lang="en-US" sz="1600" dirty="0" smtClean="0"/>
          </a:p>
          <a:p>
            <a:pPr marL="342900" lvl="1" indent="-342900" fontAlgn="base"/>
            <a:endParaRPr lang="en-US" dirty="0"/>
          </a:p>
          <a:p>
            <a:pPr marL="342900" lvl="1" indent="-342900" fontAlgn="base"/>
            <a:endParaRPr lang="en-US" sz="1600" dirty="0" smtClean="0"/>
          </a:p>
          <a:p>
            <a:pPr marL="342900" lvl="1" indent="-342900" fontAlgn="base"/>
            <a:endParaRPr lang="en-US" dirty="0"/>
          </a:p>
          <a:p>
            <a:pPr marL="342900" lvl="1" indent="-342900" fontAlgn="base"/>
            <a:endParaRPr lang="ru-RU" sz="1600" dirty="0" smtClean="0"/>
          </a:p>
          <a:p>
            <a:pPr marL="342900" lvl="1" indent="-342900" fontAlgn="base"/>
            <a:r>
              <a:rPr lang="ru-RU" dirty="0" smtClean="0"/>
              <a:t>Основные методы:</a:t>
            </a:r>
            <a:endParaRPr lang="en-US" sz="1600" dirty="0" smtClean="0"/>
          </a:p>
          <a:p>
            <a:pPr marL="742950" lvl="2" indent="-285750" fontAlgn="base">
              <a:buFont typeface="Wingdings" panose="05000000000000000000" pitchFamily="2" charset="2"/>
              <a:buChar char="§"/>
            </a:pPr>
            <a:r>
              <a:rPr lang="ru-RU" b="1" dirty="0" err="1" smtClean="0"/>
              <a:t>Dequeue</a:t>
            </a:r>
            <a:r>
              <a:rPr lang="en-US" dirty="0" smtClean="0"/>
              <a:t> - </a:t>
            </a:r>
            <a:r>
              <a:rPr lang="ru-RU" dirty="0" smtClean="0"/>
              <a:t>удаляет </a:t>
            </a:r>
            <a:r>
              <a:rPr lang="ru-RU" dirty="0"/>
              <a:t>и возвращает объект, находящийся в начале </a:t>
            </a:r>
            <a:r>
              <a:rPr lang="ru-RU" dirty="0" err="1"/>
              <a:t>Queue</a:t>
            </a:r>
            <a:r>
              <a:rPr lang="ru-RU" dirty="0"/>
              <a:t>&lt;T</a:t>
            </a:r>
            <a:r>
              <a:rPr lang="ru-RU" dirty="0" smtClean="0"/>
              <a:t>&gt;</a:t>
            </a:r>
            <a:endParaRPr lang="ru-RU" dirty="0"/>
          </a:p>
          <a:p>
            <a:pPr marL="742950" lvl="2" indent="-285750" fontAlgn="base">
              <a:buFont typeface="Wingdings" panose="05000000000000000000" pitchFamily="2" charset="2"/>
              <a:buChar char="§"/>
            </a:pPr>
            <a:r>
              <a:rPr lang="ru-RU" b="1" dirty="0" err="1" smtClean="0"/>
              <a:t>Enqueue</a:t>
            </a:r>
            <a:r>
              <a:rPr lang="ru-RU" dirty="0" smtClean="0"/>
              <a:t> - добавляет </a:t>
            </a:r>
            <a:r>
              <a:rPr lang="ru-RU" dirty="0"/>
              <a:t>объект в конец коллекции </a:t>
            </a:r>
            <a:r>
              <a:rPr lang="ru-RU" dirty="0" err="1"/>
              <a:t>Queue</a:t>
            </a:r>
            <a:r>
              <a:rPr lang="ru-RU" dirty="0"/>
              <a:t>&lt;T</a:t>
            </a:r>
            <a:r>
              <a:rPr lang="ru-RU" dirty="0" smtClean="0"/>
              <a:t>&gt;</a:t>
            </a:r>
          </a:p>
          <a:p>
            <a:pPr marL="742950" lvl="2" indent="-285750" fontAlgn="base">
              <a:buFont typeface="Wingdings" panose="05000000000000000000" pitchFamily="2" charset="2"/>
              <a:buChar char="§"/>
            </a:pPr>
            <a:r>
              <a:rPr lang="ru-RU" b="1" dirty="0" err="1" smtClean="0"/>
              <a:t>Peek</a:t>
            </a:r>
            <a:r>
              <a:rPr lang="ru-RU" dirty="0" smtClean="0"/>
              <a:t> - возвращает </a:t>
            </a:r>
            <a:r>
              <a:rPr lang="ru-RU" dirty="0"/>
              <a:t>объект, находящийся в начале </a:t>
            </a:r>
            <a:r>
              <a:rPr lang="ru-RU" dirty="0" err="1"/>
              <a:t>Queue</a:t>
            </a:r>
            <a:r>
              <a:rPr lang="ru-RU" dirty="0"/>
              <a:t>&lt;T&gt;, но не удаляет </a:t>
            </a:r>
            <a:r>
              <a:rPr lang="ru-RU" dirty="0" smtClean="0"/>
              <a:t>его</a:t>
            </a:r>
          </a:p>
          <a:p>
            <a:pPr marL="742950" lvl="2" indent="-285750" fontAlgn="base">
              <a:buFont typeface="Wingdings" panose="05000000000000000000" pitchFamily="2" charset="2"/>
              <a:buChar char="§"/>
            </a:pPr>
            <a:endParaRPr lang="ru-RU" dirty="0" smtClean="0"/>
          </a:p>
          <a:p>
            <a:pPr marL="742950" lvl="2" indent="-285750" fontAlgn="base">
              <a:buFont typeface="Wingdings" panose="05000000000000000000" pitchFamily="2" charset="2"/>
              <a:buChar char="§"/>
            </a:pPr>
            <a:endParaRPr lang="ru-RU" sz="1400" dirty="0" smtClean="0"/>
          </a:p>
        </p:txBody>
      </p:sp>
      <p:pic>
        <p:nvPicPr>
          <p:cNvPr id="4098" name="Picture 2" descr="https://netmatze.files.wordpress.com/2014/08/queu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589" y="1392195"/>
            <a:ext cx="3757064" cy="2546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032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50062" cy="68275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Stack&lt;T&gt;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89397" y="824248"/>
            <a:ext cx="9028090" cy="5333553"/>
          </a:xfrm>
        </p:spPr>
        <p:txBody>
          <a:bodyPr>
            <a:normAutofit/>
          </a:bodyPr>
          <a:lstStyle/>
          <a:p>
            <a:pPr marL="342900" lvl="1" indent="-342900" fontAlgn="base"/>
            <a:r>
              <a:rPr lang="en-US" dirty="0" smtClean="0"/>
              <a:t>Stack&lt;T</a:t>
            </a:r>
            <a:r>
              <a:rPr lang="en-US" dirty="0"/>
              <a:t>&gt; </a:t>
            </a:r>
            <a:r>
              <a:rPr lang="en-US" sz="1600" dirty="0" smtClean="0"/>
              <a:t>- </a:t>
            </a:r>
            <a:r>
              <a:rPr lang="ru-RU" sz="1600" dirty="0" smtClean="0"/>
              <a:t>коллекция реализующая</a:t>
            </a:r>
            <a:r>
              <a:rPr lang="ru-RU" dirty="0" smtClean="0"/>
              <a:t> стек</a:t>
            </a:r>
            <a:r>
              <a:rPr lang="ru-RU" sz="1600" dirty="0" smtClean="0"/>
              <a:t>. (</a:t>
            </a:r>
            <a:r>
              <a:rPr lang="en-US" dirty="0" smtClean="0"/>
              <a:t>LIFO last-in, first-out</a:t>
            </a:r>
            <a:r>
              <a:rPr lang="ru-RU" sz="1600" dirty="0" smtClean="0"/>
              <a:t>)</a:t>
            </a:r>
            <a:endParaRPr lang="en-US" sz="1600" dirty="0" smtClean="0"/>
          </a:p>
          <a:p>
            <a:pPr marL="342900" lvl="1" indent="-342900" fontAlgn="base"/>
            <a:endParaRPr lang="en-US" dirty="0"/>
          </a:p>
          <a:p>
            <a:pPr marL="342900" lvl="1" indent="-342900" fontAlgn="base"/>
            <a:endParaRPr lang="en-US" sz="1600" dirty="0" smtClean="0"/>
          </a:p>
          <a:p>
            <a:pPr marL="342900" lvl="1" indent="-342900" fontAlgn="base"/>
            <a:endParaRPr lang="en-US" dirty="0"/>
          </a:p>
          <a:p>
            <a:pPr marL="342900" lvl="1" indent="-342900" fontAlgn="base"/>
            <a:endParaRPr lang="en-US" sz="1600" dirty="0" smtClean="0"/>
          </a:p>
          <a:p>
            <a:pPr marL="342900" lvl="1" indent="-342900" fontAlgn="base"/>
            <a:endParaRPr lang="en-US" dirty="0"/>
          </a:p>
          <a:p>
            <a:pPr marL="342900" lvl="1" indent="-342900" fontAlgn="base"/>
            <a:endParaRPr lang="en-US" sz="1600" dirty="0" smtClean="0"/>
          </a:p>
          <a:p>
            <a:pPr marL="342900" lvl="1" indent="-342900" fontAlgn="base"/>
            <a:endParaRPr lang="en-US" dirty="0"/>
          </a:p>
          <a:p>
            <a:pPr marL="342900" lvl="1" indent="-342900" fontAlgn="base"/>
            <a:endParaRPr lang="ru-RU" sz="1600" dirty="0" smtClean="0"/>
          </a:p>
          <a:p>
            <a:pPr marL="342900" lvl="1" indent="-342900" fontAlgn="base"/>
            <a:r>
              <a:rPr lang="ru-RU" dirty="0" smtClean="0"/>
              <a:t>Основные методы:</a:t>
            </a:r>
            <a:endParaRPr lang="en-US" sz="1600" dirty="0" smtClean="0"/>
          </a:p>
          <a:p>
            <a:pPr marL="742950" lvl="2" indent="-285750" fontAlgn="base">
              <a:buFont typeface="Wingdings" panose="05000000000000000000" pitchFamily="2" charset="2"/>
              <a:buChar char="§"/>
            </a:pPr>
            <a:r>
              <a:rPr lang="ru-RU" b="1" dirty="0" err="1" smtClean="0"/>
              <a:t>Push</a:t>
            </a:r>
            <a:r>
              <a:rPr lang="en-US" dirty="0" smtClean="0"/>
              <a:t> -</a:t>
            </a:r>
            <a:r>
              <a:rPr lang="ru-RU" dirty="0" smtClean="0"/>
              <a:t> </a:t>
            </a:r>
            <a:r>
              <a:rPr lang="ru-RU" dirty="0"/>
              <a:t>добавляет элемент в стек на первое </a:t>
            </a:r>
            <a:r>
              <a:rPr lang="ru-RU" dirty="0" smtClean="0"/>
              <a:t>место</a:t>
            </a:r>
            <a:endParaRPr lang="ru-RU" dirty="0"/>
          </a:p>
          <a:p>
            <a:pPr marL="742950" lvl="2" indent="-285750" fontAlgn="base">
              <a:buFont typeface="Wingdings" panose="05000000000000000000" pitchFamily="2" charset="2"/>
              <a:buChar char="§"/>
            </a:pPr>
            <a:r>
              <a:rPr lang="ru-RU" b="1" dirty="0" err="1" smtClean="0"/>
              <a:t>Pop</a:t>
            </a:r>
            <a:r>
              <a:rPr lang="en-US" dirty="0" smtClean="0"/>
              <a:t> -</a:t>
            </a:r>
            <a:r>
              <a:rPr lang="ru-RU" dirty="0" smtClean="0"/>
              <a:t> </a:t>
            </a:r>
            <a:r>
              <a:rPr lang="ru-RU" dirty="0"/>
              <a:t>извлекает и возвращает первый элемент из стека</a:t>
            </a:r>
          </a:p>
          <a:p>
            <a:pPr marL="742950" lvl="2" indent="-285750" fontAlgn="base">
              <a:buFont typeface="Wingdings" panose="05000000000000000000" pitchFamily="2" charset="2"/>
              <a:buChar char="§"/>
            </a:pPr>
            <a:r>
              <a:rPr lang="ru-RU" b="1" dirty="0" err="1" smtClean="0"/>
              <a:t>Peek</a:t>
            </a:r>
            <a:r>
              <a:rPr lang="en-US" dirty="0" smtClean="0"/>
              <a:t> -</a:t>
            </a:r>
            <a:r>
              <a:rPr lang="ru-RU" dirty="0" smtClean="0"/>
              <a:t> </a:t>
            </a:r>
            <a:r>
              <a:rPr lang="ru-RU" dirty="0"/>
              <a:t>просто возвращает первый элемент из стека без его удаления</a:t>
            </a:r>
            <a:endParaRPr lang="ru-RU" dirty="0" smtClean="0"/>
          </a:p>
          <a:p>
            <a:pPr marL="742950" lvl="2" indent="-285750" fontAlgn="base">
              <a:buFont typeface="Wingdings" panose="05000000000000000000" pitchFamily="2" charset="2"/>
              <a:buChar char="§"/>
            </a:pPr>
            <a:endParaRPr lang="ru-RU" sz="1400" dirty="0" smtClean="0"/>
          </a:p>
        </p:txBody>
      </p:sp>
      <p:pic>
        <p:nvPicPr>
          <p:cNvPr id="5124" name="Picture 4" descr="http://codethinked.wpengine.netdna-cdn.com/wp-content/uploads/image_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548" y="1356326"/>
            <a:ext cx="4358917" cy="2584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589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50062" cy="68275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Dictionary&lt;</a:t>
            </a:r>
            <a:r>
              <a:rPr lang="en-US" dirty="0" err="1" smtClean="0"/>
              <a:t>TKey</a:t>
            </a:r>
            <a:r>
              <a:rPr lang="en-US" dirty="0"/>
              <a:t>, </a:t>
            </a:r>
            <a:r>
              <a:rPr lang="en-US" dirty="0" err="1"/>
              <a:t>TValue</a:t>
            </a:r>
            <a:r>
              <a:rPr lang="en-US" dirty="0" smtClean="0"/>
              <a:t>&gt;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89397" y="682752"/>
            <a:ext cx="9028090" cy="6105226"/>
          </a:xfrm>
        </p:spPr>
        <p:txBody>
          <a:bodyPr>
            <a:noAutofit/>
          </a:bodyPr>
          <a:lstStyle/>
          <a:p>
            <a:pPr marL="342900" lvl="1" indent="-342900" fontAlgn="base"/>
            <a:r>
              <a:rPr lang="en-US" b="1" dirty="0"/>
              <a:t>Dictionary&lt;</a:t>
            </a:r>
            <a:r>
              <a:rPr lang="en-US" b="1" dirty="0" err="1"/>
              <a:t>TKey</a:t>
            </a:r>
            <a:r>
              <a:rPr lang="en-US" b="1" dirty="0"/>
              <a:t>, </a:t>
            </a:r>
            <a:r>
              <a:rPr lang="en-US" b="1" dirty="0" err="1"/>
              <a:t>TValue</a:t>
            </a:r>
            <a:r>
              <a:rPr lang="en-US" b="1" dirty="0" smtClean="0"/>
              <a:t>&gt; </a:t>
            </a:r>
            <a:r>
              <a:rPr lang="en-US" dirty="0" smtClean="0"/>
              <a:t>- </a:t>
            </a:r>
            <a:r>
              <a:rPr lang="ru-RU" dirty="0"/>
              <a:t> </a:t>
            </a:r>
            <a:r>
              <a:rPr lang="ru-RU" dirty="0" smtClean="0"/>
              <a:t>коллекци</a:t>
            </a:r>
            <a:r>
              <a:rPr lang="ru-RU" dirty="0"/>
              <a:t>я</a:t>
            </a:r>
            <a:r>
              <a:rPr lang="ru-RU" dirty="0" smtClean="0"/>
              <a:t> реализует словарь. </a:t>
            </a:r>
          </a:p>
          <a:p>
            <a:pPr marL="342900" lvl="1" indent="-342900" fontAlgn="base"/>
            <a:r>
              <a:rPr lang="ru-RU" dirty="0" smtClean="0"/>
              <a:t>Словарь </a:t>
            </a:r>
            <a:r>
              <a:rPr lang="ru-RU" dirty="0"/>
              <a:t>хранит объекты, которые представляют пару ключ-значение. Каждый такой объект является объектом класса </a:t>
            </a:r>
            <a:r>
              <a:rPr lang="ru-RU" b="1" dirty="0" err="1"/>
              <a:t>KeyValuePair</a:t>
            </a:r>
            <a:r>
              <a:rPr lang="ru-RU" b="1" dirty="0"/>
              <a:t>&lt;</a:t>
            </a:r>
            <a:r>
              <a:rPr lang="ru-RU" b="1" dirty="0" err="1"/>
              <a:t>TKey</a:t>
            </a:r>
            <a:r>
              <a:rPr lang="ru-RU" b="1" dirty="0"/>
              <a:t>, </a:t>
            </a:r>
            <a:r>
              <a:rPr lang="ru-RU" b="1" dirty="0" err="1"/>
              <a:t>TValue</a:t>
            </a:r>
            <a:r>
              <a:rPr lang="ru-RU" b="1" dirty="0" smtClean="0"/>
              <a:t>&gt;</a:t>
            </a:r>
            <a:r>
              <a:rPr lang="ru-RU" dirty="0" smtClean="0"/>
              <a:t>.</a:t>
            </a:r>
          </a:p>
          <a:p>
            <a:pPr marL="342900" lvl="1" indent="-342900" fontAlgn="base"/>
            <a:r>
              <a:rPr lang="ru-RU" dirty="0" smtClean="0"/>
              <a:t>Благодаря </a:t>
            </a:r>
            <a:r>
              <a:rPr lang="ru-RU" dirty="0"/>
              <a:t>свойствам </a:t>
            </a:r>
            <a:r>
              <a:rPr lang="ru-RU" b="1" dirty="0" err="1"/>
              <a:t>Key</a:t>
            </a:r>
            <a:r>
              <a:rPr lang="ru-RU" dirty="0"/>
              <a:t> и </a:t>
            </a:r>
            <a:r>
              <a:rPr lang="ru-RU" b="1" dirty="0" err="1"/>
              <a:t>Value</a:t>
            </a:r>
            <a:r>
              <a:rPr lang="ru-RU" dirty="0"/>
              <a:t>, </a:t>
            </a:r>
            <a:r>
              <a:rPr lang="ru-RU" dirty="0" smtClean="0"/>
              <a:t>мы </a:t>
            </a:r>
            <a:r>
              <a:rPr lang="ru-RU" dirty="0"/>
              <a:t>можем получить ключ и значение элемента в словаре</a:t>
            </a:r>
            <a:r>
              <a:rPr lang="ru-RU" dirty="0" smtClean="0"/>
              <a:t>.</a:t>
            </a:r>
          </a:p>
          <a:p>
            <a:pPr marL="342900" lvl="1" indent="-342900" fontAlgn="base"/>
            <a:r>
              <a:rPr lang="ru-RU" dirty="0" smtClean="0"/>
              <a:t>Словарь не допускает дублирование ключей.</a:t>
            </a:r>
            <a:endParaRPr lang="en-US" dirty="0"/>
          </a:p>
          <a:p>
            <a:pPr marL="342900" lvl="1" indent="-342900" fontAlgn="base"/>
            <a:endParaRPr lang="en-US" dirty="0" smtClean="0"/>
          </a:p>
          <a:p>
            <a:pPr marL="342900" lvl="1" indent="-342900" fontAlgn="base"/>
            <a:endParaRPr lang="en-US" dirty="0"/>
          </a:p>
          <a:p>
            <a:pPr marL="342900" lvl="1" indent="-342900" fontAlgn="base"/>
            <a:endParaRPr lang="en-US" dirty="0" smtClean="0"/>
          </a:p>
          <a:p>
            <a:pPr marL="342900" lvl="1" indent="-342900" fontAlgn="base"/>
            <a:endParaRPr lang="ru-RU" dirty="0" smtClean="0"/>
          </a:p>
          <a:p>
            <a:pPr marL="342900" lvl="1" indent="-342900" fontAlgn="base"/>
            <a:endParaRPr lang="en-US" dirty="0"/>
          </a:p>
          <a:p>
            <a:pPr marL="342900" lvl="1" indent="-342900" fontAlgn="base"/>
            <a:endParaRPr lang="en-US" dirty="0"/>
          </a:p>
          <a:p>
            <a:pPr marL="342900" lvl="1" indent="-342900" fontAlgn="base"/>
            <a:r>
              <a:rPr lang="ru-RU" dirty="0" smtClean="0"/>
              <a:t>Основные методы:</a:t>
            </a:r>
            <a:endParaRPr lang="en-US" dirty="0" smtClean="0"/>
          </a:p>
          <a:p>
            <a:pPr marL="742950" lvl="2" indent="-285750" fontAlgn="base">
              <a:buFont typeface="Wingdings" panose="05000000000000000000" pitchFamily="2" charset="2"/>
              <a:buChar char="§"/>
            </a:pPr>
            <a:r>
              <a:rPr lang="ru-RU" sz="1600" b="1" dirty="0" err="1" smtClean="0"/>
              <a:t>Add</a:t>
            </a:r>
            <a:r>
              <a:rPr lang="ru-RU" sz="1600" dirty="0" smtClean="0"/>
              <a:t> – добавление нового элемента (передаются </a:t>
            </a:r>
            <a:r>
              <a:rPr lang="ru-RU" sz="1600" dirty="0"/>
              <a:t>два параметра: ключ и </a:t>
            </a:r>
            <a:r>
              <a:rPr lang="ru-RU" sz="1600" dirty="0" smtClean="0"/>
              <a:t>значение)</a:t>
            </a:r>
            <a:endParaRPr lang="ru-RU" sz="1600" dirty="0"/>
          </a:p>
          <a:p>
            <a:pPr marL="742950" lvl="2" indent="-285750" fontAlgn="base">
              <a:buFont typeface="Wingdings" panose="05000000000000000000" pitchFamily="2" charset="2"/>
              <a:buChar char="§"/>
            </a:pPr>
            <a:r>
              <a:rPr lang="ru-RU" sz="1600" b="1" dirty="0" err="1"/>
              <a:t>Remove</a:t>
            </a:r>
            <a:r>
              <a:rPr lang="ru-RU" sz="1600" dirty="0"/>
              <a:t> </a:t>
            </a:r>
            <a:r>
              <a:rPr lang="ru-RU" sz="1600" dirty="0" smtClean="0"/>
              <a:t>– удаление элемента по ключу</a:t>
            </a:r>
            <a:endParaRPr lang="en-US" sz="1600" dirty="0" smtClean="0"/>
          </a:p>
          <a:p>
            <a:pPr marL="342900" lvl="1" indent="-342900" fontAlgn="base"/>
            <a:r>
              <a:rPr lang="en-US" b="1" dirty="0" err="1" smtClean="0"/>
              <a:t>SortedDictionary</a:t>
            </a:r>
            <a:r>
              <a:rPr lang="en-US" b="1" dirty="0"/>
              <a:t>&lt;</a:t>
            </a:r>
            <a:r>
              <a:rPr lang="en-US" b="1" dirty="0" err="1"/>
              <a:t>TKey</a:t>
            </a:r>
            <a:r>
              <a:rPr lang="en-US" b="1" dirty="0"/>
              <a:t>, </a:t>
            </a:r>
            <a:r>
              <a:rPr lang="en-US" b="1" dirty="0" err="1"/>
              <a:t>TValue</a:t>
            </a:r>
            <a:r>
              <a:rPr lang="en-US" b="1" dirty="0"/>
              <a:t>&gt; </a:t>
            </a:r>
            <a:r>
              <a:rPr lang="en-US" dirty="0" smtClean="0"/>
              <a:t> – </a:t>
            </a:r>
            <a:r>
              <a:rPr lang="ru-RU" dirty="0" smtClean="0"/>
              <a:t>специальная реализация коллекции с сортированная по ключам.</a:t>
            </a:r>
            <a:endParaRPr lang="en-US" sz="1600" dirty="0"/>
          </a:p>
          <a:p>
            <a:pPr marL="0" indent="0" fontAlgn="base">
              <a:buNone/>
            </a:pPr>
            <a:endParaRPr lang="en-US" sz="1600" dirty="0" smtClean="0"/>
          </a:p>
        </p:txBody>
      </p:sp>
      <p:pic>
        <p:nvPicPr>
          <p:cNvPr id="6146" name="Picture 2" descr="http://4.bp.blogspot.com/-4RWV4CJOJp4/U-tZ92IhEFI/AAAAAAAABMI/Srh-N8yM33s/s1600/TypicalDictiona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715" y="2696684"/>
            <a:ext cx="3976810" cy="2498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671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50062" cy="682752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SortedList</a:t>
            </a:r>
            <a:r>
              <a:rPr lang="en-US" dirty="0"/>
              <a:t>&lt;</a:t>
            </a:r>
            <a:r>
              <a:rPr lang="en-US" dirty="0" err="1"/>
              <a:t>Tkey</a:t>
            </a:r>
            <a:r>
              <a:rPr lang="en-US" dirty="0"/>
              <a:t>, </a:t>
            </a:r>
            <a:r>
              <a:rPr lang="en-US" dirty="0" err="1"/>
              <a:t>TValue</a:t>
            </a:r>
            <a:r>
              <a:rPr lang="en-US" dirty="0" smtClean="0"/>
              <a:t>&gt;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89397" y="824248"/>
            <a:ext cx="9028090" cy="5963730"/>
          </a:xfrm>
        </p:spPr>
        <p:txBody>
          <a:bodyPr>
            <a:noAutofit/>
          </a:bodyPr>
          <a:lstStyle/>
          <a:p>
            <a:pPr marL="342900" lvl="1" indent="-342900" fontAlgn="base"/>
            <a:r>
              <a:rPr lang="en-US" b="1" dirty="0" err="1"/>
              <a:t>SortedList</a:t>
            </a:r>
            <a:r>
              <a:rPr lang="en-US" b="1" dirty="0"/>
              <a:t>&lt;</a:t>
            </a:r>
            <a:r>
              <a:rPr lang="en-US" b="1" dirty="0" err="1"/>
              <a:t>Tkey</a:t>
            </a:r>
            <a:r>
              <a:rPr lang="en-US" b="1" dirty="0"/>
              <a:t>, </a:t>
            </a:r>
            <a:r>
              <a:rPr lang="en-US" b="1" dirty="0" err="1"/>
              <a:t>TValue</a:t>
            </a:r>
            <a:r>
              <a:rPr lang="en-US" b="1" dirty="0" smtClean="0"/>
              <a:t>&gt;</a:t>
            </a:r>
            <a:r>
              <a:rPr lang="ru-RU" b="1" dirty="0"/>
              <a:t> </a:t>
            </a:r>
            <a:r>
              <a:rPr lang="ru-RU" dirty="0" smtClean="0"/>
              <a:t>- реализует словарь, ключи которого всегда находятся в отсортированном виде. (массив ключей будет отсортирован)</a:t>
            </a:r>
          </a:p>
          <a:p>
            <a:pPr marL="342900" lvl="1" indent="-342900" fontAlgn="base"/>
            <a:r>
              <a:rPr lang="ru-RU" dirty="0" smtClean="0"/>
              <a:t>Добавление нового элемента в коллекцию занимает больше времени чем</a:t>
            </a:r>
            <a:r>
              <a:rPr lang="en-US" dirty="0" smtClean="0"/>
              <a:t> </a:t>
            </a:r>
            <a:r>
              <a:rPr lang="ru-RU" dirty="0" smtClean="0"/>
              <a:t>добавление нового элемента в </a:t>
            </a:r>
            <a:r>
              <a:rPr lang="en-US" b="1" dirty="0" err="1" smtClean="0"/>
              <a:t>SortedDictionary</a:t>
            </a:r>
            <a:r>
              <a:rPr lang="ru-RU" b="1" dirty="0"/>
              <a:t> </a:t>
            </a:r>
            <a:r>
              <a:rPr lang="ru-RU" dirty="0" smtClean="0"/>
              <a:t>т.к. внутренняя реализация ключей представляет из себя массив (</a:t>
            </a:r>
            <a:r>
              <a:rPr lang="en-US" b="1" dirty="0" err="1"/>
              <a:t>SortedDictionary</a:t>
            </a:r>
            <a:r>
              <a:rPr lang="ru-RU" b="1" dirty="0"/>
              <a:t> </a:t>
            </a:r>
            <a:r>
              <a:rPr lang="ru-RU" dirty="0" smtClean="0"/>
              <a:t>- дерево). </a:t>
            </a:r>
            <a:endParaRPr lang="en-US" dirty="0" smtClean="0"/>
          </a:p>
          <a:p>
            <a:pPr marL="342900" lvl="1" indent="-342900" fontAlgn="base"/>
            <a:r>
              <a:rPr lang="ru-RU" dirty="0" smtClean="0"/>
              <a:t>Извлечение данных происходит как правило быстрее.</a:t>
            </a:r>
          </a:p>
          <a:p>
            <a:pPr marL="342900" lvl="1" indent="-342900" fontAlgn="base"/>
            <a:r>
              <a:rPr lang="en-US" b="1" dirty="0" err="1"/>
              <a:t>SortedList</a:t>
            </a:r>
            <a:r>
              <a:rPr lang="en-US" b="1" dirty="0"/>
              <a:t>&lt;</a:t>
            </a:r>
            <a:r>
              <a:rPr lang="en-US" b="1" dirty="0" err="1"/>
              <a:t>Tkey</a:t>
            </a:r>
            <a:r>
              <a:rPr lang="en-US" b="1" dirty="0"/>
              <a:t>, </a:t>
            </a:r>
            <a:r>
              <a:rPr lang="en-US" b="1" dirty="0" err="1"/>
              <a:t>TValue</a:t>
            </a:r>
            <a:r>
              <a:rPr lang="en-US" b="1" dirty="0" smtClean="0"/>
              <a:t>&gt;</a:t>
            </a:r>
            <a:r>
              <a:rPr lang="ru-RU" b="1" dirty="0" smtClean="0"/>
              <a:t> </a:t>
            </a:r>
            <a:r>
              <a:rPr lang="ru-RU" dirty="0" smtClean="0"/>
              <a:t>также использует меньше памяти чем </a:t>
            </a:r>
            <a:r>
              <a:rPr lang="en-US" b="1" dirty="0" err="1"/>
              <a:t>SortedDictionary</a:t>
            </a:r>
            <a:r>
              <a:rPr lang="en-US" dirty="0" smtClean="0"/>
              <a:t>.</a:t>
            </a:r>
            <a:endParaRPr lang="ru-RU" dirty="0" smtClean="0"/>
          </a:p>
          <a:p>
            <a:pPr marL="342900" lvl="1" indent="-342900" fontAlgn="base"/>
            <a:r>
              <a:rPr lang="ru-RU" dirty="0"/>
              <a:t>Словарь не допускает дублирование ключей.</a:t>
            </a:r>
            <a:endParaRPr lang="en-US" dirty="0"/>
          </a:p>
          <a:p>
            <a:pPr marL="342900" lvl="1" indent="-342900" fontAlgn="base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26015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1848</TotalTime>
  <Words>706</Words>
  <Application>Microsoft Office PowerPoint</Application>
  <PresentationFormat>Widescreen</PresentationFormat>
  <Paragraphs>118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Trebuchet MS</vt:lpstr>
      <vt:lpstr>Wingdings</vt:lpstr>
      <vt:lpstr>Wingdings 3</vt:lpstr>
      <vt:lpstr>Грань</vt:lpstr>
      <vt:lpstr>Extensible types C#</vt:lpstr>
      <vt:lpstr>План лекции</vt:lpstr>
      <vt:lpstr>Коллекции</vt:lpstr>
      <vt:lpstr>List&lt;T&gt;</vt:lpstr>
      <vt:lpstr>LinkedList&lt;T&gt;</vt:lpstr>
      <vt:lpstr>Queue&lt;T&gt;</vt:lpstr>
      <vt:lpstr>Stack&lt;T&gt;</vt:lpstr>
      <vt:lpstr>Dictionary&lt;TKey, TValue&gt;</vt:lpstr>
      <vt:lpstr>SortedList&lt;Tkey, TValue&gt;</vt:lpstr>
      <vt:lpstr>HashSet&lt;T&gt;</vt:lpstr>
      <vt:lpstr>Find метод</vt:lpstr>
      <vt:lpstr>Сравнение массивов и коллекций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Nick Luk</dc:creator>
  <cp:lastModifiedBy>Windows User</cp:lastModifiedBy>
  <cp:revision>311</cp:revision>
  <dcterms:created xsi:type="dcterms:W3CDTF">2015-11-07T12:50:02Z</dcterms:created>
  <dcterms:modified xsi:type="dcterms:W3CDTF">2017-10-28T13:17:00Z</dcterms:modified>
</cp:coreProperties>
</file>