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Processes.</a:t>
            </a:r>
          </a:p>
          <a:p>
            <a:r>
              <a:rPr lang="en-US" sz="4000" dirty="0" err="1" smtClean="0"/>
              <a:t>AppDomains</a:t>
            </a:r>
            <a:r>
              <a:rPr lang="en-US" sz="4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Marshal-by-Value </a:t>
            </a:r>
            <a:r>
              <a:rPr lang="en-US" dirty="0"/>
              <a:t>Objects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8860666" cy="5907282"/>
          </a:xfrm>
        </p:spPr>
        <p:txBody>
          <a:bodyPr>
            <a:noAutofit/>
          </a:bodyPr>
          <a:lstStyle/>
          <a:p>
            <a:pPr fontAlgn="base"/>
            <a:r>
              <a:rPr lang="ru-RU" dirty="0"/>
              <a:t>О</a:t>
            </a:r>
            <a:r>
              <a:rPr lang="ru-RU" dirty="0" smtClean="0"/>
              <a:t>бъекты </a:t>
            </a:r>
            <a:r>
              <a:rPr lang="ru-RU" b="1" dirty="0" smtClean="0"/>
              <a:t>MBV</a:t>
            </a:r>
            <a:r>
              <a:rPr lang="ru-RU" dirty="0" smtClean="0"/>
              <a:t> (</a:t>
            </a:r>
            <a:r>
              <a:rPr lang="en-US" b="1" dirty="0"/>
              <a:t>Marshal-by-Value</a:t>
            </a:r>
            <a:r>
              <a:rPr lang="en-US" dirty="0"/>
              <a:t> </a:t>
            </a:r>
            <a:r>
              <a:rPr lang="en-US" b="1" dirty="0"/>
              <a:t>Objects</a:t>
            </a:r>
            <a:r>
              <a:rPr lang="ru-RU" dirty="0" smtClean="0"/>
              <a:t>) </a:t>
            </a:r>
            <a:r>
              <a:rPr lang="ru-RU" dirty="0"/>
              <a:t>находятся на сервере. Однако, когда клиент вызывает метод объекта MBV, объект MBV </a:t>
            </a:r>
            <a:r>
              <a:rPr lang="ru-RU" dirty="0" err="1" smtClean="0"/>
              <a:t>сериализуется</a:t>
            </a:r>
            <a:r>
              <a:rPr lang="ru-RU" dirty="0"/>
              <a:t>, передаются по сети, и </a:t>
            </a:r>
            <a:r>
              <a:rPr lang="ru-RU" dirty="0" smtClean="0"/>
              <a:t>восстанавливается </a:t>
            </a:r>
            <a:r>
              <a:rPr lang="ru-RU" dirty="0"/>
              <a:t>на клиенте в виде точной копии серверного объекта. </a:t>
            </a:r>
            <a:r>
              <a:rPr lang="ru-RU" dirty="0" smtClean="0"/>
              <a:t>Затем Метод вызывается </a:t>
            </a:r>
            <a:r>
              <a:rPr lang="ru-RU" dirty="0"/>
              <a:t>непосредственно на клиенте. </a:t>
            </a:r>
          </a:p>
          <a:p>
            <a:pPr fontAlgn="base"/>
            <a:r>
              <a:rPr lang="ru-RU" dirty="0"/>
              <a:t>Объекты MBV </a:t>
            </a:r>
            <a:r>
              <a:rPr lang="ru-RU" dirty="0" smtClean="0"/>
              <a:t>могут обеспечить </a:t>
            </a:r>
            <a:r>
              <a:rPr lang="ru-RU" dirty="0"/>
              <a:t>более высокую производительность за счет уменьшения числа </a:t>
            </a:r>
            <a:r>
              <a:rPr lang="ru-RU" dirty="0" smtClean="0"/>
              <a:t>операций взаимодействия между доменами.</a:t>
            </a:r>
          </a:p>
          <a:p>
            <a:pPr fontAlgn="base"/>
            <a:r>
              <a:rPr lang="ru-RU" dirty="0" smtClean="0"/>
              <a:t>Однако в </a:t>
            </a:r>
            <a:r>
              <a:rPr lang="ru-RU" dirty="0"/>
              <a:t>случае больших объектов, время, затраченное на передачу </a:t>
            </a:r>
            <a:r>
              <a:rPr lang="ru-RU" dirty="0" err="1" smtClean="0"/>
              <a:t>сериализированного</a:t>
            </a:r>
            <a:r>
              <a:rPr lang="ru-RU" dirty="0" smtClean="0"/>
              <a:t> объекта </a:t>
            </a:r>
            <a:r>
              <a:rPr lang="ru-RU" dirty="0"/>
              <a:t>с сервера на клиент может быть очень </a:t>
            </a:r>
            <a:r>
              <a:rPr lang="ru-RU" dirty="0" smtClean="0"/>
              <a:t>продолжительным.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9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Процесс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Модули процесса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Потоки процесса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Домены приложений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Свойства доменов приложений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.NET </a:t>
            </a:r>
            <a:r>
              <a:rPr lang="en-US" dirty="0" err="1" smtClean="0"/>
              <a:t>Remoting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/>
              <a:t>Marshal-by-Reference Objects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Marshal-by-Value </a:t>
            </a:r>
            <a:r>
              <a:rPr lang="en-US" dirty="0"/>
              <a:t>Objects</a:t>
            </a:r>
            <a:endParaRPr lang="ru-RU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</a:t>
            </a:r>
            <a:r>
              <a:rPr lang="en-US" sz="1600" dirty="0" smtClean="0"/>
              <a:t> </a:t>
            </a:r>
            <a:r>
              <a:rPr lang="ru-RU" sz="1600" dirty="0" smtClean="0"/>
              <a:t>работы с процессами.</a:t>
            </a:r>
            <a:endParaRPr lang="en-US" sz="1600" dirty="0" smtClean="0"/>
          </a:p>
          <a:p>
            <a:pPr fontAlgn="base"/>
            <a:r>
              <a:rPr lang="ru-RU" sz="1600" dirty="0"/>
              <a:t>Консольное приложение</a:t>
            </a:r>
            <a:r>
              <a:rPr lang="en-US" sz="1600" dirty="0"/>
              <a:t> </a:t>
            </a:r>
            <a:r>
              <a:rPr lang="ru-RU" sz="1600" dirty="0"/>
              <a:t>демонстрация</a:t>
            </a:r>
            <a:r>
              <a:rPr lang="en-US" sz="1600" dirty="0"/>
              <a:t> </a:t>
            </a:r>
            <a:r>
              <a:rPr lang="ru-RU" sz="1600" dirty="0"/>
              <a:t>работы с </a:t>
            </a:r>
            <a:r>
              <a:rPr lang="ru-RU" sz="1600" dirty="0" smtClean="0"/>
              <a:t>доменами. </a:t>
            </a:r>
            <a:r>
              <a:rPr lang="ru-RU" sz="1600" dirty="0" err="1" smtClean="0"/>
              <a:t>Междоменное</a:t>
            </a:r>
            <a:r>
              <a:rPr lang="ru-RU" sz="1600" dirty="0" smtClean="0"/>
              <a:t> взаимодействие.</a:t>
            </a:r>
            <a:endParaRPr lang="en-US" sz="1600" dirty="0"/>
          </a:p>
          <a:p>
            <a:pPr fontAlgn="base"/>
            <a:endParaRPr lang="ru-RU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Процесс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9154475" cy="590728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/>
              <a:t>В .NET процесс представлен классом </a:t>
            </a:r>
            <a:r>
              <a:rPr lang="ru-RU" sz="1600" b="1" dirty="0" err="1"/>
              <a:t>Process</a:t>
            </a:r>
            <a:r>
              <a:rPr lang="ru-RU" sz="1600" dirty="0"/>
              <a:t> из пространства имен </a:t>
            </a:r>
            <a:r>
              <a:rPr lang="ru-RU" sz="1600" b="1" dirty="0" err="1" smtClean="0"/>
              <a:t>System.Diagnostics</a:t>
            </a:r>
            <a:r>
              <a:rPr lang="ru-RU" sz="1600" dirty="0" smtClean="0"/>
              <a:t>, позволяет </a:t>
            </a:r>
            <a:r>
              <a:rPr lang="ru-RU" sz="1600" dirty="0"/>
              <a:t>управлять уже запущенными процессами, а также запускать новые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Свойства: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Handle</a:t>
            </a:r>
            <a:r>
              <a:rPr lang="ru-RU" dirty="0" smtClean="0"/>
              <a:t> - </a:t>
            </a:r>
            <a:r>
              <a:rPr lang="ru-RU" dirty="0"/>
              <a:t>возвращает дескриптор процесса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Id</a:t>
            </a:r>
            <a:r>
              <a:rPr lang="ru-RU" dirty="0" smtClean="0"/>
              <a:t> - </a:t>
            </a:r>
            <a:r>
              <a:rPr lang="ru-RU" dirty="0"/>
              <a:t>получает уникальный идентификатор </a:t>
            </a:r>
            <a:endParaRPr lang="ru-RU" dirty="0" smtClean="0"/>
          </a:p>
          <a:p>
            <a:pPr marL="400050" lvl="1" indent="0" fontAlgn="base">
              <a:buNone/>
            </a:pPr>
            <a:r>
              <a:rPr lang="ru-RU" b="1" dirty="0" err="1" smtClean="0"/>
              <a:t>MachineName</a:t>
            </a:r>
            <a:r>
              <a:rPr lang="ru-RU" dirty="0"/>
              <a:t>: возвращает имя компьютера, на котором запущен процесс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Modules</a:t>
            </a:r>
            <a:r>
              <a:rPr lang="ru-RU" dirty="0" smtClean="0"/>
              <a:t> - </a:t>
            </a:r>
            <a:r>
              <a:rPr lang="ru-RU" dirty="0"/>
              <a:t>получает доступ к коллекции </a:t>
            </a:r>
            <a:r>
              <a:rPr lang="ru-RU" dirty="0" err="1"/>
              <a:t>ProcessModuleCollection</a:t>
            </a:r>
            <a:r>
              <a:rPr lang="ru-RU" dirty="0"/>
              <a:t>, которая хранит набор модулей (файлов </a:t>
            </a:r>
            <a:r>
              <a:rPr lang="ru-RU" dirty="0" err="1"/>
              <a:t>dll</a:t>
            </a:r>
            <a:r>
              <a:rPr lang="ru-RU" dirty="0"/>
              <a:t> и </a:t>
            </a:r>
            <a:r>
              <a:rPr lang="ru-RU" dirty="0" err="1"/>
              <a:t>exe</a:t>
            </a:r>
            <a:r>
              <a:rPr lang="ru-RU" dirty="0"/>
              <a:t>), загруженных в </a:t>
            </a:r>
            <a:r>
              <a:rPr lang="ru-RU" dirty="0" smtClean="0"/>
              <a:t>рамках </a:t>
            </a:r>
            <a:r>
              <a:rPr lang="ru-RU" dirty="0"/>
              <a:t>данного процесса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ProcessName</a:t>
            </a:r>
            <a:r>
              <a:rPr lang="ru-RU" dirty="0" smtClean="0"/>
              <a:t> - имя </a:t>
            </a:r>
            <a:r>
              <a:rPr lang="ru-RU" dirty="0"/>
              <a:t>процесса, которое нередко совпадает с именем приложения</a:t>
            </a:r>
          </a:p>
          <a:p>
            <a:pPr marL="400050" lvl="1" indent="0" fontAlgn="base">
              <a:buNone/>
            </a:pPr>
            <a:r>
              <a:rPr lang="ru-RU" b="1" dirty="0" err="1" smtClean="0"/>
              <a:t>StartTime</a:t>
            </a:r>
            <a:r>
              <a:rPr lang="ru-RU" dirty="0" smtClean="0"/>
              <a:t> - </a:t>
            </a:r>
            <a:r>
              <a:rPr lang="ru-RU" dirty="0"/>
              <a:t>возвращает время, когда процесс был запущен</a:t>
            </a:r>
          </a:p>
          <a:p>
            <a:pPr marL="400050" lvl="1" indent="0" fontAlgn="base">
              <a:buNone/>
            </a:pPr>
            <a:r>
              <a:rPr lang="ru-RU" b="1" dirty="0" smtClean="0"/>
              <a:t>VirtualMemorySize64</a:t>
            </a:r>
            <a:r>
              <a:rPr lang="ru-RU" dirty="0" smtClean="0"/>
              <a:t> - объем </a:t>
            </a:r>
            <a:r>
              <a:rPr lang="ru-RU" dirty="0"/>
              <a:t>памяти, который выделен для данного </a:t>
            </a:r>
            <a:r>
              <a:rPr lang="ru-RU" dirty="0" smtClean="0"/>
              <a:t>процесса</a:t>
            </a:r>
          </a:p>
          <a:p>
            <a:pPr fontAlgn="base"/>
            <a:r>
              <a:rPr lang="ru-RU" sz="1600" dirty="0" smtClean="0"/>
              <a:t>Методы:</a:t>
            </a:r>
            <a:endParaRPr lang="ru-RU" sz="1600" dirty="0"/>
          </a:p>
          <a:p>
            <a:pPr marL="457200" lvl="1" indent="0" fontAlgn="base">
              <a:buNone/>
            </a:pPr>
            <a:r>
              <a:rPr lang="ru-RU" b="1" dirty="0" err="1" smtClean="0"/>
              <a:t>CloseMainWindow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закрывает окно процесса, который имеет графический </a:t>
            </a:r>
            <a:r>
              <a:rPr lang="ru-RU" dirty="0" smtClean="0"/>
              <a:t>интерфейс.</a:t>
            </a:r>
            <a:endParaRPr lang="ru-RU" dirty="0"/>
          </a:p>
          <a:p>
            <a:pPr marL="457200" lvl="1" indent="0" fontAlgn="base">
              <a:buNone/>
            </a:pPr>
            <a:r>
              <a:rPr lang="ru-RU" b="1" dirty="0" err="1" smtClean="0"/>
              <a:t>GetProcesses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возвращающий массив всех запущенных процессов</a:t>
            </a:r>
          </a:p>
          <a:p>
            <a:pPr marL="457200" lvl="1" indent="0" fontAlgn="base">
              <a:buNone/>
            </a:pPr>
            <a:r>
              <a:rPr lang="ru-RU" b="1" dirty="0" err="1" smtClean="0"/>
              <a:t>GetProcessesByName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возвращает процессы по его имени. Так как можно запустить несколько копий одного приложения, то возвращает массив</a:t>
            </a:r>
          </a:p>
          <a:p>
            <a:pPr marL="457200" lvl="1" indent="0" fontAlgn="base">
              <a:buNone/>
            </a:pPr>
            <a:r>
              <a:rPr lang="ru-RU" dirty="0" err="1" smtClean="0"/>
              <a:t>Kill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ru-RU" dirty="0" err="1" smtClean="0"/>
              <a:t>Start</a:t>
            </a:r>
            <a:r>
              <a:rPr lang="en-US" dirty="0" smtClean="0"/>
              <a:t> –</a:t>
            </a:r>
            <a:r>
              <a:rPr lang="ru-RU" dirty="0" smtClean="0"/>
              <a:t> остановка </a:t>
            </a:r>
            <a:r>
              <a:rPr lang="en-US" dirty="0" smtClean="0"/>
              <a:t>/</a:t>
            </a:r>
            <a:r>
              <a:rPr lang="ru-RU" dirty="0" smtClean="0"/>
              <a:t> запуск процесса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Модули процесса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9154475" cy="590728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 smtClean="0"/>
              <a:t>Класс </a:t>
            </a:r>
            <a:r>
              <a:rPr lang="ru-RU" sz="1600" b="1" dirty="0" err="1"/>
              <a:t>Prosess</a:t>
            </a:r>
            <a:r>
              <a:rPr lang="ru-RU" sz="1600" dirty="0"/>
              <a:t> имеет свойство </a:t>
            </a:r>
            <a:r>
              <a:rPr lang="ru-RU" sz="1600" b="1" dirty="0" err="1"/>
              <a:t>Modules</a:t>
            </a:r>
            <a:r>
              <a:rPr lang="ru-RU" sz="1600" dirty="0"/>
              <a:t>, которое представляет объект </a:t>
            </a:r>
            <a:r>
              <a:rPr lang="ru-RU" sz="1600" b="1" dirty="0" err="1" smtClean="0"/>
              <a:t>ProcessModuleCollection</a:t>
            </a:r>
            <a:r>
              <a:rPr lang="ru-RU" sz="1600" b="1" dirty="0" smtClean="0"/>
              <a:t>.</a:t>
            </a:r>
          </a:p>
          <a:p>
            <a:pPr fontAlgn="base"/>
            <a:r>
              <a:rPr lang="ru-RU" sz="1600" dirty="0"/>
              <a:t>Каждый </a:t>
            </a:r>
            <a:r>
              <a:rPr lang="ru-RU" sz="1600" dirty="0" smtClean="0"/>
              <a:t>модуль </a:t>
            </a:r>
            <a:r>
              <a:rPr lang="ru-RU" sz="1600" dirty="0"/>
              <a:t>представлен классом </a:t>
            </a:r>
            <a:r>
              <a:rPr lang="ru-RU" sz="1600" b="1" dirty="0" err="1"/>
              <a:t>ProcessModule</a:t>
            </a:r>
            <a:r>
              <a:rPr lang="ru-RU" sz="1600" dirty="0"/>
              <a:t>, </a:t>
            </a:r>
            <a:r>
              <a:rPr lang="ru-RU" sz="1600" dirty="0" smtClean="0"/>
              <a:t>который характеризуют свойства: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BaseAddress</a:t>
            </a:r>
            <a:r>
              <a:rPr lang="ru-RU" b="1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адрес модуля в памяти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FileName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полный путь к файлу модуля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EntryPointAddress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адрес функции в памяти, которая запустила модуль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ModuleName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название модуля (краткое имя файла)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ModuleMemorySize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позволяет установить процессор для обработки потока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97" y="3988879"/>
            <a:ext cx="6996304" cy="1624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Потоки процесса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9154475" cy="5907282"/>
          </a:xfrm>
        </p:spPr>
        <p:txBody>
          <a:bodyPr>
            <a:noAutofit/>
          </a:bodyPr>
          <a:lstStyle/>
          <a:p>
            <a:pPr fontAlgn="base"/>
            <a:r>
              <a:rPr lang="ru-RU" sz="1600" dirty="0"/>
              <a:t>Класс </a:t>
            </a:r>
            <a:r>
              <a:rPr lang="ru-RU" sz="1600" b="1" dirty="0" err="1"/>
              <a:t>Prosess</a:t>
            </a:r>
            <a:r>
              <a:rPr lang="ru-RU" sz="1600" dirty="0"/>
              <a:t> имеет </a:t>
            </a:r>
            <a:r>
              <a:rPr lang="ru-RU" sz="1600" dirty="0" smtClean="0"/>
              <a:t>свойство </a:t>
            </a:r>
            <a:r>
              <a:rPr lang="ru-RU" sz="1600" b="1" dirty="0" err="1"/>
              <a:t>Threads</a:t>
            </a:r>
            <a:r>
              <a:rPr lang="ru-RU" sz="1600" dirty="0"/>
              <a:t> </a:t>
            </a:r>
            <a:r>
              <a:rPr lang="ru-RU" sz="1600" dirty="0" smtClean="0"/>
              <a:t>которое возвращает </a:t>
            </a:r>
            <a:r>
              <a:rPr lang="ru-RU" sz="1600" dirty="0"/>
              <a:t>объект </a:t>
            </a:r>
            <a:r>
              <a:rPr lang="ru-RU" sz="1600" b="1" dirty="0" err="1" smtClean="0"/>
              <a:t>ProcessThreadCollection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К</a:t>
            </a:r>
            <a:r>
              <a:rPr lang="ru-RU" sz="1600" dirty="0" smtClean="0"/>
              <a:t>аждый </a:t>
            </a:r>
            <a:r>
              <a:rPr lang="ru-RU" sz="1600" dirty="0"/>
              <a:t>поток в </a:t>
            </a:r>
            <a:r>
              <a:rPr lang="ru-RU" sz="1600" dirty="0" smtClean="0"/>
              <a:t>процессе является </a:t>
            </a:r>
            <a:r>
              <a:rPr lang="ru-RU" sz="1600" dirty="0"/>
              <a:t>объектом </a:t>
            </a:r>
            <a:r>
              <a:rPr lang="ru-RU" sz="1600" b="1" dirty="0" err="1" smtClean="0"/>
              <a:t>ProcessThread</a:t>
            </a:r>
            <a:r>
              <a:rPr lang="ru-RU" sz="1600" dirty="0" smtClean="0"/>
              <a:t> и имеет свойства: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CurrentPriority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возвращает текущий приоритет потока</a:t>
            </a:r>
          </a:p>
          <a:p>
            <a:pPr marL="457200" lvl="1" indent="0" fontAlgn="base">
              <a:buNone/>
            </a:pPr>
            <a:r>
              <a:rPr lang="en-US" b="1" dirty="0" smtClean="0"/>
              <a:t>Id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идентификатор потока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IdealProcessor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позволяет установить процессор для обработки потока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PriorityLevel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уровень приоритета потока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StartAddress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адрес в памяти функции, запустившей поток</a:t>
            </a:r>
          </a:p>
          <a:p>
            <a:pPr marL="457200" lvl="1" indent="0" fontAlgn="base">
              <a:buNone/>
            </a:pPr>
            <a:r>
              <a:rPr lang="en-US" b="1" dirty="0" err="1" smtClean="0"/>
              <a:t>StartTime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/>
              <a:t>время запуска потока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24" y="4340352"/>
            <a:ext cx="6874214" cy="1878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3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Домены </a:t>
            </a:r>
            <a:r>
              <a:rPr lang="ru-RU" dirty="0" smtClean="0"/>
              <a:t>приложений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4840485" cy="5907282"/>
          </a:xfrm>
        </p:spPr>
        <p:txBody>
          <a:bodyPr>
            <a:noAutofit/>
          </a:bodyPr>
          <a:lstStyle/>
          <a:p>
            <a:pPr fontAlgn="base"/>
            <a:r>
              <a:rPr lang="ru-RU" dirty="0" smtClean="0"/>
              <a:t>Внутри исполняемого процесса существует некий логический </a:t>
            </a:r>
            <a:r>
              <a:rPr lang="ru-RU" dirty="0"/>
              <a:t>контейнер, который называется доменом приложения и внутри которого работает запущенное приложение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Домены приложений образуют изолированную область для безопасности, надежности, управления версиями и выгрузки сборок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Основной задачей доменов является обеспечение изоляции.</a:t>
            </a:r>
          </a:p>
          <a:p>
            <a:pPr fontAlgn="base"/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28" y="1103613"/>
            <a:ext cx="3152775" cy="466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5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Свойства доменов приложений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8860666" cy="5907282"/>
          </a:xfrm>
        </p:spPr>
        <p:txBody>
          <a:bodyPr>
            <a:noAutofit/>
          </a:bodyPr>
          <a:lstStyle/>
          <a:p>
            <a:pPr fontAlgn="base"/>
            <a:r>
              <a:rPr lang="ru-RU" dirty="0" smtClean="0"/>
              <a:t>Объекты созданные одним доменом приложений недоступны для кода других доменов.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 smtClean="0"/>
              <a:t>Время жизни объекта ограничивается временем жизни домена.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 smtClean="0"/>
              <a:t>Код расположенный в одном домене способен взаимодействовать с кодом расположенным в другом домене</a:t>
            </a:r>
            <a:r>
              <a:rPr lang="en-US" dirty="0" smtClean="0"/>
              <a:t>.</a:t>
            </a:r>
            <a:endParaRPr lang="ru-RU" dirty="0"/>
          </a:p>
          <a:p>
            <a:pPr fontAlgn="base"/>
            <a:r>
              <a:rPr lang="ru-RU" dirty="0" smtClean="0"/>
              <a:t>Домены приложений можно выгружать.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 smtClean="0"/>
              <a:t>CLR </a:t>
            </a:r>
            <a:r>
              <a:rPr lang="ru-RU" dirty="0" smtClean="0"/>
              <a:t>позволяет выгрузить домен приложений со всеми содержащимися в нем в данный момент сборками.</a:t>
            </a:r>
          </a:p>
          <a:p>
            <a:pPr fontAlgn="base"/>
            <a:r>
              <a:rPr lang="ru-RU" dirty="0" smtClean="0"/>
              <a:t>Домены приложений можно индивидуально защищать.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 smtClean="0"/>
              <a:t>Возможно установить набор разрешений, определяющий максимальные права запущенных в нем сборок.</a:t>
            </a:r>
            <a:endParaRPr lang="ru-RU" dirty="0"/>
          </a:p>
          <a:p>
            <a:pPr fontAlgn="base"/>
            <a:r>
              <a:rPr lang="ru-RU" dirty="0" smtClean="0"/>
              <a:t>Домены приложений можно индивидуально настраивать.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dirty="0" smtClean="0"/>
              <a:t>Домен предоставляет набор параметров которые определяют как среда </a:t>
            </a:r>
            <a:r>
              <a:rPr lang="en-US" dirty="0" smtClean="0"/>
              <a:t>CLR </a:t>
            </a:r>
            <a:r>
              <a:rPr lang="ru-RU" dirty="0" smtClean="0"/>
              <a:t>должна загружать сборки в домен, перенаправлению привязки к версиям, оптимизации загрузчика и т.п.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.NET </a:t>
            </a:r>
            <a:r>
              <a:rPr lang="en-US" dirty="0" err="1" smtClean="0"/>
              <a:t>Remoting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8860666" cy="5907282"/>
          </a:xfrm>
        </p:spPr>
        <p:txBody>
          <a:bodyPr>
            <a:noAutofit/>
          </a:bodyPr>
          <a:lstStyle/>
          <a:p>
            <a:pPr fontAlgn="base"/>
            <a:r>
              <a:rPr lang="ru-RU" dirty="0"/>
              <a:t>.</a:t>
            </a:r>
            <a:r>
              <a:rPr lang="ru-RU" b="1" dirty="0"/>
              <a:t>NET</a:t>
            </a:r>
            <a:r>
              <a:rPr lang="ru-RU" dirty="0"/>
              <a:t> </a:t>
            </a:r>
            <a:r>
              <a:rPr lang="ru-RU" b="1" dirty="0" err="1"/>
              <a:t>Remoting</a:t>
            </a:r>
            <a:r>
              <a:rPr lang="ru-RU" dirty="0"/>
              <a:t> — компонент, созданный компанией </a:t>
            </a:r>
            <a:r>
              <a:rPr lang="ru-RU" b="1" dirty="0" err="1" smtClean="0"/>
              <a:t>Microsoft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</a:t>
            </a:r>
            <a:r>
              <a:rPr lang="ru-RU" dirty="0" smtClean="0"/>
              <a:t>.</a:t>
            </a:r>
            <a:endParaRPr lang="en-US" dirty="0" smtClean="0"/>
          </a:p>
          <a:p>
            <a:pPr fontAlgn="base"/>
            <a:r>
              <a:rPr lang="ru-RU" dirty="0"/>
              <a:t>Технология </a:t>
            </a:r>
            <a:r>
              <a:rPr lang="ru-RU" dirty="0" err="1"/>
              <a:t>междоменного</a:t>
            </a:r>
            <a:r>
              <a:rPr lang="ru-RU" dirty="0"/>
              <a:t> взаимодействия называется </a:t>
            </a:r>
            <a:r>
              <a:rPr lang="ru-RU" dirty="0" smtClean="0"/>
              <a:t>реализуется </a:t>
            </a:r>
            <a:r>
              <a:rPr lang="ru-RU" dirty="0"/>
              <a:t>через специальные каналы, так называемые, прозрачные переходники </a:t>
            </a:r>
            <a:r>
              <a:rPr lang="ru-RU" dirty="0" smtClean="0"/>
              <a:t>(</a:t>
            </a:r>
            <a:r>
              <a:rPr lang="ru-RU" b="1" dirty="0" err="1" smtClean="0"/>
              <a:t>Transparent</a:t>
            </a:r>
            <a:r>
              <a:rPr lang="ru-RU" dirty="0" smtClean="0"/>
              <a:t> </a:t>
            </a:r>
            <a:r>
              <a:rPr lang="ru-RU" b="1" dirty="0" err="1" smtClean="0"/>
              <a:t>Proxy</a:t>
            </a:r>
            <a:r>
              <a:rPr lang="ru-RU" dirty="0" smtClean="0"/>
              <a:t>), </a:t>
            </a:r>
            <a:r>
              <a:rPr lang="ru-RU" dirty="0"/>
              <a:t>которые следят за правами доступа и безопасностью.</a:t>
            </a:r>
            <a:endParaRPr lang="ru-RU" dirty="0" smtClean="0"/>
          </a:p>
        </p:txBody>
      </p:sp>
      <p:pic>
        <p:nvPicPr>
          <p:cNvPr id="1026" name="Picture 2" descr="http://www.pearsonitcertification.com/content/images/chap3_0789728206/elementLinks/03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79" y="2525843"/>
            <a:ext cx="47625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Marshal-by-Reference Objects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6" y="841248"/>
            <a:ext cx="8860666" cy="5907282"/>
          </a:xfrm>
        </p:spPr>
        <p:txBody>
          <a:bodyPr>
            <a:noAutofit/>
          </a:bodyPr>
          <a:lstStyle/>
          <a:p>
            <a:pPr fontAlgn="base"/>
            <a:r>
              <a:rPr lang="ru-RU" dirty="0"/>
              <a:t>Объекты </a:t>
            </a:r>
            <a:r>
              <a:rPr lang="ru-RU" b="1" dirty="0" smtClean="0"/>
              <a:t>MBR</a:t>
            </a:r>
            <a:r>
              <a:rPr lang="en-US" dirty="0"/>
              <a:t> (</a:t>
            </a:r>
            <a:r>
              <a:rPr lang="en-US" b="1" dirty="0"/>
              <a:t>Marshal-by-Reference</a:t>
            </a:r>
            <a:r>
              <a:rPr lang="en-US" dirty="0"/>
              <a:t> </a:t>
            </a:r>
            <a:r>
              <a:rPr lang="en-US" b="1" dirty="0"/>
              <a:t>Objects</a:t>
            </a:r>
            <a:r>
              <a:rPr lang="en-US" dirty="0"/>
              <a:t>) </a:t>
            </a:r>
            <a:r>
              <a:rPr lang="ru-RU" dirty="0" smtClean="0"/>
              <a:t>являются </a:t>
            </a:r>
            <a:r>
              <a:rPr lang="ru-RU" dirty="0"/>
              <a:t>удаленными </a:t>
            </a:r>
            <a:r>
              <a:rPr lang="ru-RU" dirty="0" smtClean="0"/>
              <a:t>объектами.</a:t>
            </a:r>
            <a:r>
              <a:rPr lang="en-US" dirty="0"/>
              <a:t> </a:t>
            </a:r>
            <a:r>
              <a:rPr lang="ru-RU" dirty="0" smtClean="0"/>
              <a:t>Они </a:t>
            </a:r>
            <a:r>
              <a:rPr lang="ru-RU" dirty="0"/>
              <a:t>всегда находятся на сервере, и все методы, вызываемые на этих объектах выполняются на стороне сервера. </a:t>
            </a:r>
            <a:endParaRPr lang="en-US" dirty="0" smtClean="0"/>
          </a:p>
          <a:p>
            <a:pPr fontAlgn="base"/>
            <a:r>
              <a:rPr lang="ru-RU" dirty="0" smtClean="0"/>
              <a:t>Клиент </a:t>
            </a:r>
            <a:r>
              <a:rPr lang="ru-RU" dirty="0"/>
              <a:t>взаимодействует с объектом </a:t>
            </a:r>
            <a:r>
              <a:rPr lang="ru-RU" b="1" dirty="0"/>
              <a:t>MBR</a:t>
            </a:r>
            <a:r>
              <a:rPr lang="ru-RU" dirty="0"/>
              <a:t> на сервере с помощью локального прокси-объект, который содержит ссылку на объект </a:t>
            </a:r>
            <a:r>
              <a:rPr lang="ru-RU" b="1" dirty="0"/>
              <a:t>MBR</a:t>
            </a:r>
            <a:r>
              <a:rPr lang="ru-RU" dirty="0"/>
              <a:t>.</a:t>
            </a:r>
            <a:endParaRPr lang="ru-RU" dirty="0" smtClean="0"/>
          </a:p>
        </p:txBody>
      </p:sp>
      <p:pic>
        <p:nvPicPr>
          <p:cNvPr id="5" name="Picture 2" descr="http://www.pearsonitcertification.com/content/images/chap3_0789728206/elementLinks/03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79" y="2525843"/>
            <a:ext cx="47625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7763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4049</TotalTime>
  <Words>642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Процесс</vt:lpstr>
      <vt:lpstr>Модули процесса</vt:lpstr>
      <vt:lpstr>Потоки процесса</vt:lpstr>
      <vt:lpstr>Домены приложений</vt:lpstr>
      <vt:lpstr>Свойства доменов приложений</vt:lpstr>
      <vt:lpstr>.NET Remoting</vt:lpstr>
      <vt:lpstr>Marshal-by-Reference Objects</vt:lpstr>
      <vt:lpstr>Marshal-by-Value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630</cp:revision>
  <dcterms:created xsi:type="dcterms:W3CDTF">2015-11-07T12:50:02Z</dcterms:created>
  <dcterms:modified xsi:type="dcterms:W3CDTF">2017-10-28T14:18:56Z</dcterms:modified>
</cp:coreProperties>
</file>