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8927"/>
    <a:srgbClr val="699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 review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1" y="5314194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3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Шаблон проектирования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6" y="841248"/>
            <a:ext cx="9154475" cy="5907282"/>
          </a:xfrm>
        </p:spPr>
        <p:txBody>
          <a:bodyPr>
            <a:noAutofit/>
          </a:bodyPr>
          <a:lstStyle/>
          <a:p>
            <a:pPr fontAlgn="base"/>
            <a:r>
              <a:rPr lang="ru-RU" dirty="0"/>
              <a:t>Шаблон проектирования или паттерн (англ. </a:t>
            </a:r>
            <a:r>
              <a:rPr lang="ru-RU" b="1" dirty="0" err="1"/>
              <a:t>design</a:t>
            </a:r>
            <a:r>
              <a:rPr lang="ru-RU" dirty="0"/>
              <a:t> </a:t>
            </a:r>
            <a:r>
              <a:rPr lang="ru-RU" b="1" dirty="0" err="1"/>
              <a:t>pattern</a:t>
            </a:r>
            <a:r>
              <a:rPr lang="ru-RU" dirty="0"/>
              <a:t>) в разработке программного обеспечения — повторимая архитектурная конструкция, представляющая собой решение проблемы проектирования в рамках некоторого часто возникающего контекста</a:t>
            </a:r>
            <a:r>
              <a:rPr lang="ru-RU" dirty="0" smtClean="0"/>
              <a:t>.</a:t>
            </a:r>
          </a:p>
          <a:p>
            <a:pPr fontAlgn="base"/>
            <a:endParaRPr lang="ru-RU" dirty="0"/>
          </a:p>
          <a:p>
            <a:pPr marL="0" indent="0" fontAlgn="base">
              <a:buNone/>
            </a:pPr>
            <a:r>
              <a:rPr lang="ru-RU" dirty="0"/>
              <a:t>Виды паттернов</a:t>
            </a:r>
          </a:p>
          <a:p>
            <a:pPr fontAlgn="base"/>
            <a:r>
              <a:rPr lang="ru-RU" dirty="0"/>
              <a:t>П</a:t>
            </a:r>
            <a:r>
              <a:rPr lang="ru-RU" dirty="0" smtClean="0"/>
              <a:t>оведенческие </a:t>
            </a:r>
            <a:r>
              <a:rPr lang="ru-RU" dirty="0"/>
              <a:t>(</a:t>
            </a:r>
            <a:r>
              <a:rPr lang="ru-RU" b="1" dirty="0" err="1"/>
              <a:t>behavioral</a:t>
            </a:r>
            <a:r>
              <a:rPr lang="ru-RU" dirty="0" smtClean="0"/>
              <a:t>)</a:t>
            </a:r>
          </a:p>
          <a:p>
            <a:pPr marL="0" indent="0" fontAlgn="base">
              <a:buNone/>
            </a:pPr>
            <a:r>
              <a:rPr lang="ru-RU" dirty="0"/>
              <a:t>	определяют взаимодействие между </a:t>
            </a:r>
            <a:r>
              <a:rPr lang="ru-RU" dirty="0" smtClean="0"/>
              <a:t>объектами</a:t>
            </a:r>
          </a:p>
          <a:p>
            <a:pPr fontAlgn="base"/>
            <a:r>
              <a:rPr lang="ru-RU" dirty="0" smtClean="0"/>
              <a:t>Порождающие </a:t>
            </a:r>
            <a:r>
              <a:rPr lang="ru-RU" dirty="0"/>
              <a:t>(</a:t>
            </a:r>
            <a:r>
              <a:rPr lang="ru-RU" b="1" dirty="0" err="1" smtClean="0"/>
              <a:t>creational</a:t>
            </a:r>
            <a:r>
              <a:rPr lang="ru-RU" dirty="0" smtClean="0"/>
              <a:t>)</a:t>
            </a:r>
            <a:endParaRPr lang="ru-RU" dirty="0"/>
          </a:p>
          <a:p>
            <a:pPr marL="0" indent="0" fontAlgn="base">
              <a:buNone/>
            </a:pPr>
            <a:r>
              <a:rPr lang="ru-RU" dirty="0" smtClean="0"/>
              <a:t>	шаблоны </a:t>
            </a:r>
            <a:r>
              <a:rPr lang="ru-RU" dirty="0"/>
              <a:t>проектирования, которые абстрагируют процесс </a:t>
            </a:r>
            <a:r>
              <a:rPr lang="ru-RU" dirty="0" err="1" smtClean="0"/>
              <a:t>инстанцирования</a:t>
            </a:r>
            <a:endParaRPr lang="ru-RU" dirty="0"/>
          </a:p>
          <a:p>
            <a:pPr fontAlgn="base"/>
            <a:r>
              <a:rPr lang="ru-RU" dirty="0" smtClean="0"/>
              <a:t>Структурные </a:t>
            </a:r>
            <a:r>
              <a:rPr lang="ru-RU" dirty="0"/>
              <a:t>(</a:t>
            </a:r>
            <a:r>
              <a:rPr lang="ru-RU" b="1" dirty="0" err="1"/>
              <a:t>structural</a:t>
            </a:r>
            <a:r>
              <a:rPr lang="ru-RU" dirty="0" smtClean="0"/>
              <a:t>)</a:t>
            </a:r>
          </a:p>
          <a:p>
            <a:pPr marL="0" indent="0" fontAlgn="base">
              <a:buNone/>
            </a:pPr>
            <a:r>
              <a:rPr lang="ru-RU" dirty="0" smtClean="0"/>
              <a:t>	определяют </a:t>
            </a:r>
            <a:r>
              <a:rPr lang="ru-RU" dirty="0"/>
              <a:t>различные сложные структуры, которые изменяют интерфейс уже существующих объектов или его реализацию</a:t>
            </a:r>
            <a:endParaRPr lang="ru-RU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2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SOLID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6" y="682752"/>
            <a:ext cx="9154475" cy="6065778"/>
          </a:xfrm>
        </p:spPr>
        <p:txBody>
          <a:bodyPr>
            <a:noAutofit/>
          </a:bodyPr>
          <a:lstStyle/>
          <a:p>
            <a:pPr fontAlgn="base"/>
            <a:r>
              <a:rPr lang="ru-RU" dirty="0" smtClean="0"/>
              <a:t>Принцип </a:t>
            </a:r>
            <a:r>
              <a:rPr lang="ru-RU" dirty="0"/>
              <a:t>единственной обязанности (</a:t>
            </a:r>
            <a:r>
              <a:rPr lang="ru-RU" b="1" dirty="0" err="1"/>
              <a:t>Single</a:t>
            </a:r>
            <a:r>
              <a:rPr lang="ru-RU" dirty="0"/>
              <a:t> </a:t>
            </a:r>
            <a:r>
              <a:rPr lang="ru-RU" b="1" dirty="0" err="1"/>
              <a:t>responsibility</a:t>
            </a:r>
            <a:r>
              <a:rPr lang="ru-RU" dirty="0"/>
              <a:t> </a:t>
            </a:r>
            <a:r>
              <a:rPr lang="ru-RU" b="1" dirty="0" err="1"/>
              <a:t>principle</a:t>
            </a:r>
            <a:r>
              <a:rPr lang="ru-RU" dirty="0"/>
              <a:t>)</a:t>
            </a:r>
          </a:p>
          <a:p>
            <a:pPr marL="0" indent="0" fontAlgn="base">
              <a:buNone/>
            </a:pPr>
            <a:r>
              <a:rPr lang="ru-RU" dirty="0"/>
              <a:t>класс должен иметь только одну ответственность (то есть повлиять на спецификацию класса должно быть способно только одно потенциальное изменение в спецификации ПО</a:t>
            </a:r>
            <a:r>
              <a:rPr lang="ru-RU" dirty="0" smtClean="0"/>
              <a:t>)</a:t>
            </a:r>
            <a:endParaRPr lang="ru-RU" dirty="0"/>
          </a:p>
          <a:p>
            <a:pPr fontAlgn="base"/>
            <a:r>
              <a:rPr lang="ru-RU" dirty="0"/>
              <a:t>Принцип открытости/закрытости (</a:t>
            </a:r>
            <a:r>
              <a:rPr lang="ru-RU" b="1" dirty="0" err="1"/>
              <a:t>Open</a:t>
            </a:r>
            <a:r>
              <a:rPr lang="ru-RU" b="1" dirty="0"/>
              <a:t>/</a:t>
            </a:r>
            <a:r>
              <a:rPr lang="ru-RU" b="1" dirty="0" err="1"/>
              <a:t>closed</a:t>
            </a:r>
            <a:r>
              <a:rPr lang="ru-RU" dirty="0"/>
              <a:t> </a:t>
            </a:r>
            <a:r>
              <a:rPr lang="ru-RU" b="1" dirty="0" err="1"/>
              <a:t>principle</a:t>
            </a:r>
            <a:r>
              <a:rPr lang="ru-RU" dirty="0"/>
              <a:t>)</a:t>
            </a:r>
          </a:p>
          <a:p>
            <a:pPr marL="0" indent="0" fontAlgn="base">
              <a:buNone/>
            </a:pPr>
            <a:r>
              <a:rPr lang="ru-RU" dirty="0" smtClean="0"/>
              <a:t>программные сущности </a:t>
            </a:r>
            <a:r>
              <a:rPr lang="ru-RU" dirty="0"/>
              <a:t>должны быть открыты для расширения, но закрыты для </a:t>
            </a:r>
            <a:r>
              <a:rPr lang="ru-RU" dirty="0" smtClean="0"/>
              <a:t>модификации</a:t>
            </a:r>
            <a:endParaRPr lang="ru-RU" dirty="0"/>
          </a:p>
          <a:p>
            <a:pPr fontAlgn="base"/>
            <a:r>
              <a:rPr lang="ru-RU" dirty="0" smtClean="0"/>
              <a:t>Принцип </a:t>
            </a:r>
            <a:r>
              <a:rPr lang="ru-RU" dirty="0"/>
              <a:t>подстановки Барбары Лисков (</a:t>
            </a:r>
            <a:r>
              <a:rPr lang="ru-RU" b="1" dirty="0" err="1"/>
              <a:t>Liskov</a:t>
            </a:r>
            <a:r>
              <a:rPr lang="ru-RU" dirty="0"/>
              <a:t> </a:t>
            </a:r>
            <a:r>
              <a:rPr lang="ru-RU" b="1" dirty="0" err="1"/>
              <a:t>substitution</a:t>
            </a:r>
            <a:r>
              <a:rPr lang="ru-RU" dirty="0"/>
              <a:t> </a:t>
            </a:r>
            <a:r>
              <a:rPr lang="ru-RU" b="1" dirty="0" err="1"/>
              <a:t>principle</a:t>
            </a:r>
            <a:r>
              <a:rPr lang="ru-RU" dirty="0"/>
              <a:t>)</a:t>
            </a:r>
          </a:p>
          <a:p>
            <a:pPr marL="0" indent="0" fontAlgn="base">
              <a:buNone/>
            </a:pPr>
            <a:r>
              <a:rPr lang="ru-RU" dirty="0"/>
              <a:t>о</a:t>
            </a:r>
            <a:r>
              <a:rPr lang="ru-RU" dirty="0" smtClean="0"/>
              <a:t>бъекты </a:t>
            </a:r>
            <a:r>
              <a:rPr lang="ru-RU" dirty="0"/>
              <a:t>в программе могут быть заменены их наследниками без изменения свойств </a:t>
            </a:r>
            <a:r>
              <a:rPr lang="ru-RU" dirty="0" smtClean="0"/>
              <a:t>программы</a:t>
            </a:r>
            <a:endParaRPr lang="en-US" dirty="0" smtClean="0"/>
          </a:p>
          <a:p>
            <a:pPr fontAlgn="base"/>
            <a:r>
              <a:rPr lang="ru-RU" dirty="0" smtClean="0"/>
              <a:t>Принцип </a:t>
            </a:r>
            <a:r>
              <a:rPr lang="ru-RU" dirty="0"/>
              <a:t>разделения интерфейса (</a:t>
            </a:r>
            <a:r>
              <a:rPr lang="ru-RU" b="1" dirty="0" err="1"/>
              <a:t>Interface</a:t>
            </a:r>
            <a:r>
              <a:rPr lang="ru-RU" dirty="0"/>
              <a:t> </a:t>
            </a:r>
            <a:r>
              <a:rPr lang="ru-RU" b="1" dirty="0" err="1"/>
              <a:t>segregation</a:t>
            </a:r>
            <a:r>
              <a:rPr lang="ru-RU" dirty="0"/>
              <a:t> </a:t>
            </a:r>
            <a:r>
              <a:rPr lang="ru-RU" b="1" dirty="0" err="1"/>
              <a:t>principle</a:t>
            </a:r>
            <a:r>
              <a:rPr lang="ru-RU" dirty="0"/>
              <a:t>)</a:t>
            </a:r>
          </a:p>
          <a:p>
            <a:pPr marL="0" indent="0" fontAlgn="base">
              <a:buNone/>
            </a:pPr>
            <a:r>
              <a:rPr lang="ru-RU" dirty="0" smtClean="0"/>
              <a:t>много </a:t>
            </a:r>
            <a:r>
              <a:rPr lang="ru-RU" dirty="0"/>
              <a:t>интерфейсов, специально предназначенных для клиентов, лучше, чем один интерфейс общего </a:t>
            </a:r>
            <a:r>
              <a:rPr lang="ru-RU" dirty="0" smtClean="0"/>
              <a:t>назначения</a:t>
            </a:r>
            <a:endParaRPr lang="ru-RU" dirty="0"/>
          </a:p>
          <a:p>
            <a:pPr fontAlgn="base"/>
            <a:r>
              <a:rPr lang="ru-RU" dirty="0" smtClean="0"/>
              <a:t>Принцип </a:t>
            </a:r>
            <a:r>
              <a:rPr lang="ru-RU" dirty="0"/>
              <a:t>инверсии зависимостей (</a:t>
            </a:r>
            <a:r>
              <a:rPr lang="ru-RU" b="1" dirty="0" err="1"/>
              <a:t>Dependency</a:t>
            </a:r>
            <a:r>
              <a:rPr lang="ru-RU" dirty="0"/>
              <a:t> </a:t>
            </a:r>
            <a:r>
              <a:rPr lang="ru-RU" b="1" dirty="0" err="1"/>
              <a:t>inversion</a:t>
            </a:r>
            <a:r>
              <a:rPr lang="ru-RU" dirty="0"/>
              <a:t> </a:t>
            </a:r>
            <a:r>
              <a:rPr lang="ru-RU" b="1" dirty="0" err="1"/>
              <a:t>principle</a:t>
            </a:r>
            <a:r>
              <a:rPr lang="ru-RU" dirty="0"/>
              <a:t>)</a:t>
            </a:r>
          </a:p>
          <a:p>
            <a:pPr marL="0" indent="0" fontAlgn="base">
              <a:buNone/>
            </a:pPr>
            <a:r>
              <a:rPr lang="ru-RU" dirty="0" smtClean="0"/>
              <a:t>зависимости </a:t>
            </a:r>
            <a:r>
              <a:rPr lang="ru-RU" dirty="0"/>
              <a:t>внутри системы строятся на основе абстракций. Модули верхнего уровня не зависят от модулей нижнего уровня. Абстракции не должны зависеть от деталей. Детали должны зависеть от абстракций</a:t>
            </a:r>
            <a:endParaRPr lang="ru-RU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42864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4067</TotalTime>
  <Words>175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Грань</vt:lpstr>
      <vt:lpstr>Design patterns review</vt:lpstr>
      <vt:lpstr>Шаблон проектирования</vt:lpstr>
      <vt:lpstr>SOLID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Nick Luk</dc:creator>
  <cp:lastModifiedBy>Windows User</cp:lastModifiedBy>
  <cp:revision>639</cp:revision>
  <dcterms:created xsi:type="dcterms:W3CDTF">2015-11-07T12:50:02Z</dcterms:created>
  <dcterms:modified xsi:type="dcterms:W3CDTF">2017-10-28T14:23:44Z</dcterms:modified>
</cp:coreProperties>
</file>