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927"/>
    <a:srgbClr val="699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C#</a:t>
            </a:r>
            <a:endParaRPr lang="en-US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Обработка ошибок в </a:t>
            </a:r>
            <a:r>
              <a:rPr lang="en-US" sz="4000" dirty="0" smtClean="0"/>
              <a:t>C#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1" y="5314194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en-US" dirty="0" smtClean="0"/>
              <a:t>Inner Exception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877971"/>
            <a:ext cx="8694205" cy="5693517"/>
          </a:xfrm>
        </p:spPr>
        <p:txBody>
          <a:bodyPr>
            <a:normAutofit/>
          </a:bodyPr>
          <a:lstStyle/>
          <a:p>
            <a:pPr fontAlgn="base"/>
            <a:r>
              <a:rPr lang="ru-RU" dirty="0" smtClean="0"/>
              <a:t>Свойство </a:t>
            </a:r>
            <a:r>
              <a:rPr lang="ru-RU" b="1" dirty="0" err="1" smtClean="0"/>
              <a:t>Exception</a:t>
            </a:r>
            <a:r>
              <a:rPr lang="en-US" b="1" dirty="0" smtClean="0"/>
              <a:t>.</a:t>
            </a:r>
            <a:r>
              <a:rPr lang="ru-RU" b="1" dirty="0" err="1" smtClean="0"/>
              <a:t>InnerException</a:t>
            </a:r>
            <a:r>
              <a:rPr lang="ru-RU" dirty="0" smtClean="0"/>
              <a:t> используется, чтобы получить набор исключений, ставших причиной текущего исключения.</a:t>
            </a:r>
            <a:endParaRPr lang="en-US" dirty="0" smtClean="0"/>
          </a:p>
          <a:p>
            <a:pPr fontAlgn="base"/>
            <a:r>
              <a:rPr lang="ru-RU" dirty="0" smtClean="0"/>
              <a:t>Установка </a:t>
            </a:r>
            <a:r>
              <a:rPr lang="ru-RU" b="1" dirty="0" err="1" smtClean="0"/>
              <a:t>InnerException</a:t>
            </a:r>
            <a:r>
              <a:rPr lang="ru-RU" b="1" dirty="0" smtClean="0"/>
              <a:t> </a:t>
            </a:r>
            <a:r>
              <a:rPr lang="ru-RU" dirty="0" smtClean="0"/>
              <a:t>в пользовательское исключение:</a:t>
            </a:r>
          </a:p>
          <a:p>
            <a:pPr fontAlgn="base"/>
            <a:endParaRPr lang="ru-RU" dirty="0"/>
          </a:p>
          <a:p>
            <a:pPr fontAlgn="base"/>
            <a:endParaRPr lang="ru-RU" dirty="0" smtClean="0"/>
          </a:p>
          <a:p>
            <a:pPr fontAlgn="base"/>
            <a:endParaRPr lang="ru-RU" dirty="0"/>
          </a:p>
          <a:p>
            <a:pPr fontAlgn="base"/>
            <a:endParaRPr lang="ru-RU" dirty="0" smtClean="0"/>
          </a:p>
          <a:p>
            <a:pPr fontAlgn="base"/>
            <a:endParaRPr lang="ru-RU" dirty="0"/>
          </a:p>
          <a:p>
            <a:pPr fontAlgn="base"/>
            <a:endParaRPr lang="ru-RU" dirty="0" smtClean="0"/>
          </a:p>
          <a:p>
            <a:pPr fontAlgn="base"/>
            <a:endParaRPr lang="ru-RU" dirty="0"/>
          </a:p>
          <a:p>
            <a:pPr fontAlgn="base"/>
            <a:r>
              <a:rPr lang="ru-RU" dirty="0" smtClean="0"/>
              <a:t>Получение </a:t>
            </a:r>
            <a:r>
              <a:rPr lang="ru-RU" b="1" dirty="0" err="1" smtClean="0"/>
              <a:t>InnerException</a:t>
            </a:r>
            <a:r>
              <a:rPr lang="en-US" b="1" dirty="0"/>
              <a:t> </a:t>
            </a:r>
            <a:r>
              <a:rPr lang="ru-RU" dirty="0" smtClean="0"/>
              <a:t>из исключения:</a:t>
            </a:r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394" y="2121780"/>
            <a:ext cx="63817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94" y="3163460"/>
            <a:ext cx="6191250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469" y="5346035"/>
            <a:ext cx="6324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9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922637"/>
            <a:ext cx="4418922" cy="5648851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ru-RU" b="1" dirty="0" smtClean="0"/>
              <a:t>Презентация</a:t>
            </a:r>
          </a:p>
          <a:p>
            <a:pPr fontAlgn="base"/>
            <a:r>
              <a:rPr lang="ru-RU" dirty="0" smtClean="0"/>
              <a:t>Основные</a:t>
            </a:r>
            <a:r>
              <a:rPr lang="uk-UA" dirty="0" smtClean="0"/>
              <a:t> </a:t>
            </a:r>
            <a:r>
              <a:rPr lang="ru-RU" dirty="0" smtClean="0"/>
              <a:t>понятия</a:t>
            </a:r>
            <a:r>
              <a:rPr lang="uk-UA" dirty="0" smtClean="0"/>
              <a:t>: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Программная ошибка (</a:t>
            </a:r>
            <a:r>
              <a:rPr lang="en-US" dirty="0" smtClean="0"/>
              <a:t>bug)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Пользовательская ошибка (</a:t>
            </a:r>
            <a:r>
              <a:rPr lang="en-US" dirty="0" smtClean="0"/>
              <a:t>user error)</a:t>
            </a:r>
            <a:endParaRPr lang="en-US" dirty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Исключение (</a:t>
            </a:r>
            <a:r>
              <a:rPr lang="en-US" dirty="0"/>
              <a:t>Exception</a:t>
            </a:r>
            <a:r>
              <a:rPr lang="en-US" dirty="0" smtClean="0"/>
              <a:t>)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/>
              <a:t>Обработка исключений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Ключевое слово </a:t>
            </a:r>
            <a:r>
              <a:rPr lang="en-US" dirty="0" smtClean="0"/>
              <a:t>Checked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Генерация исключения</a:t>
            </a:r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Блок </a:t>
            </a:r>
            <a:r>
              <a:rPr lang="en-US" dirty="0" smtClean="0"/>
              <a:t>finally</a:t>
            </a:r>
            <a:endParaRPr lang="ru-RU" dirty="0" smtClean="0"/>
          </a:p>
          <a:p>
            <a:pPr lvl="1" fontAlgn="base">
              <a:buFont typeface="Wingdings" panose="05000000000000000000" pitchFamily="2" charset="2"/>
              <a:buChar char="ü"/>
            </a:pPr>
            <a:r>
              <a:rPr lang="en-US" dirty="0" smtClean="0"/>
              <a:t>Inner exception</a:t>
            </a:r>
            <a:endParaRPr lang="en-US" dirty="0" smtClean="0"/>
          </a:p>
        </p:txBody>
      </p:sp>
      <p:sp>
        <p:nvSpPr>
          <p:cNvPr id="6" name="Місце для вмісту 2"/>
          <p:cNvSpPr txBox="1">
            <a:spLocks/>
          </p:cNvSpPr>
          <p:nvPr/>
        </p:nvSpPr>
        <p:spPr>
          <a:xfrm>
            <a:off x="5096256" y="922636"/>
            <a:ext cx="4457647" cy="564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Wingdings 3" charset="2"/>
              <a:buNone/>
            </a:pPr>
            <a:r>
              <a:rPr lang="ru-RU" b="1" dirty="0" err="1" smtClean="0"/>
              <a:t>Демо</a:t>
            </a:r>
            <a:endParaRPr lang="ru-RU" b="1" dirty="0" smtClean="0"/>
          </a:p>
          <a:p>
            <a:pPr fontAlgn="base"/>
            <a:r>
              <a:rPr lang="en-US" dirty="0" smtClean="0"/>
              <a:t>WPF </a:t>
            </a:r>
            <a:r>
              <a:rPr lang="ru-RU" dirty="0" smtClean="0"/>
              <a:t>программа калькулятор с обработкой исключительных ситуаций</a:t>
            </a:r>
            <a:endParaRPr lang="en-US" dirty="0"/>
          </a:p>
          <a:p>
            <a:pPr fontAlgn="base"/>
            <a:endParaRPr lang="en-US" dirty="0" smtClean="0"/>
          </a:p>
          <a:p>
            <a:pPr marL="0" indent="0" fontAlgn="base">
              <a:buFont typeface="Wingdings 3" charset="2"/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Программная </a:t>
            </a:r>
            <a:r>
              <a:rPr lang="ru-RU" dirty="0"/>
              <a:t>ошибка (</a:t>
            </a:r>
            <a:r>
              <a:rPr lang="en-US" dirty="0"/>
              <a:t>bug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1070919"/>
            <a:ext cx="8694204" cy="5500569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Bug</a:t>
            </a:r>
            <a:r>
              <a:rPr lang="en-US" dirty="0" smtClean="0"/>
              <a:t> (</a:t>
            </a:r>
            <a:r>
              <a:rPr lang="ru-RU" dirty="0" smtClean="0"/>
              <a:t>программная ошибка</a:t>
            </a:r>
            <a:r>
              <a:rPr lang="en-US" dirty="0" smtClean="0"/>
              <a:t>) – </a:t>
            </a:r>
            <a:r>
              <a:rPr lang="ru-RU" dirty="0" smtClean="0"/>
              <a:t>ошибка, которую допустил </a:t>
            </a:r>
            <a:r>
              <a:rPr lang="ru-RU" dirty="0"/>
              <a:t>программист. </a:t>
            </a: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Пример:</a:t>
            </a:r>
          </a:p>
          <a:p>
            <a:pPr marL="0" indent="0" fontAlgn="base">
              <a:buNone/>
            </a:pPr>
            <a:r>
              <a:rPr lang="ru-RU" dirty="0" smtClean="0"/>
              <a:t>приложение </a:t>
            </a:r>
            <a:r>
              <a:rPr lang="ru-RU" dirty="0"/>
              <a:t>создается с помощью неуправляемого языка С</a:t>
            </a:r>
            <a:r>
              <a:rPr lang="ru-RU" dirty="0" smtClean="0"/>
              <a:t>++ и динамически </a:t>
            </a:r>
            <a:r>
              <a:rPr lang="ru-RU" dirty="0"/>
              <a:t>выделяемая память не освобождается, что чревато утечкой </a:t>
            </a:r>
            <a:r>
              <a:rPr lang="ru-RU" dirty="0" smtClean="0"/>
              <a:t>памяти.</a:t>
            </a:r>
            <a:endParaRPr lang="en-US" dirty="0" smtClean="0"/>
          </a:p>
        </p:txBody>
      </p:sp>
      <p:pic>
        <p:nvPicPr>
          <p:cNvPr id="1028" name="Picture 4" descr="http://university.utest.com/wp-content/uploads/sites/5/2014/07/311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84" y="3176419"/>
            <a:ext cx="581025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5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Пользовательская </a:t>
            </a:r>
            <a:r>
              <a:rPr lang="ru-RU" dirty="0"/>
              <a:t>ошибка (</a:t>
            </a:r>
            <a:r>
              <a:rPr lang="en-US" dirty="0"/>
              <a:t>user error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682753"/>
            <a:ext cx="8694204" cy="5888736"/>
          </a:xfrm>
        </p:spPr>
        <p:txBody>
          <a:bodyPr>
            <a:normAutofit/>
          </a:bodyPr>
          <a:lstStyle/>
          <a:p>
            <a:pPr fontAlgn="base"/>
            <a:r>
              <a:rPr lang="ru-RU" b="1" dirty="0" smtClean="0"/>
              <a:t>Пользовательские </a:t>
            </a:r>
            <a:r>
              <a:rPr lang="ru-RU" b="1" dirty="0"/>
              <a:t>ошибки </a:t>
            </a:r>
            <a:r>
              <a:rPr lang="ru-RU" dirty="0"/>
              <a:t>обычно возникают из-за тех, кто запускает приложение, а не тех, кто его создает. </a:t>
            </a:r>
            <a:endParaRPr lang="ru-RU" dirty="0" smtClean="0"/>
          </a:p>
          <a:p>
            <a:pPr marL="0" indent="0" fontAlgn="base">
              <a:buNone/>
            </a:pPr>
            <a:r>
              <a:rPr lang="ru-RU" dirty="0" smtClean="0"/>
              <a:t>Пример:</a:t>
            </a:r>
          </a:p>
          <a:p>
            <a:pPr marL="0" indent="0" fontAlgn="base">
              <a:buNone/>
            </a:pPr>
            <a:r>
              <a:rPr lang="ru-RU" dirty="0" smtClean="0"/>
              <a:t>ввод </a:t>
            </a:r>
            <a:r>
              <a:rPr lang="ru-RU" dirty="0"/>
              <a:t>конечным пользователем в текстовом поле неправильно оформленной </a:t>
            </a:r>
            <a:r>
              <a:rPr lang="ru-RU" dirty="0" smtClean="0"/>
              <a:t>строки может </a:t>
            </a:r>
            <a:r>
              <a:rPr lang="ru-RU" dirty="0"/>
              <a:t>привести к генерации ошибки подобного рода, если в коде не была предусмотрена возможность обработки некорректного ввода.</a:t>
            </a:r>
            <a:endParaRPr lang="en-US" dirty="0" smtClean="0"/>
          </a:p>
        </p:txBody>
      </p:sp>
      <p:pic>
        <p:nvPicPr>
          <p:cNvPr id="2050" name="Picture 2" descr="http://tvwriter.net/wp-content/uploads/2013/01/user-err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769" y="2944426"/>
            <a:ext cx="3810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3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Исключение </a:t>
            </a:r>
            <a:r>
              <a:rPr lang="ru-RU" dirty="0"/>
              <a:t>(</a:t>
            </a:r>
            <a:r>
              <a:rPr lang="en-US" dirty="0"/>
              <a:t>Exception)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682753"/>
            <a:ext cx="8694204" cy="5888736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Exception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исключительная ситуация</a:t>
            </a:r>
            <a:r>
              <a:rPr lang="en-US" dirty="0" smtClean="0"/>
              <a:t>) – </a:t>
            </a:r>
            <a:r>
              <a:rPr lang="ru-RU" dirty="0" smtClean="0"/>
              <a:t>это ошибка, которая может </a:t>
            </a:r>
            <a:r>
              <a:rPr lang="ru-RU" dirty="0"/>
              <a:t>возникать во время </a:t>
            </a:r>
            <a:r>
              <a:rPr lang="ru-RU" dirty="0" smtClean="0"/>
              <a:t>выполнения программы.</a:t>
            </a:r>
          </a:p>
          <a:p>
            <a:pPr marL="0" indent="0" fontAlgn="base">
              <a:buNone/>
            </a:pPr>
            <a:r>
              <a:rPr lang="ru-RU" dirty="0"/>
              <a:t>В терминологии </a:t>
            </a:r>
            <a:r>
              <a:rPr lang="ru-RU" b="1" dirty="0"/>
              <a:t>.NET</a:t>
            </a:r>
            <a:r>
              <a:rPr lang="ru-RU" dirty="0"/>
              <a:t> под "исключением" подразумеваются программные ошибки, пользовательские ошибки и ошибки времени выполнения.</a:t>
            </a:r>
            <a:endParaRPr lang="en-US" dirty="0" smtClean="0"/>
          </a:p>
          <a:p>
            <a:pPr marL="0" indent="0" fontAlgn="base">
              <a:buNone/>
            </a:pPr>
            <a:r>
              <a:rPr lang="ru-RU" dirty="0" smtClean="0"/>
              <a:t>К </a:t>
            </a:r>
            <a:r>
              <a:rPr lang="ru-RU" dirty="0"/>
              <a:t>числу таких возможных исключений </a:t>
            </a:r>
            <a:r>
              <a:rPr lang="ru-RU" dirty="0" smtClean="0"/>
              <a:t>относятся:</a:t>
            </a:r>
          </a:p>
          <a:p>
            <a:pPr marL="685800"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попытка </a:t>
            </a:r>
            <a:r>
              <a:rPr lang="ru-RU" dirty="0"/>
              <a:t>подключения к базе данных, которой больше не </a:t>
            </a:r>
            <a:r>
              <a:rPr lang="ru-RU" dirty="0" smtClean="0"/>
              <a:t>существует</a:t>
            </a:r>
          </a:p>
          <a:p>
            <a:pPr marL="685800"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попытка </a:t>
            </a:r>
            <a:r>
              <a:rPr lang="ru-RU" dirty="0"/>
              <a:t>открытия поврежденного </a:t>
            </a:r>
            <a:r>
              <a:rPr lang="ru-RU" dirty="0" smtClean="0"/>
              <a:t>файла</a:t>
            </a:r>
          </a:p>
          <a:p>
            <a:pPr marL="685800" lvl="1" fontAlgn="base">
              <a:buFont typeface="Wingdings" panose="05000000000000000000" pitchFamily="2" charset="2"/>
              <a:buChar char="ü"/>
            </a:pPr>
            <a:r>
              <a:rPr lang="ru-RU" dirty="0" smtClean="0"/>
              <a:t>попытка </a:t>
            </a:r>
            <a:r>
              <a:rPr lang="ru-RU" dirty="0"/>
              <a:t>установки связи с машиной, которая в текущий момент находится в автономном </a:t>
            </a:r>
            <a:r>
              <a:rPr lang="ru-RU" dirty="0" smtClean="0"/>
              <a:t>режиме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01" y="4198723"/>
            <a:ext cx="48387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3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Обработка исключений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682753"/>
            <a:ext cx="8694204" cy="5888736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Основу обработки исключительных ситуаций в C# составляет пара ключевых слов </a:t>
            </a:r>
            <a:r>
              <a:rPr lang="ru-RU" b="1" dirty="0" err="1"/>
              <a:t>try</a:t>
            </a:r>
            <a:r>
              <a:rPr lang="ru-RU" dirty="0"/>
              <a:t> и </a:t>
            </a:r>
            <a:r>
              <a:rPr lang="ru-RU" b="1" dirty="0" err="1"/>
              <a:t>catch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/>
              <a:t>Блоки </a:t>
            </a:r>
            <a:r>
              <a:rPr lang="ru-RU" b="1" dirty="0" err="1"/>
              <a:t>try</a:t>
            </a:r>
            <a:r>
              <a:rPr lang="ru-RU" dirty="0"/>
              <a:t> инкапсулируют код, формирующий часть </a:t>
            </a:r>
            <a:r>
              <a:rPr lang="ru-RU" dirty="0" smtClean="0"/>
              <a:t>действий </a:t>
            </a:r>
            <a:r>
              <a:rPr lang="ru-RU" dirty="0"/>
              <a:t>программы, которые потенциально могут столкнуться с </a:t>
            </a:r>
            <a:r>
              <a:rPr lang="ru-RU" dirty="0" smtClean="0"/>
              <a:t>исключительными </a:t>
            </a:r>
            <a:r>
              <a:rPr lang="ru-RU" dirty="0"/>
              <a:t>ситуациями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/>
              <a:t>Блоки </a:t>
            </a:r>
            <a:r>
              <a:rPr lang="ru-RU" b="1" dirty="0" err="1"/>
              <a:t>catch</a:t>
            </a:r>
            <a:r>
              <a:rPr lang="ru-RU" dirty="0"/>
              <a:t> инкапсулируют код, который обрабатывает </a:t>
            </a:r>
            <a:r>
              <a:rPr lang="ru-RU" dirty="0" smtClean="0"/>
              <a:t>исключительные </a:t>
            </a:r>
            <a:r>
              <a:rPr lang="ru-RU" dirty="0"/>
              <a:t>ситуации, происходящие в коде блока </a:t>
            </a:r>
            <a:r>
              <a:rPr lang="ru-RU" b="1" dirty="0" err="1"/>
              <a:t>try</a:t>
            </a:r>
            <a:r>
              <a:rPr lang="ru-RU" dirty="0"/>
              <a:t>. Это также удобное место для протоколирования ошибок.</a:t>
            </a:r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48" y="3254893"/>
            <a:ext cx="4981575" cy="3086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6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/>
              <a:t>Ключевое слово </a:t>
            </a:r>
            <a:r>
              <a:rPr lang="en-US" dirty="0"/>
              <a:t>Checked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4" y="682753"/>
            <a:ext cx="8694204" cy="5888736"/>
          </a:xfrm>
        </p:spPr>
        <p:txBody>
          <a:bodyPr>
            <a:normAutofit/>
          </a:bodyPr>
          <a:lstStyle/>
          <a:p>
            <a:pPr fontAlgn="base"/>
            <a:r>
              <a:rPr lang="en-US" sz="1600" b="1" dirty="0"/>
              <a:t>Checked</a:t>
            </a:r>
            <a:r>
              <a:rPr lang="en-US" sz="1600" dirty="0"/>
              <a:t> </a:t>
            </a:r>
            <a:r>
              <a:rPr lang="ru-RU" sz="1600" dirty="0" smtClean="0"/>
              <a:t>– специальное ключевое слово которое обеспечивает проверку </a:t>
            </a:r>
            <a:r>
              <a:rPr lang="ru-RU" sz="1600" dirty="0"/>
              <a:t>на предмет условий переполнения, которые могут возникать в результате сложения, умножения, вычитания или деления двух числовых типов данных</a:t>
            </a:r>
            <a:r>
              <a:rPr lang="ru-RU" sz="1600" dirty="0" smtClean="0"/>
              <a:t>.</a:t>
            </a:r>
          </a:p>
          <a:p>
            <a:pPr marL="0" indent="0" fontAlgn="base">
              <a:buNone/>
            </a:pPr>
            <a:r>
              <a:rPr lang="ru-RU" sz="1600" dirty="0" smtClean="0"/>
              <a:t>Если </a:t>
            </a:r>
            <a:r>
              <a:rPr lang="ru-RU" sz="1600" dirty="0"/>
              <a:t>оператор (или блок операторов) заключен в контекст </a:t>
            </a:r>
            <a:r>
              <a:rPr lang="ru-RU" sz="1600" b="1" dirty="0" err="1" smtClean="0"/>
              <a:t>checked</a:t>
            </a:r>
            <a:r>
              <a:rPr lang="ru-RU" sz="1600" dirty="0" smtClean="0"/>
              <a:t>, компилятор </a:t>
            </a:r>
            <a:r>
              <a:rPr lang="ru-RU" sz="1600" b="1" dirty="0"/>
              <a:t>C# </a:t>
            </a:r>
            <a:r>
              <a:rPr lang="ru-RU" sz="1600" dirty="0"/>
              <a:t>генерирует дополнительные </a:t>
            </a:r>
            <a:r>
              <a:rPr lang="ru-RU" sz="1600" b="1" dirty="0" smtClean="0"/>
              <a:t>CIL</a:t>
            </a:r>
            <a:r>
              <a:rPr lang="ru-RU" sz="1600" dirty="0" smtClean="0"/>
              <a:t>-инструкции</a:t>
            </a:r>
            <a:r>
              <a:rPr lang="uk-UA" sz="1600" dirty="0" smtClean="0"/>
              <a:t>, </a:t>
            </a:r>
            <a:r>
              <a:rPr lang="ru-RU" sz="1600" dirty="0" smtClean="0"/>
              <a:t>обеспечивающие</a:t>
            </a:r>
            <a:r>
              <a:rPr lang="uk-UA" sz="1600" dirty="0" smtClean="0"/>
              <a:t> </a:t>
            </a:r>
            <a:r>
              <a:rPr lang="ru-RU" sz="1600" dirty="0" smtClean="0"/>
              <a:t>проверку</a:t>
            </a:r>
            <a:r>
              <a:rPr lang="uk-UA" sz="1600" dirty="0" smtClean="0"/>
              <a:t> </a:t>
            </a:r>
            <a:r>
              <a:rPr lang="ru-RU" sz="1600" dirty="0" smtClean="0"/>
              <a:t>потери</a:t>
            </a:r>
            <a:r>
              <a:rPr lang="uk-UA" sz="1600" dirty="0" smtClean="0"/>
              <a:t> </a:t>
            </a:r>
            <a:r>
              <a:rPr lang="ru-RU" sz="1600" dirty="0" smtClean="0"/>
              <a:t>данных</a:t>
            </a:r>
            <a:r>
              <a:rPr lang="uk-UA" sz="1600" dirty="0" smtClean="0"/>
              <a:t>.</a:t>
            </a:r>
            <a:endParaRPr lang="en-US" sz="1600" dirty="0" smtClean="0"/>
          </a:p>
          <a:p>
            <a:pPr marL="0" indent="0" fontAlgn="base">
              <a:buNone/>
            </a:pPr>
            <a:r>
              <a:rPr lang="ru-RU" sz="1600" dirty="0"/>
              <a:t>В случае возникновения условия переполнения во время выполнения будет генерироваться исключение </a:t>
            </a:r>
            <a:r>
              <a:rPr lang="ru-RU" sz="1600" b="1" i="1" dirty="0" err="1"/>
              <a:t>System.OverflowException</a:t>
            </a:r>
            <a:endParaRPr lang="en-US" sz="16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15" y="3044149"/>
            <a:ext cx="4305300" cy="3486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4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 smtClean="0"/>
              <a:t>Генерация исключений</a:t>
            </a:r>
            <a:endParaRPr lang="en-US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22515" y="877971"/>
            <a:ext cx="3917680" cy="5693517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Исключение может быть сгенерировано вручную с помощью </a:t>
            </a:r>
            <a:r>
              <a:rPr lang="ru-RU" b="1" dirty="0"/>
              <a:t>оператора </a:t>
            </a:r>
            <a:r>
              <a:rPr lang="ru-RU" b="1" dirty="0" err="1"/>
              <a:t>throw</a:t>
            </a:r>
            <a:r>
              <a:rPr lang="ru-RU" dirty="0" smtClean="0"/>
              <a:t>.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r>
              <a:rPr lang="ru-RU" dirty="0" smtClean="0"/>
              <a:t>Исключение</a:t>
            </a:r>
            <a:r>
              <a:rPr lang="ru-RU" dirty="0"/>
              <a:t>, перехваченное в одном блоке </a:t>
            </a:r>
            <a:r>
              <a:rPr lang="ru-RU" b="1" dirty="0" err="1"/>
              <a:t>catch</a:t>
            </a:r>
            <a:r>
              <a:rPr lang="ru-RU" dirty="0"/>
              <a:t>, может быть повторно </a:t>
            </a:r>
            <a:r>
              <a:rPr lang="ru-RU" dirty="0" smtClean="0"/>
              <a:t>проброшено, </a:t>
            </a:r>
            <a:r>
              <a:rPr lang="ru-RU" dirty="0"/>
              <a:t>чтобы быть перехваченным во внешнем блоке </a:t>
            </a:r>
            <a:r>
              <a:rPr lang="ru-RU" b="1" dirty="0" err="1"/>
              <a:t>catch</a:t>
            </a:r>
            <a:r>
              <a:rPr lang="ru-RU" dirty="0"/>
              <a:t>. 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204" y="877972"/>
            <a:ext cx="4162425" cy="2581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204" y="3724729"/>
            <a:ext cx="4286250" cy="2657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7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371538" cy="682752"/>
          </a:xfrm>
        </p:spPr>
        <p:txBody>
          <a:bodyPr/>
          <a:lstStyle/>
          <a:p>
            <a:pPr algn="ctr"/>
            <a:r>
              <a:rPr lang="ru-RU" dirty="0"/>
              <a:t>Блок </a:t>
            </a:r>
            <a:r>
              <a:rPr lang="en-US" dirty="0"/>
              <a:t>finally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677333" y="877971"/>
            <a:ext cx="8694205" cy="5693517"/>
          </a:xfrm>
        </p:spPr>
        <p:txBody>
          <a:bodyPr>
            <a:normAutofit/>
          </a:bodyPr>
          <a:lstStyle/>
          <a:p>
            <a:pPr fontAlgn="base"/>
            <a:r>
              <a:rPr lang="en-US" b="1" dirty="0" smtClean="0"/>
              <a:t>Finally</a:t>
            </a:r>
            <a:r>
              <a:rPr lang="en-US" dirty="0" smtClean="0"/>
              <a:t> - </a:t>
            </a:r>
            <a:r>
              <a:rPr lang="ru-RU" dirty="0" smtClean="0"/>
              <a:t>кодовый </a:t>
            </a:r>
            <a:r>
              <a:rPr lang="ru-RU" dirty="0"/>
              <a:t>блок, который будет выполняться после выхода из блока </a:t>
            </a:r>
            <a:r>
              <a:rPr lang="ru-RU" b="1" dirty="0" err="1" smtClean="0"/>
              <a:t>try</a:t>
            </a:r>
            <a:r>
              <a:rPr lang="ru-RU" b="1" dirty="0" smtClean="0"/>
              <a:t> </a:t>
            </a:r>
            <a:r>
              <a:rPr lang="ru-RU" dirty="0" smtClean="0"/>
              <a:t>/ </a:t>
            </a:r>
            <a:r>
              <a:rPr lang="ru-RU" b="1" dirty="0" err="1" smtClean="0"/>
              <a:t>catch</a:t>
            </a:r>
            <a:r>
              <a:rPr lang="ru-RU" dirty="0"/>
              <a:t>.</a:t>
            </a:r>
            <a:endParaRPr lang="en-US" dirty="0" smtClean="0"/>
          </a:p>
          <a:p>
            <a:pPr fontAlgn="base"/>
            <a:r>
              <a:rPr lang="ru-RU" dirty="0" smtClean="0"/>
              <a:t>Использование </a:t>
            </a:r>
            <a:r>
              <a:rPr lang="ru-RU" dirty="0"/>
              <a:t>блока </a:t>
            </a:r>
            <a:r>
              <a:rPr lang="ru-RU" b="1" dirty="0" err="1"/>
              <a:t>finally</a:t>
            </a:r>
            <a:r>
              <a:rPr lang="ru-RU" dirty="0"/>
              <a:t> гарантирует, что некоторый набор операторов будет выполняться всегда, независимо от того, возникло исключение (любого типа) или нет.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78" y="2761488"/>
            <a:ext cx="4686300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551" y="-8626"/>
            <a:ext cx="981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65868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774</TotalTime>
  <Words>359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Грань</vt:lpstr>
      <vt:lpstr>Introducing C#</vt:lpstr>
      <vt:lpstr>План лекции</vt:lpstr>
      <vt:lpstr>Программная ошибка (bug)</vt:lpstr>
      <vt:lpstr>Пользовательская ошибка (user error)</vt:lpstr>
      <vt:lpstr>Исключение (Exception)</vt:lpstr>
      <vt:lpstr>Обработка исключений</vt:lpstr>
      <vt:lpstr>Ключевое слово Checked</vt:lpstr>
      <vt:lpstr>Генерация исключений</vt:lpstr>
      <vt:lpstr>Блок finally</vt:lpstr>
      <vt:lpstr>Inner Exception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Nick Luk</dc:creator>
  <cp:lastModifiedBy>Windows User</cp:lastModifiedBy>
  <cp:revision>158</cp:revision>
  <dcterms:created xsi:type="dcterms:W3CDTF">2015-11-07T12:50:02Z</dcterms:created>
  <dcterms:modified xsi:type="dcterms:W3CDTF">2017-11-10T13:31:19Z</dcterms:modified>
</cp:coreProperties>
</file>