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58" r:id="rId7"/>
    <p:sldId id="259" r:id="rId8"/>
    <p:sldId id="267" r:id="rId9"/>
    <p:sldId id="261" r:id="rId10"/>
    <p:sldId id="263" r:id="rId11"/>
    <p:sldId id="264" r:id="rId12"/>
    <p:sldId id="268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Введение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ru-RU" dirty="0" err="1" smtClean="0"/>
              <a:t>реда</a:t>
            </a:r>
            <a:r>
              <a:rPr lang="ru-RU" dirty="0" smtClean="0"/>
              <a:t> разработки </a:t>
            </a:r>
            <a:r>
              <a:rPr lang="en-US" dirty="0" smtClean="0"/>
              <a:t>Microsoft Visual Studio</a:t>
            </a:r>
            <a:endParaRPr lang="en-US" dirty="0"/>
          </a:p>
        </p:txBody>
      </p:sp>
      <p:sp>
        <p:nvSpPr>
          <p:cNvPr id="7" name="Місце для вмісту 2"/>
          <p:cNvSpPr>
            <a:spLocks noGrp="1"/>
          </p:cNvSpPr>
          <p:nvPr>
            <p:ph idx="1"/>
          </p:nvPr>
        </p:nvSpPr>
        <p:spPr>
          <a:xfrm>
            <a:off x="473433" y="4328160"/>
            <a:ext cx="8424672" cy="2535936"/>
          </a:xfrm>
        </p:spPr>
        <p:txBody>
          <a:bodyPr>
            <a:normAutofit/>
          </a:bodyPr>
          <a:lstStyle/>
          <a:p>
            <a:r>
              <a:rPr lang="en-US" sz="1600" b="1" i="1" dirty="0" smtClean="0"/>
              <a:t>References </a:t>
            </a:r>
            <a:r>
              <a:rPr lang="en-US" sz="1600" dirty="0" smtClean="0"/>
              <a:t>– </a:t>
            </a:r>
            <a:r>
              <a:rPr lang="ru-RU" sz="1600" dirty="0" smtClean="0"/>
              <a:t>папка которая содержит ссылки на библиотеки скомпилированного кода которые вы можете использовать. Когда ваш код будет скомпилирован он будет преобразован в библиотеку и получит уникальное имя. В </a:t>
            </a:r>
            <a:r>
              <a:rPr lang="en-US" sz="1600" dirty="0" smtClean="0"/>
              <a:t>.NET Framework </a:t>
            </a:r>
            <a:r>
              <a:rPr lang="ru-RU" sz="1600" dirty="0" smtClean="0"/>
              <a:t>такие библиотеки называются сборками (</a:t>
            </a:r>
            <a:r>
              <a:rPr lang="en-US" sz="1600" dirty="0" smtClean="0"/>
              <a:t>assemblies</a:t>
            </a:r>
            <a:r>
              <a:rPr lang="ru-RU" sz="1600" dirty="0" smtClean="0"/>
              <a:t>).</a:t>
            </a:r>
          </a:p>
          <a:p>
            <a:r>
              <a:rPr lang="ru-RU" sz="1600" b="1" i="1" dirty="0" err="1" smtClean="0"/>
              <a:t>App.config</a:t>
            </a:r>
            <a:r>
              <a:rPr lang="ru-RU" sz="1600" dirty="0" smtClean="0"/>
              <a:t> - файл </a:t>
            </a:r>
            <a:r>
              <a:rPr lang="ru-RU" sz="1600" dirty="0"/>
              <a:t>конфигурации приложения. </a:t>
            </a:r>
            <a:r>
              <a:rPr lang="ru-RU" sz="1600" dirty="0" smtClean="0"/>
              <a:t>Не </a:t>
            </a:r>
            <a:r>
              <a:rPr lang="ru-RU" sz="1600" dirty="0"/>
              <a:t>является обязательным, </a:t>
            </a:r>
            <a:r>
              <a:rPr lang="ru-RU" sz="1600" dirty="0" smtClean="0"/>
              <a:t>и может не всегда присутствовать. В нем возможно </a:t>
            </a:r>
            <a:r>
              <a:rPr lang="ru-RU" sz="1600" dirty="0"/>
              <a:t>задать настройки, которые ваше приложение может использовать во время </a:t>
            </a:r>
            <a:r>
              <a:rPr lang="ru-RU" sz="1600" dirty="0" smtClean="0"/>
              <a:t>выполнения.</a:t>
            </a:r>
          </a:p>
          <a:p>
            <a:r>
              <a:rPr lang="en-US" sz="1600" dirty="0" err="1" smtClean="0"/>
              <a:t>MainWindow.xaml.cs</a:t>
            </a:r>
            <a:r>
              <a:rPr lang="en-US" sz="1600" dirty="0" smtClean="0"/>
              <a:t> – </a:t>
            </a:r>
            <a:r>
              <a:rPr lang="ru-RU" sz="1600" dirty="0" smtClean="0"/>
              <a:t>файл исходного кода </a:t>
            </a:r>
            <a:r>
              <a:rPr lang="en-US" sz="1600" dirty="0" smtClean="0"/>
              <a:t>C#.</a:t>
            </a:r>
            <a:endParaRPr lang="en-US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56" y="682752"/>
            <a:ext cx="6753225" cy="3381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961120" cy="682752"/>
          </a:xfrm>
        </p:spPr>
        <p:txBody>
          <a:bodyPr/>
          <a:lstStyle/>
          <a:p>
            <a:pPr algn="ctr"/>
            <a:r>
              <a:rPr lang="uk-UA" dirty="0" err="1"/>
              <a:t>Пространства</a:t>
            </a:r>
            <a:r>
              <a:rPr lang="uk-UA" dirty="0"/>
              <a:t> </a:t>
            </a:r>
            <a:r>
              <a:rPr lang="uk-UA" dirty="0" err="1"/>
              <a:t>имен</a:t>
            </a:r>
            <a:r>
              <a:rPr lang="uk-UA" dirty="0"/>
              <a:t> и </a:t>
            </a:r>
            <a:r>
              <a:rPr lang="uk-UA" dirty="0" err="1"/>
              <a:t>сборки</a:t>
            </a:r>
            <a:endParaRPr lang="en-US" dirty="0"/>
          </a:p>
        </p:txBody>
      </p:sp>
      <p:sp>
        <p:nvSpPr>
          <p:cNvPr id="7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841247"/>
            <a:ext cx="8596668" cy="583996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Пространство имен </a:t>
            </a:r>
            <a:r>
              <a:rPr lang="en-US" b="1" dirty="0" smtClean="0"/>
              <a:t>(namespace) </a:t>
            </a:r>
            <a:r>
              <a:rPr lang="en-US" dirty="0" smtClean="0"/>
              <a:t>- </a:t>
            </a:r>
            <a:r>
              <a:rPr lang="ru-RU" dirty="0" smtClean="0"/>
              <a:t>определяет </a:t>
            </a:r>
            <a:r>
              <a:rPr lang="ru-RU" dirty="0"/>
              <a:t>область объявлений, в которой допускается хранить одно множество имен отдельно от другого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существу, имена, объявленные в одном пространстве имен, не будут вступать в конфликт с аналогичными именами, объявленными в другой области. Так, в библиотеке классов для среды .NET </a:t>
            </a:r>
            <a:r>
              <a:rPr lang="ru-RU" dirty="0" err="1"/>
              <a:t>Framework</a:t>
            </a:r>
            <a:r>
              <a:rPr lang="ru-RU" dirty="0"/>
              <a:t>, которая одновременно является библиотекой классов C#, используется пространство имен </a:t>
            </a:r>
            <a:r>
              <a:rPr lang="ru-RU" dirty="0" err="1"/>
              <a:t>System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</a:t>
            </a:r>
            <a:r>
              <a:rPr lang="ru-RU" b="1" dirty="0" err="1" smtClean="0"/>
              <a:t>борка</a:t>
            </a:r>
            <a:r>
              <a:rPr lang="ru-RU" b="1" dirty="0" smtClean="0"/>
              <a:t> </a:t>
            </a:r>
            <a:r>
              <a:rPr lang="ru-RU" dirty="0"/>
              <a:t>представляет собой поддерживающий версии </a:t>
            </a:r>
            <a:r>
              <a:rPr lang="ru-RU" dirty="0" err="1"/>
              <a:t>самоописываемый</a:t>
            </a:r>
            <a:r>
              <a:rPr lang="ru-RU" dirty="0"/>
              <a:t> двоичный файл, обслуживаемый CLR (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Runtime</a:t>
            </a:r>
            <a:r>
              <a:rPr lang="ru-RU" dirty="0"/>
              <a:t> — общеязыковая исполняющая среда</a:t>
            </a:r>
            <a:r>
              <a:rPr lang="ru-RU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имеют файловые </a:t>
            </a:r>
            <a:r>
              <a:rPr lang="ru-RU" dirty="0"/>
              <a:t>расширения (*.</a:t>
            </a:r>
            <a:r>
              <a:rPr lang="ru-RU" dirty="0" err="1"/>
              <a:t>ехе</a:t>
            </a:r>
            <a:r>
              <a:rPr lang="ru-RU" dirty="0"/>
              <a:t> или *.</a:t>
            </a:r>
            <a:r>
              <a:rPr lang="ru-RU" dirty="0" err="1"/>
              <a:t>dll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dirty="0" err="1" smtClean="0"/>
              <a:t>определяют</a:t>
            </a:r>
            <a:r>
              <a:rPr lang="uk-UA" dirty="0" smtClean="0"/>
              <a:t> </a:t>
            </a:r>
            <a:r>
              <a:rPr lang="uk-UA" dirty="0" err="1"/>
              <a:t>границы</a:t>
            </a:r>
            <a:r>
              <a:rPr lang="uk-UA" dirty="0"/>
              <a:t> </a:t>
            </a:r>
            <a:r>
              <a:rPr lang="uk-UA" dirty="0" err="1" smtClean="0"/>
              <a:t>типов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являются </a:t>
            </a:r>
            <a:r>
              <a:rPr lang="ru-RU" dirty="0"/>
              <a:t>единицами, поддерживающими </a:t>
            </a:r>
            <a:r>
              <a:rPr lang="ru-RU" dirty="0" smtClean="0"/>
              <a:t>конфигурирование</a:t>
            </a:r>
            <a:r>
              <a:rPr lang="en-US" dirty="0" smtClean="0"/>
              <a:t> </a:t>
            </a:r>
            <a:r>
              <a:rPr lang="ru-RU" dirty="0" smtClean="0"/>
              <a:t>версий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dirty="0" err="1" smtClean="0"/>
              <a:t>являются</a:t>
            </a:r>
            <a:r>
              <a:rPr lang="uk-UA" dirty="0" smtClean="0"/>
              <a:t> </a:t>
            </a:r>
            <a:r>
              <a:rPr lang="uk-UA" dirty="0" err="1" smtClean="0"/>
              <a:t>самоописываемыми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961120" cy="682752"/>
          </a:xfrm>
        </p:spPr>
        <p:txBody>
          <a:bodyPr/>
          <a:lstStyle/>
          <a:p>
            <a:pPr algn="ctr"/>
            <a:r>
              <a:rPr lang="uk-UA" dirty="0" err="1"/>
              <a:t>Пространства</a:t>
            </a:r>
            <a:r>
              <a:rPr lang="uk-UA" dirty="0"/>
              <a:t> </a:t>
            </a:r>
            <a:r>
              <a:rPr lang="uk-UA" dirty="0" err="1"/>
              <a:t>имен</a:t>
            </a:r>
            <a:r>
              <a:rPr lang="uk-UA" dirty="0"/>
              <a:t> и </a:t>
            </a:r>
            <a:r>
              <a:rPr lang="uk-UA" dirty="0" err="1"/>
              <a:t>сборки</a:t>
            </a:r>
            <a:endParaRPr lang="en-US" dirty="0"/>
          </a:p>
        </p:txBody>
      </p:sp>
      <p:sp>
        <p:nvSpPr>
          <p:cNvPr id="7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841247"/>
            <a:ext cx="8596668" cy="5839969"/>
          </a:xfrm>
        </p:spPr>
        <p:txBody>
          <a:bodyPr>
            <a:normAutofit/>
          </a:bodyPr>
          <a:lstStyle/>
          <a:p>
            <a:r>
              <a:rPr lang="ru-RU" dirty="0" smtClean="0"/>
              <a:t>Каждая сборка представляет собой исполняемое приложение.</a:t>
            </a:r>
          </a:p>
          <a:p>
            <a:r>
              <a:rPr lang="ru-RU" dirty="0" smtClean="0"/>
              <a:t>На компьютере исполняющем приложение должна быть установлена платформа </a:t>
            </a:r>
            <a:r>
              <a:rPr lang="en-US" dirty="0" smtClean="0"/>
              <a:t>.NET Framework</a:t>
            </a:r>
          </a:p>
          <a:p>
            <a:endParaRPr lang="en-US" dirty="0"/>
          </a:p>
          <a:p>
            <a:r>
              <a:rPr lang="ru-RU" dirty="0" smtClean="0"/>
              <a:t>Для проверки версии </a:t>
            </a:r>
            <a:r>
              <a:rPr lang="en-US" dirty="0" smtClean="0"/>
              <a:t>CLR </a:t>
            </a:r>
            <a:r>
              <a:rPr lang="ru-RU" dirty="0" smtClean="0"/>
              <a:t>среды</a:t>
            </a:r>
            <a:r>
              <a:rPr lang="en-US" dirty="0" smtClean="0"/>
              <a:t> </a:t>
            </a:r>
            <a:r>
              <a:rPr lang="ru-RU" dirty="0" smtClean="0"/>
              <a:t>можно воспользоваться утилитой </a:t>
            </a:r>
            <a:r>
              <a:rPr lang="en-US" b="1" dirty="0" smtClean="0"/>
              <a:t>clrver.exe.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58" y="3064534"/>
            <a:ext cx="6965220" cy="2887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7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961120" cy="682752"/>
          </a:xfrm>
        </p:spPr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ru-RU" dirty="0" err="1" smtClean="0"/>
              <a:t>реда</a:t>
            </a:r>
            <a:r>
              <a:rPr lang="ru-RU" dirty="0" smtClean="0"/>
              <a:t> разработки </a:t>
            </a:r>
            <a:r>
              <a:rPr lang="en-US" dirty="0" smtClean="0"/>
              <a:t>Microsoft Visual Studio</a:t>
            </a:r>
            <a:endParaRPr lang="en-US" dirty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3454146"/>
            <a:ext cx="3333750" cy="34099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9" y="1104519"/>
            <a:ext cx="8132596" cy="4601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4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2878"/>
            <a:ext cx="8596668" cy="632604"/>
          </a:xfrm>
        </p:spPr>
        <p:txBody>
          <a:bodyPr>
            <a:normAutofit fontScale="90000"/>
          </a:bodyPr>
          <a:lstStyle/>
          <a:p>
            <a:r>
              <a:rPr lang="en-US" dirty="0"/>
              <a:t>.NET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9727"/>
            <a:ext cx="8596668" cy="56761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.NET </a:t>
            </a:r>
            <a:r>
              <a:rPr lang="ru-RU" dirty="0" err="1"/>
              <a:t>Core</a:t>
            </a:r>
            <a:r>
              <a:rPr lang="ru-RU" dirty="0"/>
              <a:t> – это модульная реализация, которая может использоваться широким набором вертикалей, начиная с дата-центров и заканчивая сенсорными устройствами, доступная с открытым исходным кодом, и поддерживаемая </a:t>
            </a:r>
            <a:r>
              <a:rPr lang="ru-RU" dirty="0" err="1"/>
              <a:t>Microsoft</a:t>
            </a:r>
            <a:r>
              <a:rPr lang="ru-RU" dirty="0"/>
              <a:t> на Windows,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/>
              <a:t>Mac</a:t>
            </a:r>
            <a:r>
              <a:rPr lang="ru-RU" dirty="0"/>
              <a:t> OSX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.NET </a:t>
            </a:r>
            <a:r>
              <a:rPr lang="ru-RU" dirty="0" err="1"/>
              <a:t>Framework</a:t>
            </a:r>
            <a:r>
              <a:rPr lang="ru-RU" dirty="0"/>
              <a:t> по-прежнему ключевая платформа для создания насыщенных </a:t>
            </a:r>
            <a:r>
              <a:rPr lang="ru-RU" dirty="0" err="1"/>
              <a:t>десктопных</a:t>
            </a:r>
            <a:r>
              <a:rPr lang="ru-RU" dirty="0"/>
              <a:t> приложений, и .NET </a:t>
            </a:r>
            <a:r>
              <a:rPr lang="ru-RU" dirty="0" err="1"/>
              <a:t>Core</a:t>
            </a:r>
            <a:r>
              <a:rPr lang="ru-RU" dirty="0"/>
              <a:t> это не изменяет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Платформа .NET </a:t>
            </a:r>
            <a:r>
              <a:rPr lang="ru-RU" dirty="0" err="1"/>
              <a:t>Core</a:t>
            </a:r>
            <a:r>
              <a:rPr lang="ru-RU" dirty="0"/>
              <a:t> – это новый .NET-стек, оптимизированный для разработки с открытым исходным кодом и гибкой доставки через </a:t>
            </a:r>
            <a:r>
              <a:rPr lang="ru-RU" dirty="0" err="1"/>
              <a:t>NuGet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21" y="1787294"/>
            <a:ext cx="5429250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4418922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uk-UA" dirty="0" err="1" smtClean="0"/>
              <a:t>Основные</a:t>
            </a:r>
            <a:r>
              <a:rPr lang="uk-UA" dirty="0" smtClean="0"/>
              <a:t> </a:t>
            </a:r>
            <a:r>
              <a:rPr lang="uk-UA" dirty="0" err="1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uk-UA" dirty="0" err="1" smtClean="0"/>
              <a:t>Язык</a:t>
            </a:r>
            <a:r>
              <a:rPr lang="uk-UA" dirty="0" smtClean="0"/>
              <a:t> </a:t>
            </a:r>
            <a:r>
              <a:rPr lang="uk-UA" dirty="0" err="1"/>
              <a:t>программирования</a:t>
            </a:r>
            <a:r>
              <a:rPr lang="uk-UA" dirty="0"/>
              <a:t>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CLR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BCL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IL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uk-UA" dirty="0" err="1" smtClean="0"/>
              <a:t>пространства</a:t>
            </a:r>
            <a:r>
              <a:rPr lang="uk-UA" dirty="0" smtClean="0"/>
              <a:t> </a:t>
            </a:r>
            <a:r>
              <a:rPr lang="uk-UA" dirty="0" err="1"/>
              <a:t>имен</a:t>
            </a:r>
            <a:r>
              <a:rPr lang="uk-UA" dirty="0"/>
              <a:t> и </a:t>
            </a:r>
            <a:r>
              <a:rPr lang="uk-UA" dirty="0" err="1" smtClean="0"/>
              <a:t>сборки</a:t>
            </a:r>
            <a:endParaRPr lang="uk-UA" dirty="0"/>
          </a:p>
          <a:p>
            <a:pPr fontAlgn="base"/>
            <a:r>
              <a:rPr lang="uk-UA" dirty="0" err="1" smtClean="0"/>
              <a:t>Составляющие</a:t>
            </a:r>
            <a:r>
              <a:rPr lang="uk-UA" dirty="0" smtClean="0"/>
              <a:t> </a:t>
            </a:r>
            <a:r>
              <a:rPr lang="uk-UA" dirty="0" err="1" smtClean="0"/>
              <a:t>сборки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Solution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Project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project properties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References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app.config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.</a:t>
            </a:r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en-US" dirty="0"/>
              <a:t>file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952616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dirty="0"/>
              <a:t> Создание консольного </a:t>
            </a:r>
            <a:r>
              <a:rPr lang="ru-RU" dirty="0" smtClean="0"/>
              <a:t>приложения</a:t>
            </a:r>
          </a:p>
          <a:p>
            <a:pPr fontAlgn="base"/>
            <a:r>
              <a:rPr lang="ru-RU" dirty="0"/>
              <a:t>	</a:t>
            </a:r>
            <a:r>
              <a:rPr lang="ru-RU" dirty="0" smtClean="0"/>
              <a:t>Создание </a:t>
            </a:r>
            <a:r>
              <a:rPr lang="ru-RU" dirty="0"/>
              <a:t>десктоп приложения WPF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/>
              <a:t>.NET </a:t>
            </a:r>
            <a:r>
              <a:rPr lang="ru-RU" dirty="0" err="1"/>
              <a:t>Framework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ru-RU" b="1" dirty="0"/>
              <a:t>.NET </a:t>
            </a:r>
            <a:r>
              <a:rPr lang="ru-RU" b="1" dirty="0" err="1"/>
              <a:t>Framework</a:t>
            </a:r>
            <a:r>
              <a:rPr lang="ru-RU" dirty="0"/>
              <a:t> – это программная платформа, предназначенная для создания, развертывания и запуска приложений на базе операционной системы </a:t>
            </a:r>
            <a:r>
              <a:rPr lang="ru-RU" dirty="0" err="1"/>
              <a:t>Windows</a:t>
            </a:r>
            <a:r>
              <a:rPr lang="ru-RU" dirty="0"/>
              <a:t>, а так же операционных систем: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Unix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ru-RU" dirty="0"/>
          </a:p>
          <a:p>
            <a:pPr fontAlgn="base"/>
            <a:r>
              <a:rPr lang="ru-RU" dirty="0"/>
              <a:t>Основными компонентами платформы являются: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dirty="0"/>
              <a:t>Общеязыковая исполняющая среда — CLR (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Runtime</a:t>
            </a:r>
            <a:r>
              <a:rPr lang="ru-RU" dirty="0"/>
              <a:t>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dirty="0"/>
              <a:t>Библиотеки платформы .NET — FCL (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 smtClean="0"/>
              <a:t>)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dirty="0"/>
              <a:t>Б</a:t>
            </a:r>
            <a:r>
              <a:rPr lang="uk-UA" dirty="0" err="1" smtClean="0"/>
              <a:t>иблиотек</a:t>
            </a:r>
            <a:r>
              <a:rPr lang="ru-RU" dirty="0"/>
              <a:t>а</a:t>
            </a:r>
            <a:r>
              <a:rPr lang="uk-UA" smtClean="0"/>
              <a:t> </a:t>
            </a:r>
            <a:r>
              <a:rPr lang="uk-UA" dirty="0" err="1"/>
              <a:t>базовых</a:t>
            </a:r>
            <a:r>
              <a:rPr lang="uk-UA" dirty="0"/>
              <a:t> </a:t>
            </a:r>
            <a:r>
              <a:rPr lang="uk-UA" dirty="0" err="1"/>
              <a:t>классов</a:t>
            </a:r>
            <a:r>
              <a:rPr lang="uk-UA" dirty="0"/>
              <a:t> </a:t>
            </a:r>
            <a:r>
              <a:rPr lang="ru-RU" dirty="0"/>
              <a:t>—</a:t>
            </a:r>
            <a:r>
              <a:rPr lang="uk-UA" dirty="0" smtClean="0"/>
              <a:t> </a:t>
            </a:r>
            <a:r>
              <a:rPr lang="en-US" dirty="0" smtClean="0"/>
              <a:t>BCL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Base Class Library</a:t>
            </a:r>
            <a:r>
              <a:rPr lang="ru-RU" dirty="0" smtClean="0"/>
              <a:t>)</a:t>
            </a:r>
            <a:r>
              <a:rPr lang="en-US" dirty="0"/>
              <a:t> 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55" y="2007498"/>
            <a:ext cx="2867025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6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Language Runtime (CLR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841247"/>
            <a:ext cx="8596668" cy="1792225"/>
          </a:xfrm>
        </p:spPr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бщеязыковая </a:t>
            </a:r>
            <a:r>
              <a:rPr lang="ru-RU" dirty="0"/>
              <a:t>среда исполнения </a:t>
            </a:r>
            <a:r>
              <a:rPr lang="ru-RU" b="1" dirty="0" err="1">
                <a:solidFill>
                  <a:srgbClr val="002060"/>
                </a:solidFill>
              </a:rPr>
              <a:t>Common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Language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Runtime</a:t>
            </a:r>
            <a:r>
              <a:rPr lang="ru-RU" b="1" dirty="0">
                <a:solidFill>
                  <a:srgbClr val="002060"/>
                </a:solidFill>
              </a:rPr>
              <a:t> (</a:t>
            </a:r>
            <a:r>
              <a:rPr lang="ru-RU" b="1" dirty="0" smtClean="0">
                <a:solidFill>
                  <a:srgbClr val="002060"/>
                </a:solidFill>
              </a:rPr>
              <a:t>CLR) </a:t>
            </a:r>
            <a:r>
              <a:rPr lang="ru-RU" dirty="0" smtClean="0"/>
              <a:t>интерпретирует </a:t>
            </a:r>
            <a:r>
              <a:rPr lang="ru-RU" dirty="0"/>
              <a:t>код на языке </a:t>
            </a:r>
            <a:r>
              <a:rPr lang="ru-RU" dirty="0" smtClean="0"/>
              <a:t>MSIL (</a:t>
            </a:r>
            <a:r>
              <a:rPr lang="en-US" dirty="0"/>
              <a:t>Microsoft Intermediate Language</a:t>
            </a:r>
            <a:r>
              <a:rPr lang="ru-RU" dirty="0" smtClean="0"/>
              <a:t>), </a:t>
            </a:r>
            <a:r>
              <a:rPr lang="ru-RU" dirty="0"/>
              <a:t>а также предоставляет </a:t>
            </a:r>
            <a:r>
              <a:rPr lang="ru-RU" dirty="0" smtClean="0"/>
              <a:t>доступ </a:t>
            </a:r>
            <a:r>
              <a:rPr lang="ru-RU" dirty="0"/>
              <a:t>к библиотекам классов .NET </a:t>
            </a:r>
            <a:r>
              <a:rPr lang="ru-RU" dirty="0" err="1" smtClean="0"/>
              <a:t>Framework</a:t>
            </a:r>
            <a:r>
              <a:rPr lang="ru-RU" dirty="0" smtClean="0"/>
              <a:t>.</a:t>
            </a:r>
          </a:p>
          <a:p>
            <a:r>
              <a:rPr lang="ru-RU" dirty="0"/>
              <a:t>CLR позиционируется как не "</a:t>
            </a:r>
            <a:r>
              <a:rPr lang="ru-RU" dirty="0" err="1"/>
              <a:t>виртуализированная</a:t>
            </a:r>
            <a:r>
              <a:rPr lang="ru-RU" dirty="0"/>
              <a:t>" платформа, тесно связанная с операционной системой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6" y="2791967"/>
            <a:ext cx="5806116" cy="3810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1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Language Runtime (CLR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841246"/>
            <a:ext cx="8596668" cy="6016753"/>
          </a:xfrm>
        </p:spPr>
        <p:txBody>
          <a:bodyPr>
            <a:normAutofit/>
          </a:bodyPr>
          <a:lstStyle/>
          <a:p>
            <a:r>
              <a:rPr lang="ru-RU" dirty="0" smtClean="0"/>
              <a:t>CLR предоставляет основные возможности: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Управление памятью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Загрузка сборок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Безопасность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Обработка исключений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Синхронизация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 перечисленные возможности доступны в любых языках использующих </a:t>
            </a:r>
            <a:r>
              <a:rPr lang="en-US" dirty="0" smtClean="0"/>
              <a:t>CLR.</a:t>
            </a:r>
            <a:r>
              <a:rPr lang="ru-RU" dirty="0"/>
              <a:t> </a:t>
            </a:r>
            <a:r>
              <a:rPr lang="ru-RU" dirty="0" smtClean="0"/>
              <a:t>Среди них:</a:t>
            </a:r>
          </a:p>
          <a:p>
            <a:pPr marL="400050" lvl="1" indent="0">
              <a:buNone/>
            </a:pPr>
            <a:r>
              <a:rPr lang="en-US" dirty="0" smtClean="0"/>
              <a:t>C++/CLI</a:t>
            </a:r>
          </a:p>
          <a:p>
            <a:pPr marL="400050" lvl="1" indent="0">
              <a:buNone/>
            </a:pPr>
            <a:r>
              <a:rPr lang="en-US" dirty="0" smtClean="0"/>
              <a:t>C#</a:t>
            </a:r>
          </a:p>
          <a:p>
            <a:pPr marL="400050" lvl="1" indent="0">
              <a:buNone/>
            </a:pPr>
            <a:r>
              <a:rPr lang="en-US" dirty="0" smtClean="0"/>
              <a:t>Visual Basic</a:t>
            </a:r>
          </a:p>
          <a:p>
            <a:pPr marL="400050" lvl="1" indent="0">
              <a:buNone/>
            </a:pPr>
            <a:r>
              <a:rPr lang="en-US" dirty="0" smtClean="0"/>
              <a:t>F#</a:t>
            </a:r>
          </a:p>
          <a:p>
            <a:pPr marL="400050" lvl="1" indent="0">
              <a:buNone/>
            </a:pPr>
            <a:r>
              <a:rPr lang="en-US" dirty="0" smtClean="0"/>
              <a:t>Iron Ruby</a:t>
            </a:r>
          </a:p>
          <a:p>
            <a:pPr marL="400050" lvl="1" indent="0">
              <a:buNone/>
            </a:pPr>
            <a:r>
              <a:rPr lang="en-US" dirty="0" smtClean="0"/>
              <a:t>Iron Python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Особенности языка </a:t>
            </a:r>
            <a:r>
              <a:rPr lang="en-US" dirty="0"/>
              <a:t>C#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841247"/>
            <a:ext cx="8596668" cy="5499745"/>
          </a:xfrm>
        </p:spPr>
        <p:txBody>
          <a:bodyPr/>
          <a:lstStyle/>
          <a:p>
            <a:r>
              <a:rPr lang="ru-RU" dirty="0"/>
              <a:t>C</a:t>
            </a:r>
            <a:r>
              <a:rPr lang="ru-RU" dirty="0" smtClean="0"/>
              <a:t>#</a:t>
            </a:r>
            <a:r>
              <a:rPr lang="en-US" dirty="0" smtClean="0"/>
              <a:t> </a:t>
            </a:r>
            <a:r>
              <a:rPr lang="ru-RU" dirty="0" smtClean="0"/>
              <a:t>— </a:t>
            </a:r>
            <a:r>
              <a:rPr lang="ru-RU" dirty="0" err="1" smtClean="0"/>
              <a:t>строготипизированный</a:t>
            </a:r>
            <a:r>
              <a:rPr lang="ru-RU" dirty="0" smtClean="0"/>
              <a:t> </a:t>
            </a:r>
            <a:r>
              <a:rPr lang="ru-RU" dirty="0"/>
              <a:t>объектно-ориентированный язык, предназначенный для разработки разнообразных безопасных и мощных приложений, выполняемых в среде .NET </a:t>
            </a:r>
            <a:r>
              <a:rPr lang="ru-RU" dirty="0" err="1" smtClean="0"/>
              <a:t>Framework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/>
              <a:t>C# относится к семье языков с C-подобным синтаксисом, из них его синтаксис наиболее близок к C++ и </a:t>
            </a:r>
            <a:r>
              <a:rPr lang="ru-RU" dirty="0" err="1"/>
              <a:t>Java</a:t>
            </a:r>
            <a:r>
              <a:rPr lang="ru-RU" dirty="0"/>
              <a:t>. Язык имеет статическую </a:t>
            </a:r>
            <a:r>
              <a:rPr lang="ru-RU" dirty="0" smtClean="0"/>
              <a:t>типизацию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/>
              <a:t> С помощью языка C# можно </a:t>
            </a:r>
            <a:r>
              <a:rPr lang="ru-RU" dirty="0" smtClean="0"/>
              <a:t>создавать: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д</a:t>
            </a:r>
            <a:r>
              <a:rPr lang="ru-RU" dirty="0" smtClean="0"/>
              <a:t>есктоп приложения </a:t>
            </a:r>
            <a:r>
              <a:rPr lang="ru-RU" dirty="0" err="1" smtClean="0"/>
              <a:t>Windows</a:t>
            </a: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XML-веб-службы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распределенные компоненты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клиент-серверные приложения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приложения баз данных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Компиляция (и запуск) приложения </a:t>
            </a:r>
            <a:r>
              <a:rPr lang="en-US" dirty="0" smtClean="0"/>
              <a:t>.NET</a:t>
            </a:r>
            <a:endParaRPr lang="en-US" dirty="0"/>
          </a:p>
        </p:txBody>
      </p:sp>
      <p:pic>
        <p:nvPicPr>
          <p:cNvPr id="1026" name="Picture 2" descr="http://www.intuit.ru/EDI/08_10_15_3/1444256437-17956/tutorial/661/objects/4/files/07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53" y="1816608"/>
            <a:ext cx="351472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Місце для вмісту 2"/>
          <p:cNvSpPr>
            <a:spLocks noGrp="1"/>
          </p:cNvSpPr>
          <p:nvPr>
            <p:ph idx="1"/>
          </p:nvPr>
        </p:nvSpPr>
        <p:spPr>
          <a:xfrm>
            <a:off x="292608" y="841248"/>
            <a:ext cx="5864352" cy="569366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Все приложения .NET поставляются в виде скомпилированного кода MSIL.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Весь </a:t>
            </a:r>
            <a:r>
              <a:rPr lang="ru-RU" dirty="0"/>
              <a:t>процесс компиляции приложения .NET состоит из двух </a:t>
            </a:r>
            <a:r>
              <a:rPr lang="ru-RU" dirty="0" smtClean="0"/>
              <a:t>этапов</a:t>
            </a:r>
            <a:r>
              <a:rPr lang="en-US" dirty="0"/>
              <a:t>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преобразования </a:t>
            </a:r>
            <a:r>
              <a:rPr lang="ru-RU" dirty="0"/>
              <a:t>исходного кода программы в код на языке </a:t>
            </a:r>
            <a:r>
              <a:rPr lang="ru-RU" dirty="0" smtClean="0"/>
              <a:t>MSIL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преобразование </a:t>
            </a:r>
            <a:r>
              <a:rPr lang="ru-RU" dirty="0"/>
              <a:t>кода MSIL в машинный </a:t>
            </a:r>
            <a:r>
              <a:rPr lang="ru-RU" dirty="0" smtClean="0"/>
              <a:t>код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ru-RU" dirty="0"/>
              <a:t>Такой процесс позволяет абстрагироваться от платформы исполнения, а также оптимизировать машинный код под конкретную платформу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Преобразование </a:t>
            </a:r>
            <a:r>
              <a:rPr lang="ru-RU" dirty="0"/>
              <a:t>кода MSIL в машинный код происходит в момент запуска программы JIT-компилятором, а результат сохраняется в специальном кэше.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Компиляция приложения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6" name="Місце для вмісту 2"/>
          <p:cNvSpPr>
            <a:spLocks noGrp="1"/>
          </p:cNvSpPr>
          <p:nvPr>
            <p:ph idx="1"/>
          </p:nvPr>
        </p:nvSpPr>
        <p:spPr>
          <a:xfrm>
            <a:off x="292608" y="841248"/>
            <a:ext cx="9263516" cy="5693664"/>
          </a:xfrm>
        </p:spPr>
        <p:txBody>
          <a:bodyPr>
            <a:normAutofit/>
          </a:bodyPr>
          <a:lstStyle/>
          <a:p>
            <a:r>
              <a:rPr lang="ru-RU" dirty="0" smtClean="0"/>
              <a:t>Компилятор помимо генерирования </a:t>
            </a:r>
            <a:r>
              <a:rPr lang="en-US" dirty="0" smtClean="0"/>
              <a:t>IL </a:t>
            </a:r>
            <a:r>
              <a:rPr lang="uk-UA" dirty="0" err="1" smtClean="0"/>
              <a:t>кода</a:t>
            </a:r>
            <a:r>
              <a:rPr lang="en-US" dirty="0"/>
              <a:t> </a:t>
            </a:r>
            <a:r>
              <a:rPr lang="ru-RU" dirty="0" smtClean="0"/>
              <a:t>создает метаданные которые представляют собой набор таблиц описывающих используемые типы и их члены.</a:t>
            </a:r>
          </a:p>
          <a:p>
            <a:endParaRPr lang="ru-RU" dirty="0" smtClean="0"/>
          </a:p>
          <a:p>
            <a:r>
              <a:rPr lang="ru-RU" dirty="0" smtClean="0"/>
              <a:t>Метаданные решают следующие задачи: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Устраняют необходимость в заголовочных и библиотечных файлах при компиляции (все сведения содержатся в файле с реализующим их </a:t>
            </a:r>
            <a:r>
              <a:rPr lang="en-US" dirty="0" smtClean="0"/>
              <a:t>IL </a:t>
            </a:r>
            <a:r>
              <a:rPr lang="uk-UA" dirty="0" smtClean="0"/>
              <a:t>кодом</a:t>
            </a:r>
            <a:r>
              <a:rPr lang="ru-RU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VS IntelliSense </a:t>
            </a:r>
            <a:r>
              <a:rPr lang="ru-RU" dirty="0" smtClean="0"/>
              <a:t>анализирует метаданные и осуществляет подсказки упрощая написание кода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CLR </a:t>
            </a:r>
            <a:r>
              <a:rPr lang="ru-RU" dirty="0" smtClean="0"/>
              <a:t>использует метаданные для проверки безопасности типов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Метаданные используются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и </a:t>
            </a:r>
            <a:r>
              <a:rPr lang="ru-RU" dirty="0" err="1" smtClean="0"/>
              <a:t>десериализации</a:t>
            </a:r>
            <a:endParaRPr lang="ru-R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Метаданные позволяют сборщику мусора отслеживать жизненный цикл объект</a:t>
            </a:r>
            <a:r>
              <a:rPr lang="ru-RU" dirty="0"/>
              <a:t>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0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ru-RU" dirty="0" err="1" smtClean="0"/>
              <a:t>реда</a:t>
            </a:r>
            <a:r>
              <a:rPr lang="ru-RU" dirty="0" smtClean="0"/>
              <a:t> разработки </a:t>
            </a:r>
            <a:r>
              <a:rPr lang="en-US" dirty="0" smtClean="0"/>
              <a:t>Microsoft Visual Studio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" y="792480"/>
            <a:ext cx="9225296" cy="3864864"/>
          </a:xfrm>
          <a:prstGeom prst="rect">
            <a:avLst/>
          </a:prstGeom>
        </p:spPr>
      </p:pic>
      <p:sp>
        <p:nvSpPr>
          <p:cNvPr id="7" name="Місце для вмісту 2"/>
          <p:cNvSpPr>
            <a:spLocks noGrp="1"/>
          </p:cNvSpPr>
          <p:nvPr>
            <p:ph idx="1"/>
          </p:nvPr>
        </p:nvSpPr>
        <p:spPr>
          <a:xfrm>
            <a:off x="473432" y="4876800"/>
            <a:ext cx="8646183" cy="1987296"/>
          </a:xfrm>
        </p:spPr>
        <p:txBody>
          <a:bodyPr>
            <a:noAutofit/>
          </a:bodyPr>
          <a:lstStyle/>
          <a:p>
            <a:r>
              <a:rPr lang="en-US" sz="1600" b="1" i="1" dirty="0" smtClean="0"/>
              <a:t>Solution “Hello” </a:t>
            </a:r>
            <a:r>
              <a:rPr lang="en-US" sz="1600" dirty="0" smtClean="0"/>
              <a:t>– </a:t>
            </a:r>
            <a:r>
              <a:rPr lang="ru-RU" sz="1600" dirty="0" smtClean="0"/>
              <a:t>файл</a:t>
            </a:r>
            <a:r>
              <a:rPr lang="uk-UA" sz="1600" dirty="0" smtClean="0"/>
              <a:t> </a:t>
            </a:r>
            <a:r>
              <a:rPr lang="uk-UA" sz="1600" dirty="0" err="1" smtClean="0"/>
              <a:t>верхнего</a:t>
            </a:r>
            <a:r>
              <a:rPr lang="uk-UA" sz="1600" dirty="0" smtClean="0"/>
              <a:t> </a:t>
            </a:r>
            <a:r>
              <a:rPr lang="uk-UA" sz="1600" dirty="0" err="1" smtClean="0"/>
              <a:t>уровня</a:t>
            </a:r>
            <a:r>
              <a:rPr lang="uk-UA" sz="1600" dirty="0" smtClean="0"/>
              <a:t>. </a:t>
            </a:r>
            <a:r>
              <a:rPr lang="uk-UA" sz="1600" dirty="0" err="1" smtClean="0"/>
              <a:t>Каждое</a:t>
            </a:r>
            <a:r>
              <a:rPr lang="uk-UA" sz="1600" dirty="0" smtClean="0"/>
              <a:t> </a:t>
            </a:r>
            <a:r>
              <a:rPr lang="uk-UA" sz="1600" dirty="0" err="1" smtClean="0"/>
              <a:t>приложение</a:t>
            </a:r>
            <a:r>
              <a:rPr lang="uk-UA" sz="1600" dirty="0" smtClean="0"/>
              <a:t> </a:t>
            </a:r>
            <a:r>
              <a:rPr lang="uk-UA" sz="1600" dirty="0" err="1" smtClean="0"/>
              <a:t>содержит</a:t>
            </a:r>
            <a:r>
              <a:rPr lang="uk-UA" sz="1600" dirty="0" smtClean="0"/>
              <a:t> один файл </a:t>
            </a:r>
            <a:r>
              <a:rPr lang="en-US" sz="1600" dirty="0" smtClean="0"/>
              <a:t>solution</a:t>
            </a:r>
            <a:r>
              <a:rPr lang="ru-RU" sz="1600" dirty="0" smtClean="0"/>
              <a:t> (</a:t>
            </a:r>
            <a:r>
              <a:rPr lang="en-US" sz="1600" dirty="0" smtClean="0"/>
              <a:t>.</a:t>
            </a:r>
            <a:r>
              <a:rPr lang="en-US" sz="1600" dirty="0" err="1" smtClean="0"/>
              <a:t>sln</a:t>
            </a:r>
            <a:r>
              <a:rPr lang="ru-RU" sz="1600" dirty="0" smtClean="0"/>
              <a:t>)</a:t>
            </a:r>
            <a:r>
              <a:rPr lang="en-US" sz="1600" dirty="0" smtClean="0"/>
              <a:t>. </a:t>
            </a:r>
            <a:r>
              <a:rPr lang="uk-UA" sz="1600" dirty="0" err="1" smtClean="0"/>
              <a:t>Каждый</a:t>
            </a:r>
            <a:r>
              <a:rPr lang="uk-UA" sz="1600" dirty="0" smtClean="0"/>
              <a:t> </a:t>
            </a:r>
            <a:r>
              <a:rPr lang="en-US" sz="1600" dirty="0" smtClean="0"/>
              <a:t>solution </a:t>
            </a:r>
            <a:r>
              <a:rPr lang="ru-RU" sz="1600" dirty="0" smtClean="0"/>
              <a:t>может содержать один или несколько проектов.</a:t>
            </a:r>
          </a:p>
          <a:p>
            <a:r>
              <a:rPr lang="en-US" sz="1600" b="1" i="1" dirty="0" smtClean="0"/>
              <a:t>Hello</a:t>
            </a:r>
            <a:r>
              <a:rPr lang="en-US" sz="1600" dirty="0" smtClean="0"/>
              <a:t> – </a:t>
            </a:r>
            <a:r>
              <a:rPr lang="uk-UA" sz="1600" dirty="0" smtClean="0"/>
              <a:t>файл </a:t>
            </a:r>
            <a:r>
              <a:rPr lang="ru-RU" sz="1600" dirty="0" smtClean="0"/>
              <a:t>С</a:t>
            </a:r>
            <a:r>
              <a:rPr lang="en-US" sz="1600" dirty="0" smtClean="0"/>
              <a:t># </a:t>
            </a:r>
            <a:r>
              <a:rPr lang="ru-RU" sz="1600" dirty="0" smtClean="0"/>
              <a:t>проекта </a:t>
            </a:r>
            <a:r>
              <a:rPr lang="en-US" sz="1600" dirty="0" smtClean="0"/>
              <a:t>(.</a:t>
            </a:r>
            <a:r>
              <a:rPr lang="en-US" sz="1600" dirty="0" err="1" smtClean="0"/>
              <a:t>csproj</a:t>
            </a:r>
            <a:r>
              <a:rPr lang="en-US" sz="1600" dirty="0" smtClean="0"/>
              <a:t>)</a:t>
            </a:r>
            <a:r>
              <a:rPr lang="ru-RU" sz="1600" dirty="0" smtClean="0"/>
              <a:t>. Каждый проект включает в себя один или более файлов с исходным кодом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r>
              <a:rPr lang="en-US" sz="1600" b="1" i="1" dirty="0" smtClean="0"/>
              <a:t>Properties</a:t>
            </a:r>
            <a:r>
              <a:rPr lang="en-US" sz="1600" dirty="0" smtClean="0"/>
              <a:t> – </a:t>
            </a:r>
            <a:r>
              <a:rPr lang="ru-RU" sz="1600" dirty="0" smtClean="0"/>
              <a:t>папка свойств проекта. Содержит специальные атрибуты – например файл </a:t>
            </a:r>
            <a:r>
              <a:rPr lang="en-US" sz="1600" dirty="0" smtClean="0"/>
              <a:t>Assembly.info </a:t>
            </a:r>
            <a:r>
              <a:rPr lang="ru-RU" sz="1600" dirty="0" smtClean="0"/>
              <a:t>в котором </a:t>
            </a:r>
            <a:r>
              <a:rPr lang="ru-RU" sz="1600" dirty="0" err="1" smtClean="0"/>
              <a:t>возжножно</a:t>
            </a:r>
            <a:r>
              <a:rPr lang="ru-RU" sz="1600" dirty="0" smtClean="0"/>
              <a:t> указать имя автора программы, дату и т.п.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16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772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Грань</vt:lpstr>
      <vt:lpstr>Introducing C#</vt:lpstr>
      <vt:lpstr>План лекции</vt:lpstr>
      <vt:lpstr>.NET Framework</vt:lpstr>
      <vt:lpstr>Common Language Runtime (CLR)</vt:lpstr>
      <vt:lpstr>Common Language Runtime (CLR)</vt:lpstr>
      <vt:lpstr>Особенности языка C#</vt:lpstr>
      <vt:lpstr>Компиляция (и запуск) приложения .NET</vt:lpstr>
      <vt:lpstr>Компиляция приложения .NET</vt:lpstr>
      <vt:lpstr>Cреда разработки Microsoft Visual Studio</vt:lpstr>
      <vt:lpstr>Cреда разработки Microsoft Visual Studio</vt:lpstr>
      <vt:lpstr>Пространства имен и сборки</vt:lpstr>
      <vt:lpstr>Пространства имен и сборки</vt:lpstr>
      <vt:lpstr>Cреда разработки Microsoft Visual Studio</vt:lpstr>
      <vt:lpstr>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46</cp:revision>
  <dcterms:created xsi:type="dcterms:W3CDTF">2015-11-07T12:50:02Z</dcterms:created>
  <dcterms:modified xsi:type="dcterms:W3CDTF">2017-10-28T09:17:18Z</dcterms:modified>
</cp:coreProperties>
</file>