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Условные конструкции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7"/>
            <a:ext cx="4418922" cy="5648851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Условный оператор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Операторы </a:t>
            </a:r>
            <a:r>
              <a:rPr lang="ru-RU" dirty="0" smtClean="0"/>
              <a:t>отношения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Логические операторы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Короткозамкнутые вычисления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Условный оператор </a:t>
            </a:r>
            <a:r>
              <a:rPr lang="en-US" dirty="0" smtClean="0"/>
              <a:t>if else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Тернарный оператор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 многозначного выбора </a:t>
            </a:r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922636"/>
            <a:ext cx="4457647" cy="56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en-US" dirty="0" smtClean="0"/>
              <a:t>WPF </a:t>
            </a:r>
            <a:r>
              <a:rPr lang="ru-RU" dirty="0" smtClean="0"/>
              <a:t>приложение сравнения дат</a:t>
            </a:r>
            <a:endParaRPr lang="en-US" dirty="0" smtClean="0"/>
          </a:p>
          <a:p>
            <a:pPr fontAlgn="base"/>
            <a:r>
              <a:rPr lang="en-US" dirty="0"/>
              <a:t>WPF </a:t>
            </a:r>
            <a:r>
              <a:rPr lang="ru-RU" dirty="0"/>
              <a:t>приложение замена специальных символов </a:t>
            </a:r>
            <a:r>
              <a:rPr lang="en-US" dirty="0"/>
              <a:t>XML</a:t>
            </a:r>
          </a:p>
          <a:p>
            <a:pPr fontAlgn="base"/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Условный оператор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Условный оператор </a:t>
            </a:r>
            <a:r>
              <a:rPr lang="ru-RU" sz="1600" dirty="0"/>
              <a:t>– </a:t>
            </a:r>
            <a:r>
              <a:rPr lang="ru-RU" sz="1600" dirty="0" smtClean="0"/>
              <a:t>специальная конструкция языка программирования обеспечивающая выполнение тех или иных инструкций в зависимости от условия истинности некоторого логического выражения.</a:t>
            </a:r>
          </a:p>
        </p:txBody>
      </p:sp>
      <p:pic>
        <p:nvPicPr>
          <p:cNvPr id="1026" name="Picture 2" descr="http://www.toves.org/books/java/ch07-if/else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52" y="2166552"/>
            <a:ext cx="5290798" cy="358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Операторы отношения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Операторы отношения </a:t>
            </a:r>
            <a:r>
              <a:rPr lang="ru-RU" sz="1600" dirty="0" smtClean="0"/>
              <a:t>определяют взаимосвязь которая может существовать между двумя значениями. </a:t>
            </a:r>
            <a:r>
              <a:rPr lang="ru-RU" sz="1600" dirty="0"/>
              <a:t>Результатом выполнения оператора отношения </a:t>
            </a:r>
            <a:r>
              <a:rPr lang="ru-RU" sz="1600" dirty="0" smtClean="0"/>
              <a:t>является </a:t>
            </a:r>
            <a:r>
              <a:rPr lang="ru-RU" sz="1600" dirty="0"/>
              <a:t>логическое </a:t>
            </a:r>
            <a:r>
              <a:rPr lang="ru-RU" sz="1600" dirty="0" smtClean="0"/>
              <a:t>значение</a:t>
            </a:r>
            <a:r>
              <a:rPr lang="ru-RU" sz="1600" dirty="0"/>
              <a:t> </a:t>
            </a:r>
            <a:r>
              <a:rPr lang="ru-RU" sz="1600" dirty="0" smtClean="0"/>
              <a:t>типа </a:t>
            </a:r>
            <a:r>
              <a:rPr lang="en-US" sz="1600" b="1" dirty="0" err="1" smtClean="0"/>
              <a:t>bool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90934"/>
              </p:ext>
            </p:extLst>
          </p:nvPr>
        </p:nvGraphicFramePr>
        <p:xfrm>
          <a:off x="982845" y="1736598"/>
          <a:ext cx="81280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b="1" dirty="0">
                          <a:effectLst/>
                        </a:rPr>
                        <a:t>Оператор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1" dirty="0" err="1">
                          <a:effectLst/>
                        </a:rPr>
                        <a:t>Значение</a:t>
                      </a:r>
                      <a:endParaRPr lang="uk-UA" b="1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==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</a:rPr>
                        <a:t>Равно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!=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</a:rPr>
                        <a:t>Не равно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&gt;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</a:rPr>
                        <a:t>Больше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&lt;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</a:rPr>
                        <a:t>Меньше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&gt;=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</a:rPr>
                        <a:t>Больше или равно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&lt;=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dirty="0" err="1">
                          <a:effectLst/>
                        </a:rPr>
                        <a:t>Меньше</a:t>
                      </a:r>
                      <a:r>
                        <a:rPr lang="uk-UA" b="0" dirty="0">
                          <a:effectLst/>
                        </a:rPr>
                        <a:t> </a:t>
                      </a:r>
                      <a:r>
                        <a:rPr lang="uk-UA" b="0" dirty="0" err="1">
                          <a:effectLst/>
                        </a:rPr>
                        <a:t>или</a:t>
                      </a:r>
                      <a:r>
                        <a:rPr lang="uk-UA" b="0" dirty="0">
                          <a:effectLst/>
                        </a:rPr>
                        <a:t> </a:t>
                      </a:r>
                      <a:r>
                        <a:rPr lang="uk-UA" b="0" dirty="0" err="1">
                          <a:effectLst/>
                        </a:rPr>
                        <a:t>равно</a:t>
                      </a:r>
                      <a:endParaRPr lang="uk-UA" b="0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0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768095"/>
            <a:ext cx="8596668" cy="580339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Операторы отношения </a:t>
            </a:r>
            <a:r>
              <a:rPr lang="ru-RU" sz="1600" dirty="0" smtClean="0"/>
              <a:t>определяют взаимосвязь которая может существовать между двумя логическими значениями. </a:t>
            </a:r>
            <a:r>
              <a:rPr lang="ru-RU" sz="1600" dirty="0"/>
              <a:t>Результатом выполнения </a:t>
            </a:r>
            <a:r>
              <a:rPr lang="ru-RU" sz="1600" dirty="0" smtClean="0"/>
              <a:t>логического </a:t>
            </a:r>
            <a:r>
              <a:rPr lang="ru-RU" sz="1600" dirty="0"/>
              <a:t>оператора является логическое </a:t>
            </a:r>
            <a:r>
              <a:rPr lang="ru-RU" sz="1600" dirty="0" smtClean="0"/>
              <a:t>значение</a:t>
            </a:r>
            <a:r>
              <a:rPr lang="ru-RU" sz="1600" dirty="0"/>
              <a:t> </a:t>
            </a:r>
            <a:r>
              <a:rPr lang="ru-RU" sz="1600" dirty="0" smtClean="0"/>
              <a:t>типа </a:t>
            </a:r>
            <a:r>
              <a:rPr lang="en-US" sz="1600" b="1" dirty="0" err="1" smtClean="0"/>
              <a:t>bool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3852"/>
              </p:ext>
            </p:extLst>
          </p:nvPr>
        </p:nvGraphicFramePr>
        <p:xfrm>
          <a:off x="845751" y="1807061"/>
          <a:ext cx="81280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b="1" dirty="0">
                          <a:effectLst/>
                        </a:rPr>
                        <a:t>Оператор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1" dirty="0" err="1">
                          <a:effectLst/>
                        </a:rPr>
                        <a:t>Значение</a:t>
                      </a:r>
                      <a:endParaRPr lang="uk-UA" b="1" dirty="0">
                        <a:effectLst/>
                      </a:endParaRP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Исключающее</a:t>
                      </a:r>
                      <a:r>
                        <a:rPr lang="uk-UA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ИЛИ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Укороченное</a:t>
                      </a:r>
                      <a:r>
                        <a:rPr lang="uk-UA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Укороченное</a:t>
                      </a:r>
                      <a:r>
                        <a:rPr lang="uk-UA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ИЛИ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Короткозамкнутые вычисления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8596668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Короткозамкнутые </a:t>
            </a:r>
            <a:r>
              <a:rPr lang="ru-RU" sz="1600" dirty="0" smtClean="0"/>
              <a:t>вычисления – это</a:t>
            </a:r>
            <a:r>
              <a:rPr lang="en-US" sz="1600" dirty="0" smtClean="0"/>
              <a:t> </a:t>
            </a:r>
            <a:r>
              <a:rPr lang="ru-RU" sz="1600" dirty="0" smtClean="0"/>
              <a:t>техника работы с логическими операторами которая позволяет не вычислять значение второго операнда без необходимости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 smtClean="0"/>
              <a:t>Если </a:t>
            </a:r>
            <a:r>
              <a:rPr lang="ru-RU" sz="1600" dirty="0"/>
              <a:t>первый операнд логической операции </a:t>
            </a:r>
            <a:r>
              <a:rPr lang="ru-RU" sz="1600" b="1" dirty="0"/>
              <a:t>И</a:t>
            </a:r>
            <a:r>
              <a:rPr lang="ru-RU" sz="1600" dirty="0"/>
              <a:t> имеет ложное значение (</a:t>
            </a:r>
            <a:r>
              <a:rPr lang="ru-RU" sz="1600" b="1" dirty="0" err="1"/>
              <a:t>false</a:t>
            </a:r>
            <a:r>
              <a:rPr lang="ru-RU" sz="1600" dirty="0"/>
              <a:t>), то ее результат будет иметь ложное значение независимо от значения второго операнда. </a:t>
            </a:r>
            <a:endParaRPr lang="en-US" sz="1600" dirty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 smtClean="0"/>
              <a:t>Если первый </a:t>
            </a:r>
            <a:r>
              <a:rPr lang="ru-RU" sz="1600" dirty="0"/>
              <a:t>операнд логической операции </a:t>
            </a:r>
            <a:r>
              <a:rPr lang="ru-RU" sz="1600" b="1" dirty="0"/>
              <a:t>ИЛИ</a:t>
            </a:r>
            <a:r>
              <a:rPr lang="ru-RU" sz="1600" dirty="0"/>
              <a:t> имеет истинное значение (</a:t>
            </a:r>
            <a:r>
              <a:rPr lang="ru-RU" sz="1600" b="1" dirty="0" err="1"/>
              <a:t>true</a:t>
            </a:r>
            <a:r>
              <a:rPr lang="ru-RU" sz="1600" dirty="0"/>
              <a:t>), то ее результат будет иметь истинное значение независимо от значения второго операнда</a:t>
            </a:r>
            <a:r>
              <a:rPr lang="ru-RU" sz="1600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95" y="4323589"/>
            <a:ext cx="8429625" cy="224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95" y="1972483"/>
            <a:ext cx="6572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Условный </a:t>
            </a:r>
            <a:r>
              <a:rPr lang="ru-RU" dirty="0"/>
              <a:t>оператор </a:t>
            </a:r>
            <a:r>
              <a:rPr lang="en-US" dirty="0"/>
              <a:t>if else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8"/>
            <a:ext cx="8596668" cy="5648850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О</a:t>
            </a:r>
            <a:r>
              <a:rPr lang="ru-RU" sz="1600" b="1" dirty="0" smtClean="0"/>
              <a:t>ператор </a:t>
            </a:r>
            <a:r>
              <a:rPr lang="en-US" sz="1600" b="1" dirty="0"/>
              <a:t>if </a:t>
            </a:r>
            <a:r>
              <a:rPr lang="en-US" sz="1600" b="1" dirty="0" smtClean="0"/>
              <a:t>else</a:t>
            </a:r>
            <a:r>
              <a:rPr lang="ru-RU" sz="1600" b="1" dirty="0" smtClean="0"/>
              <a:t> </a:t>
            </a:r>
            <a:r>
              <a:rPr lang="ru-RU" sz="1600" dirty="0" smtClean="0"/>
              <a:t>– это</a:t>
            </a:r>
            <a:r>
              <a:rPr lang="en-US" sz="1600" dirty="0" smtClean="0"/>
              <a:t> </a:t>
            </a:r>
            <a:r>
              <a:rPr lang="ru-RU" sz="1600" dirty="0" smtClean="0"/>
              <a:t>оператор ветвления который осуществляет выполнение одной из серии команд при условии что используемое условие удовлетворяет истинности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52" y="1872561"/>
            <a:ext cx="5648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uk-UA" dirty="0" err="1" smtClean="0"/>
              <a:t>Тернарный</a:t>
            </a:r>
            <a:r>
              <a:rPr lang="uk-UA" dirty="0" smtClean="0"/>
              <a:t> оператор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8"/>
            <a:ext cx="8596668" cy="5648850"/>
          </a:xfrm>
        </p:spPr>
        <p:txBody>
          <a:bodyPr>
            <a:noAutofit/>
          </a:bodyPr>
          <a:lstStyle/>
          <a:p>
            <a:pPr fontAlgn="base"/>
            <a:r>
              <a:rPr lang="ru-RU" sz="1600" b="1" dirty="0" smtClean="0"/>
              <a:t>Тернарный оператор </a:t>
            </a:r>
            <a:r>
              <a:rPr lang="ru-RU" sz="1600" dirty="0" smtClean="0"/>
              <a:t>– это </a:t>
            </a:r>
            <a:r>
              <a:rPr lang="ru-RU" sz="1600" dirty="0"/>
              <a:t>условный оператор </a:t>
            </a:r>
            <a:r>
              <a:rPr lang="ru-RU" sz="1600" dirty="0" smtClean="0"/>
              <a:t>который </a:t>
            </a:r>
            <a:r>
              <a:rPr lang="ru-RU" sz="1600" dirty="0"/>
              <a:t>часто используется вместо определенных видов конструкций </a:t>
            </a:r>
            <a:r>
              <a:rPr lang="ru-RU" sz="1600" dirty="0" err="1"/>
              <a:t>if-then-else</a:t>
            </a:r>
            <a:r>
              <a:rPr lang="ru-RU" sz="1600" dirty="0"/>
              <a:t>. </a:t>
            </a: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                      </a:t>
            </a:r>
            <a:r>
              <a:rPr lang="ru-RU" sz="1600" u="sng" dirty="0" smtClean="0"/>
              <a:t>Общая </a:t>
            </a:r>
            <a:r>
              <a:rPr lang="ru-RU" sz="1600" u="sng" dirty="0"/>
              <a:t>форма </a:t>
            </a:r>
            <a:r>
              <a:rPr lang="ru-RU" sz="1600" u="sng" dirty="0" smtClean="0"/>
              <a:t>тернарного оператора:</a:t>
            </a:r>
          </a:p>
          <a:p>
            <a:pPr marL="0" indent="0" fontAlgn="base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                Выражение1 </a:t>
            </a:r>
            <a:r>
              <a:rPr lang="ru-RU" sz="1600" b="1" dirty="0"/>
              <a:t>?</a:t>
            </a:r>
            <a:r>
              <a:rPr lang="ru-RU" sz="1600" dirty="0"/>
              <a:t> Выражение2 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ВыражениеЗ</a:t>
            </a:r>
            <a:r>
              <a:rPr lang="ru-RU" sz="1600" dirty="0" smtClean="0"/>
              <a:t>;</a:t>
            </a:r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Выражение1 </a:t>
            </a:r>
            <a:r>
              <a:rPr lang="ru-RU" sz="1600" dirty="0"/>
              <a:t>должно относиться к типу </a:t>
            </a:r>
            <a:r>
              <a:rPr lang="en-US" sz="1600" b="1" dirty="0" err="1" smtClean="0"/>
              <a:t>bool</a:t>
            </a:r>
            <a:r>
              <a:rPr lang="en-US" sz="1600" dirty="0" smtClean="0"/>
              <a:t> </a:t>
            </a:r>
            <a:r>
              <a:rPr lang="ru-RU" sz="1600" dirty="0" smtClean="0"/>
              <a:t>а </a:t>
            </a:r>
            <a:r>
              <a:rPr lang="ru-RU" sz="1600" dirty="0"/>
              <a:t>Выражение2 и </a:t>
            </a:r>
            <a:r>
              <a:rPr lang="ru-RU" sz="1600" dirty="0" err="1"/>
              <a:t>ВыражениеЗ</a:t>
            </a:r>
            <a:r>
              <a:rPr lang="ru-RU" sz="1600" dirty="0"/>
              <a:t> — к одному и тому же типу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/>
              <a:t>Сначала вычисляется </a:t>
            </a:r>
            <a:r>
              <a:rPr lang="ru-RU" sz="1600" dirty="0" smtClean="0"/>
              <a:t>Выражение1.</a:t>
            </a: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 smtClean="0"/>
              <a:t>Если </a:t>
            </a:r>
            <a:r>
              <a:rPr lang="ru-RU" sz="1600" dirty="0"/>
              <a:t>оно истинно, то вычисляется Выражение2, а полученный результат </a:t>
            </a:r>
            <a:r>
              <a:rPr lang="ru-RU" sz="1600" dirty="0" smtClean="0"/>
              <a:t>возвращается как результат тернарного оператора. </a:t>
            </a:r>
            <a:endParaRPr lang="en-US" sz="1600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ru-RU" sz="1600" dirty="0" smtClean="0"/>
              <a:t>Если </a:t>
            </a:r>
            <a:r>
              <a:rPr lang="ru-RU" sz="1600" dirty="0"/>
              <a:t>же Выражение1 оказывается ложным, то вычисляется </a:t>
            </a:r>
            <a:r>
              <a:rPr lang="ru-RU" sz="1600" dirty="0" err="1"/>
              <a:t>ВыражениеЗ</a:t>
            </a:r>
            <a:r>
              <a:rPr lang="ru-RU" sz="1600" dirty="0"/>
              <a:t>, и его полученный результат возвращается как результат тернарного оператора. </a:t>
            </a:r>
            <a:endParaRPr lang="en-US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40" y="3215975"/>
            <a:ext cx="3738576" cy="1356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Оператор </a:t>
            </a:r>
            <a:r>
              <a:rPr lang="ru-RU" dirty="0"/>
              <a:t>многозначного выбора </a:t>
            </a:r>
            <a:r>
              <a:rPr lang="ru-RU" dirty="0" err="1"/>
              <a:t>switch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2"/>
            <a:ext cx="8596668" cy="5888736"/>
          </a:xfrm>
        </p:spPr>
        <p:txBody>
          <a:bodyPr>
            <a:noAutofit/>
          </a:bodyPr>
          <a:lstStyle/>
          <a:p>
            <a:pPr fontAlgn="base"/>
            <a:r>
              <a:rPr lang="ru-RU" sz="1600" b="1" dirty="0"/>
              <a:t>О</a:t>
            </a:r>
            <a:r>
              <a:rPr lang="ru-RU" sz="1600" b="1" dirty="0" smtClean="0"/>
              <a:t>ператор </a:t>
            </a:r>
            <a:r>
              <a:rPr lang="ru-RU" sz="1600" b="1" dirty="0" err="1" smtClean="0"/>
              <a:t>switch</a:t>
            </a:r>
            <a:r>
              <a:rPr lang="en-US" sz="1600" b="1" dirty="0" smtClean="0"/>
              <a:t> </a:t>
            </a:r>
            <a:r>
              <a:rPr lang="ru-RU" sz="1600" dirty="0" smtClean="0"/>
              <a:t>– это </a:t>
            </a:r>
            <a:r>
              <a:rPr lang="ru-RU" sz="1600" dirty="0"/>
              <a:t>условный </a:t>
            </a:r>
            <a:r>
              <a:rPr lang="ru-RU" sz="1600" dirty="0" smtClean="0"/>
              <a:t>оператор, </a:t>
            </a:r>
            <a:r>
              <a:rPr lang="ru-RU" sz="1600" dirty="0"/>
              <a:t>который обеспечивает </a:t>
            </a:r>
            <a:r>
              <a:rPr lang="ru-RU" sz="1600" dirty="0" err="1"/>
              <a:t>многонаправленное</a:t>
            </a:r>
            <a:r>
              <a:rPr lang="ru-RU" sz="1600" dirty="0"/>
              <a:t> ветвление программы. </a:t>
            </a:r>
            <a:endParaRPr lang="ru-RU" sz="1600" dirty="0" smtClean="0"/>
          </a:p>
          <a:p>
            <a:pPr fontAlgn="base"/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/>
              <a:t>Важно отметить, что заданное выражение в операторе </a:t>
            </a:r>
            <a:r>
              <a:rPr lang="ru-RU" sz="1600" b="1" dirty="0" err="1"/>
              <a:t>switch</a:t>
            </a:r>
            <a:r>
              <a:rPr lang="ru-RU" sz="1600" dirty="0"/>
              <a:t> должно быть целочисленного типа (</a:t>
            </a:r>
            <a:r>
              <a:rPr lang="ru-RU" sz="1600" b="1" dirty="0" err="1"/>
              <a:t>char</a:t>
            </a:r>
            <a:r>
              <a:rPr lang="ru-RU" sz="1600" b="1" dirty="0"/>
              <a:t>, </a:t>
            </a:r>
            <a:r>
              <a:rPr lang="ru-RU" sz="1600" b="1" dirty="0" err="1"/>
              <a:t>byte</a:t>
            </a:r>
            <a:r>
              <a:rPr lang="ru-RU" sz="1600" b="1" dirty="0"/>
              <a:t>, </a:t>
            </a:r>
            <a:r>
              <a:rPr lang="ru-RU" sz="1600" b="1" dirty="0" err="1"/>
              <a:t>short</a:t>
            </a:r>
            <a:r>
              <a:rPr lang="ru-RU" sz="1600" b="1" dirty="0"/>
              <a:t> </a:t>
            </a:r>
            <a:r>
              <a:rPr lang="ru-RU" sz="1600" dirty="0"/>
              <a:t>или</a:t>
            </a:r>
            <a:r>
              <a:rPr lang="ru-RU" sz="1600" b="1" dirty="0"/>
              <a:t> </a:t>
            </a:r>
            <a:r>
              <a:rPr lang="ru-RU" sz="1600" b="1" dirty="0" err="1"/>
              <a:t>int</a:t>
            </a:r>
            <a:r>
              <a:rPr lang="ru-RU" sz="1600" dirty="0"/>
              <a:t>), </a:t>
            </a:r>
            <a:r>
              <a:rPr lang="en-US" sz="1600" b="1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или </a:t>
            </a:r>
            <a:r>
              <a:rPr lang="ru-RU" sz="1600" dirty="0"/>
              <a:t>же </a:t>
            </a:r>
            <a:r>
              <a:rPr lang="ru-RU" sz="1600" b="1" dirty="0"/>
              <a:t>строкового</a:t>
            </a:r>
            <a:r>
              <a:rPr lang="ru-RU" sz="1600" dirty="0"/>
              <a:t>.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51" y="2698278"/>
            <a:ext cx="4800600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688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327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Условный оператор</vt:lpstr>
      <vt:lpstr>Операторы отношения</vt:lpstr>
      <vt:lpstr>Логические операторы</vt:lpstr>
      <vt:lpstr>Короткозамкнутые вычисления</vt:lpstr>
      <vt:lpstr>Условный оператор if else</vt:lpstr>
      <vt:lpstr>Тернарный оператор</vt:lpstr>
      <vt:lpstr>Оператор многозначного выбора switch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132</cp:revision>
  <dcterms:created xsi:type="dcterms:W3CDTF">2015-11-07T12:50:02Z</dcterms:created>
  <dcterms:modified xsi:type="dcterms:W3CDTF">2017-10-28T11:14:40Z</dcterms:modified>
</cp:coreProperties>
</file>