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ru-RU" dirty="0" smtClean="0"/>
              <a:t> </a:t>
            </a:r>
            <a:r>
              <a:rPr lang="en-US" dirty="0" smtClean="0"/>
              <a:t>types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Универсальные шаблоны</a:t>
            </a:r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69565" y="6334896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/>
              <a:t>Softheme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3"/>
            <a:ext cx="4821288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  <a:endParaRPr lang="en-US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Универсальные шаблоны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Универсальные классы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Универсальные методы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Ограничения универсальных </a:t>
            </a:r>
            <a:r>
              <a:rPr lang="ru-RU" dirty="0" smtClean="0"/>
              <a:t>типов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Использование нескольких универсальных параметров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Применение </a:t>
            </a:r>
            <a:r>
              <a:rPr lang="ru-RU" dirty="0" err="1"/>
              <a:t>ковариантности</a:t>
            </a:r>
            <a:r>
              <a:rPr lang="ru-RU" dirty="0"/>
              <a:t> в обобщенном </a:t>
            </a:r>
            <a:r>
              <a:rPr lang="ru-RU" dirty="0" smtClean="0"/>
              <a:t>интерфейсе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Применение </a:t>
            </a:r>
            <a:r>
              <a:rPr lang="ru-RU" dirty="0" err="1" smtClean="0"/>
              <a:t>контравариантности</a:t>
            </a:r>
            <a:r>
              <a:rPr lang="ru-RU" dirty="0" smtClean="0"/>
              <a:t> </a:t>
            </a:r>
            <a:r>
              <a:rPr lang="ru-RU" dirty="0"/>
              <a:t>в обобщенном интерфейсе</a:t>
            </a:r>
            <a:endParaRPr lang="ru-RU" dirty="0" smtClean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 </a:t>
            </a:r>
            <a:r>
              <a:rPr lang="en-US" sz="1600" dirty="0" err="1" smtClean="0"/>
              <a:t>BinaryTree</a:t>
            </a:r>
            <a:r>
              <a:rPr lang="ru-RU" sz="1600" dirty="0" smtClean="0"/>
              <a:t> демонстрация работы с универсальными шаблонами.</a:t>
            </a: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Универсальные шаблоны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24248"/>
            <a:ext cx="9028090" cy="5333553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Универсальные </a:t>
            </a:r>
            <a:r>
              <a:rPr lang="ru-RU" sz="1600" b="1" dirty="0"/>
              <a:t>шаблоны </a:t>
            </a:r>
            <a:r>
              <a:rPr lang="ru-RU" sz="1600" b="1" dirty="0" smtClean="0"/>
              <a:t>(</a:t>
            </a:r>
            <a:r>
              <a:rPr lang="en-US" sz="1600" b="1" dirty="0" smtClean="0"/>
              <a:t>generics</a:t>
            </a:r>
            <a:r>
              <a:rPr lang="ru-RU" sz="1600" b="1" dirty="0" smtClean="0"/>
              <a:t>) </a:t>
            </a:r>
            <a:r>
              <a:rPr lang="ru-RU" sz="1600" dirty="0" smtClean="0"/>
              <a:t>в </a:t>
            </a:r>
            <a:r>
              <a:rPr lang="ru-RU" sz="1600" dirty="0"/>
              <a:t>платформе .NET </a:t>
            </a:r>
            <a:r>
              <a:rPr lang="ru-RU" sz="1600" dirty="0" err="1"/>
              <a:t>Framework</a:t>
            </a:r>
            <a:r>
              <a:rPr lang="ru-RU" sz="1600" dirty="0"/>
              <a:t> представляют </a:t>
            </a:r>
            <a:r>
              <a:rPr lang="ru-RU" sz="1600" dirty="0" smtClean="0"/>
              <a:t>концепцию написания кода, при которой возможно разрабатывать </a:t>
            </a:r>
            <a:r>
              <a:rPr lang="ru-RU" sz="1600" dirty="0"/>
              <a:t>классы и методы, не </a:t>
            </a:r>
            <a:r>
              <a:rPr lang="ru-RU" sz="1600" dirty="0" smtClean="0"/>
              <a:t>привязываясь к спецификации </a:t>
            </a:r>
            <a:r>
              <a:rPr lang="ru-RU" sz="1600" dirty="0"/>
              <a:t>одного </a:t>
            </a:r>
            <a:r>
              <a:rPr lang="ru-RU" sz="1600" dirty="0" smtClean="0"/>
              <a:t>типа.</a:t>
            </a:r>
          </a:p>
          <a:p>
            <a:pPr fontAlgn="base"/>
            <a:r>
              <a:rPr lang="ru-RU" sz="1600" dirty="0"/>
              <a:t>C выходом версии 2.0 </a:t>
            </a:r>
            <a:r>
              <a:rPr lang="ru-RU" sz="1600" dirty="0" err="1"/>
              <a:t>фреймворк</a:t>
            </a:r>
            <a:r>
              <a:rPr lang="ru-RU" sz="1600" dirty="0"/>
              <a:t> .NET стал поддерживать обобщенные типы (</a:t>
            </a:r>
            <a:r>
              <a:rPr lang="ru-RU" sz="1600" dirty="0" err="1"/>
              <a:t>generics</a:t>
            </a:r>
            <a:r>
              <a:rPr lang="ru-RU" sz="1600" dirty="0"/>
              <a:t>), а также создание обобщенных методов и делегатов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r>
              <a:rPr lang="ru-RU" sz="1600" dirty="0" smtClean="0"/>
              <a:t>Универсальные шаблоны:</a:t>
            </a:r>
          </a:p>
          <a:p>
            <a:pPr lvl="1" fontAlgn="base">
              <a:buFont typeface="+mj-lt"/>
              <a:buAutoNum type="arabicPeriod"/>
            </a:pPr>
            <a:r>
              <a:rPr lang="ru-RU" dirty="0" smtClean="0"/>
              <a:t>Решают проблемы производительности при упаковке и распаковке.</a:t>
            </a:r>
            <a:endParaRPr lang="en-US" dirty="0" smtClean="0"/>
          </a:p>
          <a:p>
            <a:pPr lvl="1" fontAlgn="base">
              <a:buFont typeface="+mj-lt"/>
              <a:buAutoNum type="arabicPeriod"/>
            </a:pPr>
            <a:r>
              <a:rPr lang="ru-RU" dirty="0" smtClean="0"/>
              <a:t>Предоставляют максимальный уровень </a:t>
            </a:r>
            <a:r>
              <a:rPr lang="ru-RU" dirty="0"/>
              <a:t>повторного использования </a:t>
            </a:r>
            <a:r>
              <a:rPr lang="ru-RU" dirty="0" smtClean="0"/>
              <a:t>кода.</a:t>
            </a:r>
          </a:p>
          <a:p>
            <a:pPr lvl="1" fontAlgn="base">
              <a:buFont typeface="+mj-lt"/>
              <a:buAutoNum type="arabicPeriod"/>
            </a:pPr>
            <a:r>
              <a:rPr lang="ru-RU" dirty="0" smtClean="0"/>
              <a:t>Исключают проблемы безопасности типов. (при написании универсального кода с приведением к </a:t>
            </a:r>
            <a:r>
              <a:rPr lang="en-US" b="1" dirty="0" smtClean="0"/>
              <a:t>object</a:t>
            </a:r>
            <a:r>
              <a:rPr lang="ru-RU" dirty="0" smtClean="0"/>
              <a:t>).</a:t>
            </a:r>
          </a:p>
          <a:p>
            <a:pPr fontAlgn="base">
              <a:buFont typeface="+mj-lt"/>
              <a:buAutoNum type="arabicPeriod"/>
            </a:pPr>
            <a:endParaRPr lang="ru-RU" sz="1600" dirty="0" smtClean="0"/>
          </a:p>
          <a:p>
            <a:pPr fontAlgn="base"/>
            <a:r>
              <a:rPr lang="ru-RU" sz="1600" dirty="0"/>
              <a:t>Можно создавать собственные универсальные интерфейсы, классы, методы, события и делегаты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/>
              <a:t>Чаще всего универсальные шаблоны используются с коллекциями и функционирующими с ними методами.</a:t>
            </a:r>
            <a:endParaRPr lang="ru-RU" sz="1600" dirty="0" smtClean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Универсальные классы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682752"/>
            <a:ext cx="9028090" cy="5475049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Универсальные классы инкапсулируют операции, не относящиеся к какому-либо определенному типу данных</a:t>
            </a:r>
            <a:r>
              <a:rPr lang="ru-RU" sz="1600" dirty="0" smtClean="0"/>
              <a:t>.</a:t>
            </a:r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50" y="1294892"/>
            <a:ext cx="6880395" cy="39674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50" y="5337120"/>
            <a:ext cx="7234362" cy="15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5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Универсальные методы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682752"/>
            <a:ext cx="9028090" cy="617524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Универсальные </a:t>
            </a:r>
            <a:r>
              <a:rPr lang="ru-RU" sz="1600" dirty="0" smtClean="0"/>
              <a:t>методы – методы которые используют универсальные параметры.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Аргумент типа можно опустить и компилятор определит его.</a:t>
            </a:r>
            <a:endParaRPr lang="ru-RU" sz="1600" dirty="0" smtClean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73" y="1069547"/>
            <a:ext cx="5840768" cy="23507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973" y="3420276"/>
            <a:ext cx="5850094" cy="24454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572" y="6280831"/>
            <a:ext cx="3097870" cy="5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6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/>
          <a:lstStyle/>
          <a:p>
            <a:pPr algn="ctr"/>
            <a:r>
              <a:rPr lang="ru-RU" dirty="0" smtClean="0"/>
              <a:t>Ограничения универсальных типов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682752"/>
            <a:ext cx="9028090" cy="6175248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Возможно </a:t>
            </a:r>
            <a:r>
              <a:rPr lang="ru-RU" sz="1600" dirty="0"/>
              <a:t>ограничить виды типов, которые могут использоваться клиентским кодом в качестве аргументов типа при инициализации соответствующего класса.</a:t>
            </a:r>
            <a:endParaRPr lang="ru-RU" sz="1600" dirty="0" smtClean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24355"/>
              </p:ext>
            </p:extLst>
          </p:nvPr>
        </p:nvGraphicFramePr>
        <p:xfrm>
          <a:off x="1287887" y="1507382"/>
          <a:ext cx="7328078" cy="4823163"/>
        </p:xfrm>
        <a:graphic>
          <a:graphicData uri="http://schemas.openxmlformats.org/drawingml/2006/table">
            <a:tbl>
              <a:tblPr/>
              <a:tblGrid>
                <a:gridCol w="3664039"/>
                <a:gridCol w="3664039"/>
              </a:tblGrid>
              <a:tr h="66914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where T: </a:t>
                      </a:r>
                      <a:r>
                        <a:rPr lang="en-US" sz="1600" dirty="0" err="1">
                          <a:solidFill>
                            <a:srgbClr val="2A2A2A"/>
                          </a:solidFill>
                          <a:effectLst/>
                        </a:rPr>
                        <a:t>struct</a:t>
                      </a:r>
                      <a:endParaRPr lang="en-US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rgbClr val="2A2A2A"/>
                          </a:solidFill>
                          <a:effectLst/>
                        </a:rPr>
                        <a:t>Аргумент типа должен </a:t>
                      </a:r>
                      <a:r>
                        <a:rPr lang="ru-RU" sz="1600" dirty="0" smtClean="0">
                          <a:solidFill>
                            <a:srgbClr val="2A2A2A"/>
                          </a:solidFill>
                          <a:effectLst/>
                        </a:rPr>
                        <a:t>быть значимым типом.</a:t>
                      </a:r>
                      <a:endParaRPr lang="ru-RU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0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2A2A2A"/>
                          </a:solidFill>
                          <a:effectLst/>
                        </a:rPr>
                        <a:t>where T : class</a:t>
                      </a: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rgbClr val="2A2A2A"/>
                          </a:solidFill>
                          <a:effectLst/>
                        </a:rPr>
                        <a:t>Аргумент типа </a:t>
                      </a:r>
                      <a:r>
                        <a:rPr lang="ru-RU" sz="1600" dirty="0" smtClean="0">
                          <a:solidFill>
                            <a:srgbClr val="2A2A2A"/>
                          </a:solidFill>
                          <a:effectLst/>
                        </a:rPr>
                        <a:t>должен быть ссылочным</a:t>
                      </a:r>
                      <a:r>
                        <a:rPr lang="ru-RU" sz="1600" baseline="0" dirty="0" smtClean="0">
                          <a:solidFill>
                            <a:srgbClr val="2A2A2A"/>
                          </a:solidFill>
                          <a:effectLst/>
                        </a:rPr>
                        <a:t> типом.</a:t>
                      </a:r>
                      <a:endParaRPr lang="ru-RU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80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where T : new()</a:t>
                      </a: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rgbClr val="2A2A2A"/>
                          </a:solidFill>
                          <a:effectLst/>
                        </a:rPr>
                        <a:t>Аргумент типа должен иметь открытый конструктор </a:t>
                      </a:r>
                      <a:r>
                        <a:rPr lang="ru-RU" sz="1600" dirty="0" smtClean="0">
                          <a:solidFill>
                            <a:srgbClr val="2A2A2A"/>
                          </a:solidFill>
                          <a:effectLst/>
                        </a:rPr>
                        <a:t>по</a:t>
                      </a:r>
                      <a:r>
                        <a:rPr lang="ru-RU" sz="1600" baseline="0" dirty="0" smtClean="0">
                          <a:solidFill>
                            <a:srgbClr val="2A2A2A"/>
                          </a:solidFill>
                          <a:effectLst/>
                        </a:rPr>
                        <a:t> умолчанию.</a:t>
                      </a:r>
                      <a:endParaRPr lang="ru-RU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7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where T : &lt;base class name&gt;</a:t>
                      </a: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solidFill>
                            <a:srgbClr val="2A2A2A"/>
                          </a:solidFill>
                          <a:effectLst/>
                        </a:rPr>
                        <a:t>Аргумент типа должен являться или быть производным от указанного базового класса.</a:t>
                      </a: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502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where T : &lt;interface name&gt;</a:t>
                      </a: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rgbClr val="2A2A2A"/>
                          </a:solidFill>
                          <a:effectLst/>
                        </a:rPr>
                        <a:t>Аргумент типа должен являться или реализовывать </a:t>
                      </a:r>
                      <a:r>
                        <a:rPr lang="ru-RU" sz="1600" dirty="0" smtClean="0">
                          <a:solidFill>
                            <a:srgbClr val="2A2A2A"/>
                          </a:solidFill>
                          <a:effectLst/>
                        </a:rPr>
                        <a:t>указанный интерфейс.</a:t>
                      </a:r>
                      <a:endParaRPr lang="ru-RU" sz="16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0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2A2A2A"/>
                          </a:solidFill>
                          <a:effectLst/>
                        </a:rPr>
                        <a:t>where T : U</a:t>
                      </a: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solidFill>
                            <a:srgbClr val="2A2A2A"/>
                          </a:solidFill>
                          <a:effectLst/>
                        </a:rPr>
                        <a:t>Аргумент типа, предоставляемый в качестве T, должен совпадать с аргументом, предоставляемым в качестве U, или быть производным от него.</a:t>
                      </a:r>
                    </a:p>
                  </a:txBody>
                  <a:tcPr marL="28249" marR="28249" marT="35311" marB="3531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97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Использование нескольких универсальных параметров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1223492"/>
            <a:ext cx="9028090" cy="5634507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Возможно задать </a:t>
            </a:r>
            <a:r>
              <a:rPr lang="ru-RU" sz="1600" dirty="0"/>
              <a:t>сразу несколько универсальных параметров и ограничения к каждому из </a:t>
            </a:r>
            <a:r>
              <a:rPr lang="ru-RU" sz="1600" dirty="0" smtClean="0"/>
              <a:t>них.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r>
              <a:rPr lang="ru-RU" sz="1600" dirty="0" smtClean="0"/>
              <a:t>Также возможно </a:t>
            </a:r>
            <a:r>
              <a:rPr lang="ru-RU" sz="1600" dirty="0"/>
              <a:t>задать множество ограничений через </a:t>
            </a:r>
            <a:r>
              <a:rPr lang="ru-RU" sz="1600" dirty="0" smtClean="0"/>
              <a:t>запятую.</a:t>
            </a:r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86" y="1894535"/>
            <a:ext cx="4886416" cy="11577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392" y="4113546"/>
            <a:ext cx="7398242" cy="8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6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Применение </a:t>
            </a:r>
            <a:r>
              <a:rPr lang="ru-RU" dirty="0" err="1"/>
              <a:t>ковариантности</a:t>
            </a:r>
            <a:r>
              <a:rPr lang="ru-RU" dirty="0"/>
              <a:t> в обобщенном интерфейсе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1223492"/>
            <a:ext cx="9028090" cy="5634507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В версии C# 4.0 возможности </a:t>
            </a:r>
            <a:r>
              <a:rPr lang="ru-RU" sz="1600" dirty="0" err="1"/>
              <a:t>ковариантности</a:t>
            </a:r>
            <a:r>
              <a:rPr lang="ru-RU" sz="1600" dirty="0"/>
              <a:t> и </a:t>
            </a:r>
            <a:r>
              <a:rPr lang="ru-RU" sz="1600" dirty="0" err="1" smtClean="0"/>
              <a:t>контрвариантности</a:t>
            </a:r>
            <a:r>
              <a:rPr lang="ru-RU" sz="1600" dirty="0" smtClean="0"/>
              <a:t> </a:t>
            </a:r>
            <a:r>
              <a:rPr lang="ru-RU" sz="1600" dirty="0"/>
              <a:t>были расширены до параметров обобщенного </a:t>
            </a:r>
            <a:r>
              <a:rPr lang="ru-RU" sz="1600" dirty="0" smtClean="0"/>
              <a:t>типа.</a:t>
            </a:r>
          </a:p>
          <a:p>
            <a:pPr fontAlgn="base"/>
            <a:r>
              <a:rPr lang="ru-RU" sz="1600" dirty="0"/>
              <a:t>Применительно к обобщенному интерфейсу </a:t>
            </a:r>
            <a:r>
              <a:rPr lang="ru-RU" sz="1600" dirty="0" err="1"/>
              <a:t>ковариантность</a:t>
            </a:r>
            <a:r>
              <a:rPr lang="ru-RU" sz="1600" dirty="0"/>
              <a:t> служит средством, разрешающим методу возвращать тип, производный от класса, указанного в параметре типа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endParaRPr lang="ru-RU" sz="1600" dirty="0" smtClean="0"/>
          </a:p>
          <a:p>
            <a:pPr marL="0" indent="0" fontAlgn="base">
              <a:buNone/>
            </a:pPr>
            <a:r>
              <a:rPr lang="ru-RU" sz="1600" dirty="0" smtClean="0"/>
              <a:t>ключевое </a:t>
            </a:r>
            <a:r>
              <a:rPr lang="ru-RU" sz="1600" dirty="0"/>
              <a:t>слово </a:t>
            </a:r>
            <a:r>
              <a:rPr lang="ru-RU" sz="1600" dirty="0" err="1"/>
              <a:t>out</a:t>
            </a:r>
            <a:r>
              <a:rPr lang="ru-RU" sz="1600" dirty="0"/>
              <a:t> обозначает, что обобщенный тип T является ковариантным. А раз он ковариантный, то метод </a:t>
            </a:r>
            <a:r>
              <a:rPr lang="ru-RU" sz="1600" dirty="0" err="1"/>
              <a:t>GetObject</a:t>
            </a:r>
            <a:r>
              <a:rPr lang="ru-RU" sz="1600" dirty="0"/>
              <a:t>() может возвращать ссылку на обобщенный тип T или же ссылку на любой класс, производный от типа T.</a:t>
            </a:r>
            <a:endParaRPr lang="ru-RU" sz="1600" dirty="0" smtClean="0"/>
          </a:p>
          <a:p>
            <a:pPr fontAlgn="base"/>
            <a:endParaRPr lang="ru-RU" sz="1600" dirty="0" smtClean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3" y="2925046"/>
            <a:ext cx="8050951" cy="10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6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Применение </a:t>
            </a:r>
            <a:r>
              <a:rPr lang="ru-RU" dirty="0" err="1" smtClean="0"/>
              <a:t>контравариантности</a:t>
            </a:r>
            <a:r>
              <a:rPr lang="ru-RU" dirty="0" smtClean="0"/>
              <a:t> </a:t>
            </a:r>
            <a:r>
              <a:rPr lang="ru-RU" dirty="0"/>
              <a:t>в обобщенном интерфейсе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1223492"/>
            <a:ext cx="9028090" cy="5634507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Применительно к обобщенному интерфейсу </a:t>
            </a:r>
            <a:r>
              <a:rPr lang="ru-RU" sz="1600" dirty="0" err="1"/>
              <a:t>контравариантность</a:t>
            </a:r>
            <a:r>
              <a:rPr lang="ru-RU" sz="1600" dirty="0"/>
              <a:t> служит средством, разрешающим методу использовать аргумент, тип которого относится к базовому классу, указанному в соответствующем параметре типа</a:t>
            </a:r>
            <a:r>
              <a:rPr lang="ru-RU" sz="1600" dirty="0" smtClean="0"/>
              <a:t>.</a:t>
            </a:r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fontAlgn="base"/>
            <a:endParaRPr lang="ru-RU" sz="1600" dirty="0" smtClean="0"/>
          </a:p>
          <a:p>
            <a:pPr fontAlgn="base"/>
            <a:endParaRPr lang="ru-RU" sz="1600" dirty="0"/>
          </a:p>
          <a:p>
            <a:pPr marL="0" indent="0" fontAlgn="base">
              <a:buNone/>
            </a:pPr>
            <a:r>
              <a:rPr lang="ru-RU" sz="1600" dirty="0"/>
              <a:t>тип T указывается в данном интерфейсе как контравариантный с помощью ключевого слова </a:t>
            </a:r>
            <a:r>
              <a:rPr lang="ru-RU" sz="1600" dirty="0" err="1"/>
              <a:t>in</a:t>
            </a:r>
            <a:r>
              <a:rPr lang="ru-RU" sz="1600" dirty="0"/>
              <a:t>, предшествующего имени его параметра. </a:t>
            </a:r>
            <a:endParaRPr lang="ru-RU" sz="1600" dirty="0" smtClean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10201117" y="6340993"/>
            <a:ext cx="1569765" cy="52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Softheme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5" y="2328931"/>
            <a:ext cx="8749393" cy="1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9421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1615</TotalTime>
  <Words>480</Words>
  <Application>Microsoft Office PowerPoint</Application>
  <PresentationFormat>Широкий екран</PresentationFormat>
  <Paragraphs>88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Грань</vt:lpstr>
      <vt:lpstr>Extensible types C#</vt:lpstr>
      <vt:lpstr>План лекции</vt:lpstr>
      <vt:lpstr>Универсальные шаблоны</vt:lpstr>
      <vt:lpstr>Универсальные классы</vt:lpstr>
      <vt:lpstr>Универсальные методы</vt:lpstr>
      <vt:lpstr>Ограничения универсальных типов</vt:lpstr>
      <vt:lpstr>Использование нескольких универсальных параметров</vt:lpstr>
      <vt:lpstr>Применение ковариантности в обобщенном интерфейсе</vt:lpstr>
      <vt:lpstr>Применение контравариантности в обобщенном интерфейсе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Nick Luk</cp:lastModifiedBy>
  <cp:revision>267</cp:revision>
  <dcterms:created xsi:type="dcterms:W3CDTF">2015-11-07T12:50:02Z</dcterms:created>
  <dcterms:modified xsi:type="dcterms:W3CDTF">2016-06-05T15:53:10Z</dcterms:modified>
</cp:coreProperties>
</file>