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8927"/>
    <a:srgbClr val="6998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.NET advanced</a:t>
            </a:r>
            <a:endParaRPr lang="en-US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2382593" y="4050833"/>
            <a:ext cx="6891410" cy="1096899"/>
          </a:xfrm>
        </p:spPr>
        <p:txBody>
          <a:bodyPr>
            <a:normAutofit fontScale="85000" lnSpcReduction="20000"/>
          </a:bodyPr>
          <a:lstStyle/>
          <a:p>
            <a:r>
              <a:rPr lang="en-US" sz="4000" dirty="0" smtClean="0"/>
              <a:t>DLR.</a:t>
            </a:r>
          </a:p>
          <a:p>
            <a:r>
              <a:rPr lang="en-US" sz="4000" dirty="0" smtClean="0"/>
              <a:t>Assemblies</a:t>
            </a:r>
            <a:r>
              <a:rPr lang="en-US" sz="4000" dirty="0"/>
              <a:t>.</a:t>
            </a:r>
            <a:endParaRPr lang="en-US" sz="4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1" y="5314194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39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Добавления </a:t>
            </a:r>
            <a:r>
              <a:rPr lang="ru-RU" dirty="0"/>
              <a:t>сборки в </a:t>
            </a:r>
            <a:r>
              <a:rPr lang="en-US" dirty="0"/>
              <a:t>GAC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7" y="848498"/>
            <a:ext cx="8914402" cy="5900032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 smtClean="0"/>
              <a:t>Для добавления сборки в </a:t>
            </a:r>
            <a:r>
              <a:rPr lang="en-US" sz="1600" dirty="0" smtClean="0"/>
              <a:t>GAC</a:t>
            </a:r>
            <a:r>
              <a:rPr lang="uk-UA" sz="1600" dirty="0" smtClean="0"/>
              <a:t> </a:t>
            </a:r>
            <a:r>
              <a:rPr lang="ru-RU" sz="1600" dirty="0" smtClean="0"/>
              <a:t>используется</a:t>
            </a:r>
            <a:r>
              <a:rPr lang="uk-UA" sz="1600" dirty="0" smtClean="0"/>
              <a:t> </a:t>
            </a:r>
            <a:r>
              <a:rPr lang="ru-RU" sz="1600" dirty="0" smtClean="0"/>
              <a:t>утилита, </a:t>
            </a:r>
            <a:r>
              <a:rPr lang="ru-RU" sz="1600" dirty="0"/>
              <a:t>которая идет в комплекте с .NET </a:t>
            </a:r>
            <a:r>
              <a:rPr lang="ru-RU" sz="1600" dirty="0" err="1"/>
              <a:t>Framework</a:t>
            </a:r>
            <a:r>
              <a:rPr lang="ru-RU" sz="1600" dirty="0"/>
              <a:t>, под названием gacutil.exe</a:t>
            </a:r>
            <a:r>
              <a:rPr lang="ru-RU" sz="1600" dirty="0" smtClean="0"/>
              <a:t>.</a:t>
            </a:r>
          </a:p>
          <a:p>
            <a:pPr fontAlgn="base"/>
            <a:r>
              <a:rPr lang="ru-RU" sz="1600" dirty="0" smtClean="0"/>
              <a:t>Команды утилиты gacutil.exe:</a:t>
            </a:r>
            <a:endParaRPr lang="ru-RU" sz="1600" dirty="0"/>
          </a:p>
          <a:p>
            <a:pPr marL="400050" lvl="1" indent="0" fontAlgn="base">
              <a:buNone/>
            </a:pPr>
            <a:r>
              <a:rPr lang="ru-RU" dirty="0"/>
              <a:t>-i </a:t>
            </a:r>
            <a:r>
              <a:rPr lang="ru-RU" dirty="0" err="1"/>
              <a:t>имя_сборки</a:t>
            </a:r>
            <a:r>
              <a:rPr lang="ru-RU" dirty="0"/>
              <a:t> - установка сборки в GAC</a:t>
            </a:r>
          </a:p>
          <a:p>
            <a:pPr marL="400050" lvl="1" indent="0" fontAlgn="base">
              <a:buNone/>
            </a:pPr>
            <a:r>
              <a:rPr lang="ru-RU" dirty="0" smtClean="0"/>
              <a:t>-</a:t>
            </a:r>
            <a:r>
              <a:rPr lang="ru-RU" dirty="0"/>
              <a:t>l - вывод всего списка сборок в GAC</a:t>
            </a:r>
          </a:p>
          <a:p>
            <a:pPr marL="400050" lvl="1" indent="0" fontAlgn="base">
              <a:buNone/>
            </a:pPr>
            <a:r>
              <a:rPr lang="ru-RU" dirty="0" smtClean="0"/>
              <a:t>-</a:t>
            </a:r>
            <a:r>
              <a:rPr lang="ru-RU" dirty="0"/>
              <a:t>u </a:t>
            </a:r>
            <a:r>
              <a:rPr lang="ru-RU" dirty="0" err="1"/>
              <a:t>имя_сборки</a:t>
            </a:r>
            <a:r>
              <a:rPr lang="ru-RU" dirty="0"/>
              <a:t> - удаление сборки из </a:t>
            </a:r>
            <a:r>
              <a:rPr lang="ru-RU" dirty="0" smtClean="0"/>
              <a:t>GAC</a:t>
            </a:r>
          </a:p>
          <a:p>
            <a:pPr marL="400050" lvl="1" indent="0" fontAlgn="base">
              <a:buNone/>
            </a:pPr>
            <a:endParaRPr lang="ru-RU" dirty="0"/>
          </a:p>
          <a:p>
            <a:pPr marL="400050" lvl="1" indent="0" fontAlgn="base">
              <a:buNone/>
            </a:pPr>
            <a:endParaRPr lang="ru-RU" dirty="0" smtClean="0"/>
          </a:p>
          <a:p>
            <a:pPr marL="400050" lvl="1" indent="0" fontAlgn="base">
              <a:buNone/>
            </a:pPr>
            <a:endParaRPr lang="ru-RU" dirty="0"/>
          </a:p>
          <a:p>
            <a:pPr fontAlgn="base"/>
            <a:r>
              <a:rPr lang="ru-RU" sz="1600" dirty="0" smtClean="0"/>
              <a:t>После добавления возможно использовать сборку </a:t>
            </a:r>
            <a:r>
              <a:rPr lang="ru-RU" sz="1600" dirty="0"/>
              <a:t>из GAC. </a:t>
            </a:r>
            <a:endParaRPr lang="ru-RU" sz="1600" dirty="0" smtClean="0"/>
          </a:p>
          <a:p>
            <a:pPr marL="400050" lvl="1" indent="0" fontAlgn="base">
              <a:buNone/>
            </a:pP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49" y="3090347"/>
            <a:ext cx="8940698" cy="64963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533" y="4573719"/>
            <a:ext cx="7391400" cy="2028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487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/>
          <a:lstStyle/>
          <a:p>
            <a:pPr algn="ctr"/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0" y="682752"/>
            <a:ext cx="4821288" cy="6181343"/>
          </a:xfrm>
        </p:spPr>
        <p:txBody>
          <a:bodyPr>
            <a:normAutofit/>
          </a:bodyPr>
          <a:lstStyle/>
          <a:p>
            <a:pPr marL="0" indent="0" algn="ctr" fontAlgn="base">
              <a:buNone/>
            </a:pPr>
            <a:r>
              <a:rPr lang="ru-RU" sz="1600" b="1" dirty="0" smtClean="0"/>
              <a:t>Презентация</a:t>
            </a:r>
            <a:endParaRPr lang="en-US" sz="1600" b="1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en-US" dirty="0"/>
              <a:t>Dynamic Language </a:t>
            </a:r>
            <a:r>
              <a:rPr lang="en-US" dirty="0" smtClean="0"/>
              <a:t>Runtime</a:t>
            </a:r>
            <a:endParaRPr lang="ru-RU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en-US" dirty="0" smtClean="0"/>
              <a:t>Dynamic </a:t>
            </a:r>
            <a:r>
              <a:rPr lang="ru-RU" dirty="0" smtClean="0"/>
              <a:t>тип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en-US" dirty="0" err="1" smtClean="0"/>
              <a:t>ExpandoObject</a:t>
            </a:r>
            <a:endParaRPr lang="ru-RU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en-US" dirty="0" err="1" smtClean="0"/>
              <a:t>DynamicObject</a:t>
            </a:r>
            <a:endParaRPr lang="ru-RU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/>
              <a:t>Сборки .</a:t>
            </a:r>
            <a:r>
              <a:rPr lang="en-US" dirty="0" smtClean="0"/>
              <a:t>NET</a:t>
            </a:r>
            <a:endParaRPr lang="ru-RU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/>
              <a:t>Роль сборок в приложениях .</a:t>
            </a:r>
            <a:r>
              <a:rPr lang="ru-RU" dirty="0" smtClean="0"/>
              <a:t>NET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/>
              <a:t>Разделяемые </a:t>
            </a:r>
            <a:r>
              <a:rPr lang="ru-RU" dirty="0" smtClean="0"/>
              <a:t>сборки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/>
              <a:t>Добавление сборки в </a:t>
            </a:r>
            <a:r>
              <a:rPr lang="en-US" dirty="0"/>
              <a:t>GAC</a:t>
            </a:r>
            <a:endParaRPr lang="en-US" dirty="0" smtClean="0"/>
          </a:p>
        </p:txBody>
      </p:sp>
      <p:sp>
        <p:nvSpPr>
          <p:cNvPr id="6" name="Місце для вмісту 2"/>
          <p:cNvSpPr txBox="1">
            <a:spLocks/>
          </p:cNvSpPr>
          <p:nvPr/>
        </p:nvSpPr>
        <p:spPr>
          <a:xfrm>
            <a:off x="5096256" y="682752"/>
            <a:ext cx="4550250" cy="5888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Font typeface="Wingdings 3" charset="2"/>
              <a:buNone/>
            </a:pPr>
            <a:r>
              <a:rPr lang="ru-RU" b="1" dirty="0" err="1" smtClean="0"/>
              <a:t>Демо</a:t>
            </a:r>
            <a:endParaRPr lang="ru-RU" b="1" dirty="0" smtClean="0"/>
          </a:p>
          <a:p>
            <a:pPr fontAlgn="base"/>
            <a:r>
              <a:rPr lang="ru-RU" sz="1600" dirty="0" smtClean="0"/>
              <a:t>Консольное приложение</a:t>
            </a:r>
            <a:r>
              <a:rPr lang="en-US" sz="1600" dirty="0" smtClean="0"/>
              <a:t> </a:t>
            </a:r>
            <a:r>
              <a:rPr lang="ru-RU" sz="1600" dirty="0" smtClean="0"/>
              <a:t>демонстрация работы с типами</a:t>
            </a:r>
            <a:r>
              <a:rPr lang="en-US" sz="1600" dirty="0" smtClean="0"/>
              <a:t> dynamic</a:t>
            </a:r>
            <a:r>
              <a:rPr lang="ru-RU" sz="1600" dirty="0" smtClean="0"/>
              <a:t>.</a:t>
            </a:r>
          </a:p>
          <a:p>
            <a:pPr fontAlgn="base"/>
            <a:r>
              <a:rPr lang="ru-RU" sz="1600" dirty="0" smtClean="0"/>
              <a:t>Добавление сборки в </a:t>
            </a:r>
            <a:r>
              <a:rPr lang="en-US" sz="1600" dirty="0" smtClean="0"/>
              <a:t>GAC.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4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Dynamic Language </a:t>
            </a:r>
            <a:r>
              <a:rPr lang="en-US" b="1" dirty="0" smtClean="0"/>
              <a:t>Runtime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7" y="848498"/>
            <a:ext cx="8914402" cy="5900032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/>
              <a:t>Среда </a:t>
            </a:r>
            <a:r>
              <a:rPr lang="ru-RU" sz="1600" b="1" dirty="0"/>
              <a:t>DLR</a:t>
            </a:r>
            <a:r>
              <a:rPr lang="ru-RU" sz="1600" dirty="0"/>
              <a:t> представляет собой среду выполнения, которая добавляет набор служб для динамических языков в среду </a:t>
            </a:r>
            <a:r>
              <a:rPr lang="ru-RU" sz="1600" b="1" dirty="0" smtClean="0"/>
              <a:t>CLR</a:t>
            </a:r>
            <a:r>
              <a:rPr lang="en-US" sz="1600" b="1" dirty="0" smtClean="0"/>
              <a:t>.</a:t>
            </a:r>
          </a:p>
          <a:p>
            <a:pPr fontAlgn="base"/>
            <a:endParaRPr lang="ru-RU" sz="1600" b="1" dirty="0" smtClean="0"/>
          </a:p>
          <a:p>
            <a:pPr fontAlgn="base"/>
            <a:endParaRPr lang="en-US" sz="1600" b="1" dirty="0"/>
          </a:p>
          <a:p>
            <a:pPr fontAlgn="base"/>
            <a:endParaRPr lang="en-US" sz="1600" b="1" dirty="0" smtClean="0"/>
          </a:p>
          <a:p>
            <a:pPr fontAlgn="base"/>
            <a:endParaRPr lang="en-US" sz="1600" b="1" dirty="0"/>
          </a:p>
          <a:p>
            <a:pPr fontAlgn="base"/>
            <a:endParaRPr lang="en-US" sz="1600" b="1" dirty="0" smtClean="0"/>
          </a:p>
          <a:p>
            <a:pPr fontAlgn="base"/>
            <a:endParaRPr lang="en-US" sz="1600" b="1" dirty="0"/>
          </a:p>
          <a:p>
            <a:pPr fontAlgn="base"/>
            <a:endParaRPr lang="en-US" sz="1600" b="1" dirty="0" smtClean="0"/>
          </a:p>
          <a:p>
            <a:pPr fontAlgn="base"/>
            <a:endParaRPr lang="en-US" sz="1600" b="1" dirty="0"/>
          </a:p>
          <a:p>
            <a:pPr fontAlgn="base"/>
            <a:endParaRPr lang="en-US" sz="1600" b="1" dirty="0" smtClean="0"/>
          </a:p>
          <a:p>
            <a:pPr fontAlgn="base"/>
            <a:r>
              <a:rPr lang="ru-RU" sz="1600" dirty="0"/>
              <a:t>Среда DLR обеспечивает следующие </a:t>
            </a:r>
            <a:r>
              <a:rPr lang="ru-RU" sz="1600" dirty="0" err="1" smtClean="0"/>
              <a:t>преимущесва</a:t>
            </a:r>
            <a:r>
              <a:rPr lang="en-US" sz="1600" dirty="0" smtClean="0"/>
              <a:t>:</a:t>
            </a:r>
          </a:p>
          <a:p>
            <a:pPr marL="400050" lvl="1" indent="0" fontAlgn="base">
              <a:buNone/>
            </a:pPr>
            <a:r>
              <a:rPr lang="ru-RU" sz="1400" dirty="0"/>
              <a:t>Упрощает перенос динамических языков в .NET </a:t>
            </a:r>
            <a:r>
              <a:rPr lang="ru-RU" sz="1400" dirty="0" err="1" smtClean="0"/>
              <a:t>Framework</a:t>
            </a:r>
            <a:endParaRPr lang="en-US" sz="1400" dirty="0" smtClean="0"/>
          </a:p>
          <a:p>
            <a:pPr marL="400050" lvl="1" indent="0" fontAlgn="base">
              <a:buNone/>
            </a:pPr>
            <a:r>
              <a:rPr lang="ru-RU" sz="1400" dirty="0"/>
              <a:t>Обеспечивает динамические функции в языках со статической </a:t>
            </a:r>
            <a:r>
              <a:rPr lang="ru-RU" sz="1400" dirty="0" smtClean="0"/>
              <a:t>типизацией</a:t>
            </a:r>
            <a:endParaRPr lang="en-US" sz="1400" dirty="0" smtClean="0"/>
          </a:p>
          <a:p>
            <a:pPr marL="400050" lvl="1" indent="0" fontAlgn="base">
              <a:buNone/>
            </a:pPr>
            <a:r>
              <a:rPr lang="ru-RU" sz="1400" dirty="0"/>
              <a:t>Обеспечивает общий доступ к библиотекам и </a:t>
            </a:r>
            <a:r>
              <a:rPr lang="ru-RU" sz="1400" dirty="0" smtClean="0"/>
              <a:t>объектам</a:t>
            </a:r>
            <a:endParaRPr lang="en-US" sz="1400" dirty="0" smtClean="0"/>
          </a:p>
          <a:p>
            <a:pPr marL="400050" lvl="1" indent="0" fontAlgn="base">
              <a:buNone/>
            </a:pPr>
            <a:r>
              <a:rPr lang="ru-RU" sz="1400" dirty="0"/>
              <a:t>О</a:t>
            </a:r>
            <a:r>
              <a:rPr lang="ru-RU" sz="1400" dirty="0" smtClean="0"/>
              <a:t>беспечивает </a:t>
            </a:r>
            <a:r>
              <a:rPr lang="ru-RU" sz="1400" dirty="0"/>
              <a:t>быструю динамическую отправку и вызов</a:t>
            </a:r>
            <a:endParaRPr lang="ru-RU" sz="1400" dirty="0" smtClean="0"/>
          </a:p>
        </p:txBody>
      </p:sp>
      <p:pic>
        <p:nvPicPr>
          <p:cNvPr id="1026" name="Picture 2" descr="Общие сведения об архитектуре среды DL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447" y="1510613"/>
            <a:ext cx="6237545" cy="2937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726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Dynamic </a:t>
            </a:r>
            <a:r>
              <a:rPr lang="ru-RU" b="1" dirty="0" smtClean="0"/>
              <a:t>тип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7" y="848498"/>
            <a:ext cx="8914402" cy="5900032"/>
          </a:xfrm>
        </p:spPr>
        <p:txBody>
          <a:bodyPr>
            <a:normAutofit/>
          </a:bodyPr>
          <a:lstStyle/>
          <a:p>
            <a:pPr fontAlgn="base"/>
            <a:r>
              <a:rPr lang="ru-RU" sz="1400" dirty="0" smtClean="0"/>
              <a:t>Использования </a:t>
            </a:r>
            <a:r>
              <a:rPr lang="ru-RU" sz="1400" b="1" dirty="0"/>
              <a:t>DLR</a:t>
            </a:r>
            <a:r>
              <a:rPr lang="ru-RU" sz="1400" dirty="0"/>
              <a:t> в </a:t>
            </a:r>
            <a:r>
              <a:rPr lang="ru-RU" sz="1400" b="1" dirty="0"/>
              <a:t>C#</a:t>
            </a:r>
            <a:r>
              <a:rPr lang="ru-RU" sz="1400" dirty="0"/>
              <a:t> является применение типов </a:t>
            </a:r>
            <a:r>
              <a:rPr lang="ru-RU" sz="1400" b="1" dirty="0" err="1"/>
              <a:t>dynamic</a:t>
            </a:r>
            <a:r>
              <a:rPr lang="ru-RU" sz="1400" dirty="0"/>
              <a:t>. Это ключевое слово позволяет опустить проверку типов во время компиляции</a:t>
            </a:r>
            <a:r>
              <a:rPr lang="ru-RU" sz="1400" dirty="0" smtClean="0"/>
              <a:t>.</a:t>
            </a:r>
          </a:p>
          <a:p>
            <a:pPr fontAlgn="base"/>
            <a:endParaRPr lang="ru-RU" sz="1400" dirty="0"/>
          </a:p>
          <a:p>
            <a:pPr fontAlgn="base"/>
            <a:endParaRPr lang="ru-RU" sz="1400" dirty="0" smtClean="0"/>
          </a:p>
          <a:p>
            <a:pPr fontAlgn="base"/>
            <a:endParaRPr lang="ru-RU" sz="1400" dirty="0"/>
          </a:p>
          <a:p>
            <a:pPr fontAlgn="base"/>
            <a:endParaRPr lang="ru-RU" sz="1400" dirty="0" smtClean="0"/>
          </a:p>
          <a:p>
            <a:pPr fontAlgn="base"/>
            <a:endParaRPr lang="ru-RU" sz="1400" dirty="0"/>
          </a:p>
          <a:p>
            <a:pPr fontAlgn="base"/>
            <a:endParaRPr lang="ru-RU" sz="1400" dirty="0" smtClean="0"/>
          </a:p>
          <a:p>
            <a:pPr fontAlgn="base"/>
            <a:endParaRPr lang="ru-RU" sz="1400" dirty="0"/>
          </a:p>
          <a:p>
            <a:pPr fontAlgn="base"/>
            <a:r>
              <a:rPr lang="ru-RU" sz="1400" dirty="0" smtClean="0"/>
              <a:t>Использование </a:t>
            </a:r>
            <a:r>
              <a:rPr lang="ru-RU" sz="1400" dirty="0"/>
              <a:t>типов </a:t>
            </a:r>
            <a:r>
              <a:rPr lang="ru-RU" sz="1400" b="1" dirty="0" err="1"/>
              <a:t>dynamic</a:t>
            </a:r>
            <a:r>
              <a:rPr lang="ru-RU" sz="1400" dirty="0"/>
              <a:t> отличается от применения ключевого слова </a:t>
            </a:r>
            <a:r>
              <a:rPr lang="ru-RU" sz="1400" b="1" dirty="0" err="1"/>
              <a:t>var</a:t>
            </a:r>
            <a:r>
              <a:rPr lang="ru-RU" sz="1400" dirty="0"/>
              <a:t>. Для переменной, объявленной с помощью ключевого слова </a:t>
            </a:r>
            <a:r>
              <a:rPr lang="ru-RU" sz="1400" b="1" dirty="0" err="1"/>
              <a:t>var</a:t>
            </a:r>
            <a:r>
              <a:rPr lang="ru-RU" sz="1400" dirty="0"/>
              <a:t>, тип выводится во время компиляции и затем во время выполнения больше не меняется</a:t>
            </a:r>
            <a:r>
              <a:rPr lang="ru-RU" sz="1400" dirty="0" smtClean="0"/>
              <a:t>.</a:t>
            </a:r>
          </a:p>
          <a:p>
            <a:pPr fontAlgn="base"/>
            <a:r>
              <a:rPr lang="ru-RU" sz="1400" b="1" dirty="0" err="1"/>
              <a:t>dynamic</a:t>
            </a:r>
            <a:r>
              <a:rPr lang="ru-RU" sz="1400" dirty="0"/>
              <a:t> </a:t>
            </a:r>
            <a:r>
              <a:rPr lang="ru-RU" sz="1400" dirty="0" smtClean="0"/>
              <a:t>применяется </a:t>
            </a:r>
            <a:r>
              <a:rPr lang="ru-RU" sz="1400" dirty="0"/>
              <a:t>не только к переменным, но и к свойствам и </a:t>
            </a:r>
            <a:r>
              <a:rPr lang="ru-RU" sz="1400" dirty="0" smtClean="0"/>
              <a:t>методам.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893" y="1525543"/>
            <a:ext cx="6080264" cy="197553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693" y="4973769"/>
            <a:ext cx="5884734" cy="17747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32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ExpandoObject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7" y="848498"/>
            <a:ext cx="8914402" cy="5900032"/>
          </a:xfrm>
        </p:spPr>
        <p:txBody>
          <a:bodyPr>
            <a:normAutofit/>
          </a:bodyPr>
          <a:lstStyle/>
          <a:p>
            <a:pPr fontAlgn="base"/>
            <a:r>
              <a:rPr lang="en-US" sz="1400" b="1" dirty="0" smtClean="0"/>
              <a:t>E</a:t>
            </a:r>
            <a:r>
              <a:rPr lang="ru-RU" sz="1400" b="1" dirty="0" err="1" smtClean="0"/>
              <a:t>xpandoObject</a:t>
            </a:r>
            <a:r>
              <a:rPr lang="ru-RU" sz="1400" dirty="0" smtClean="0"/>
              <a:t> </a:t>
            </a:r>
            <a:r>
              <a:rPr lang="ru-RU" sz="1400" dirty="0"/>
              <a:t>позволяет создавать динамические объекты, наподобие тех, то используются в </a:t>
            </a:r>
            <a:r>
              <a:rPr lang="ru-RU" sz="1400" b="1" dirty="0" err="1" smtClean="0"/>
              <a:t>javascript</a:t>
            </a:r>
            <a:r>
              <a:rPr lang="en-US" sz="1400" dirty="0" smtClean="0"/>
              <a:t>.</a:t>
            </a:r>
          </a:p>
          <a:p>
            <a:pPr fontAlgn="base"/>
            <a:endParaRPr lang="en-US" sz="1400" dirty="0"/>
          </a:p>
          <a:p>
            <a:pPr fontAlgn="base"/>
            <a:endParaRPr lang="en-US" sz="1400" dirty="0" smtClean="0"/>
          </a:p>
          <a:p>
            <a:pPr fontAlgn="base"/>
            <a:endParaRPr lang="en-US" sz="1400" dirty="0"/>
          </a:p>
          <a:p>
            <a:pPr fontAlgn="base"/>
            <a:endParaRPr lang="en-US" sz="1400" dirty="0" smtClean="0"/>
          </a:p>
          <a:p>
            <a:pPr fontAlgn="base"/>
            <a:endParaRPr lang="en-US" sz="1400" dirty="0"/>
          </a:p>
          <a:p>
            <a:pPr fontAlgn="base"/>
            <a:endParaRPr lang="en-US" sz="1400" dirty="0" smtClean="0"/>
          </a:p>
          <a:p>
            <a:pPr fontAlgn="base"/>
            <a:endParaRPr lang="en-US" sz="1400" dirty="0"/>
          </a:p>
          <a:p>
            <a:pPr fontAlgn="base"/>
            <a:endParaRPr lang="en-US" sz="1400" dirty="0" smtClean="0"/>
          </a:p>
          <a:p>
            <a:pPr fontAlgn="base"/>
            <a:endParaRPr lang="en-US" sz="1400" dirty="0"/>
          </a:p>
          <a:p>
            <a:pPr fontAlgn="base"/>
            <a:r>
              <a:rPr lang="ru-RU" sz="1400" dirty="0"/>
              <a:t>У динамического объекта </a:t>
            </a:r>
            <a:r>
              <a:rPr lang="ru-RU" sz="1400" b="1" dirty="0" err="1"/>
              <a:t>ExpandoObject</a:t>
            </a:r>
            <a:r>
              <a:rPr lang="ru-RU" sz="1400" dirty="0"/>
              <a:t> можно объявить любые </a:t>
            </a:r>
            <a:r>
              <a:rPr lang="ru-RU" sz="1400" dirty="0" smtClean="0"/>
              <a:t>свойства, также </a:t>
            </a:r>
            <a:r>
              <a:rPr lang="ru-RU" sz="1400" dirty="0"/>
              <a:t>можно задать методы с помощью делегатов.</a:t>
            </a:r>
            <a:endParaRPr lang="ru-RU" sz="1400" dirty="0" smtClean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744" y="1386916"/>
            <a:ext cx="6209948" cy="27896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83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DynamicObject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7" y="848498"/>
            <a:ext cx="8914402" cy="5900032"/>
          </a:xfrm>
        </p:spPr>
        <p:txBody>
          <a:bodyPr>
            <a:normAutofit/>
          </a:bodyPr>
          <a:lstStyle/>
          <a:p>
            <a:pPr fontAlgn="base"/>
            <a:r>
              <a:rPr lang="ru-RU" sz="1600" b="1" dirty="0" err="1" smtClean="0"/>
              <a:t>DynamicObject</a:t>
            </a:r>
            <a:r>
              <a:rPr lang="ru-RU" sz="1600" dirty="0" smtClean="0"/>
              <a:t> также </a:t>
            </a:r>
            <a:r>
              <a:rPr lang="ru-RU" sz="1600" dirty="0"/>
              <a:t>позволяет задавать динамические объекты. </a:t>
            </a:r>
            <a:endParaRPr lang="ru-RU" sz="1600" dirty="0" smtClean="0"/>
          </a:p>
          <a:p>
            <a:pPr fontAlgn="base"/>
            <a:r>
              <a:rPr lang="ru-RU" sz="1600" dirty="0" smtClean="0"/>
              <a:t>Для создания динамического объекта в </a:t>
            </a:r>
            <a:r>
              <a:rPr lang="ru-RU" sz="1600" dirty="0"/>
              <a:t>данном случае нам надо создать свой класс, унаследовав его от </a:t>
            </a:r>
            <a:r>
              <a:rPr lang="ru-RU" sz="1600" b="1" dirty="0" err="1" smtClean="0"/>
              <a:t>Dynamic.Object</a:t>
            </a:r>
            <a:r>
              <a:rPr lang="ru-RU" sz="1600" dirty="0" smtClean="0"/>
              <a:t> </a:t>
            </a:r>
            <a:r>
              <a:rPr lang="ru-RU" sz="1600" dirty="0"/>
              <a:t>и реализовав его </a:t>
            </a:r>
            <a:r>
              <a:rPr lang="ru-RU" sz="1600" dirty="0" smtClean="0"/>
              <a:t>методы</a:t>
            </a:r>
            <a:r>
              <a:rPr lang="en-US" sz="1600" dirty="0" smtClean="0"/>
              <a:t>:</a:t>
            </a:r>
            <a:r>
              <a:rPr lang="ru-RU" sz="1600" dirty="0" smtClean="0"/>
              <a:t> </a:t>
            </a:r>
            <a:r>
              <a:rPr lang="en-US" sz="1600" b="1" dirty="0" err="1" smtClean="0"/>
              <a:t>TryGetMember</a:t>
            </a:r>
            <a:r>
              <a:rPr lang="en-US" sz="1600" dirty="0" smtClean="0"/>
              <a:t>, </a:t>
            </a:r>
            <a:r>
              <a:rPr lang="en-US" sz="1600" b="1" dirty="0" err="1" smtClean="0"/>
              <a:t>TryInvoke</a:t>
            </a:r>
            <a:r>
              <a:rPr lang="en-US" sz="1600" dirty="0" smtClean="0"/>
              <a:t>,</a:t>
            </a:r>
            <a:r>
              <a:rPr lang="ru-RU" sz="1600" dirty="0" smtClean="0"/>
              <a:t> </a:t>
            </a:r>
            <a:r>
              <a:rPr lang="en-US" sz="1600" b="1" dirty="0" err="1" smtClean="0"/>
              <a:t>TryGetIndex</a:t>
            </a:r>
            <a:r>
              <a:rPr lang="ru-RU" sz="1600" dirty="0"/>
              <a:t>,</a:t>
            </a:r>
            <a:r>
              <a:rPr lang="en-US" sz="1600" dirty="0" smtClean="0"/>
              <a:t> </a:t>
            </a:r>
            <a:r>
              <a:rPr lang="en-US" sz="1600" b="1" dirty="0" err="1" smtClean="0"/>
              <a:t>TryCreateInstance</a:t>
            </a:r>
            <a:r>
              <a:rPr lang="en-US" sz="1600" dirty="0" smtClean="0"/>
              <a:t>, </a:t>
            </a:r>
            <a:r>
              <a:rPr lang="en-US" sz="1600" b="1" dirty="0" err="1" smtClean="0"/>
              <a:t>TrySetIndex</a:t>
            </a:r>
            <a:r>
              <a:rPr lang="en-US" sz="1600" dirty="0" smtClean="0"/>
              <a:t>, </a:t>
            </a:r>
            <a:r>
              <a:rPr lang="en-US" sz="1600" b="1" dirty="0" err="1" smtClean="0"/>
              <a:t>TrySetMember</a:t>
            </a:r>
            <a:r>
              <a:rPr lang="ru-RU" sz="1600" b="1" dirty="0" smtClean="0"/>
              <a:t>…</a:t>
            </a:r>
            <a:endParaRPr lang="en-US" sz="1600" dirty="0"/>
          </a:p>
          <a:p>
            <a:pPr fontAlgn="base"/>
            <a:r>
              <a:rPr lang="ru-RU" sz="1600" dirty="0" smtClean="0"/>
              <a:t>Каждый из методов </a:t>
            </a:r>
            <a:r>
              <a:rPr lang="ru-RU" sz="1600" dirty="0"/>
              <a:t>имеет одну и ту же модель </a:t>
            </a:r>
            <a:r>
              <a:rPr lang="ru-RU" sz="1600" dirty="0" smtClean="0"/>
              <a:t>определения: </a:t>
            </a:r>
            <a:r>
              <a:rPr lang="ru-RU" sz="1600" dirty="0"/>
              <a:t>все они возвращают логическое значение, показывающее, удачно ли прошла операция. </a:t>
            </a:r>
            <a:endParaRPr lang="ru-RU" sz="1600" dirty="0" smtClean="0"/>
          </a:p>
          <a:p>
            <a:pPr fontAlgn="base"/>
            <a:r>
              <a:rPr lang="ru-RU" sz="1600" dirty="0"/>
              <a:t>Почти все операции, кроме установки и удаления свойств и индексаторов, возвращают определенное </a:t>
            </a:r>
            <a:r>
              <a:rPr lang="ru-RU" sz="1600" dirty="0" smtClean="0"/>
              <a:t>значение.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064" y="3572260"/>
            <a:ext cx="7234716" cy="2350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206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Сборки </a:t>
            </a:r>
            <a:r>
              <a:rPr lang="en-US" dirty="0" smtClean="0"/>
              <a:t>.NET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7" y="848498"/>
            <a:ext cx="8914402" cy="5900032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/>
              <a:t> Сборка </a:t>
            </a:r>
            <a:r>
              <a:rPr lang="en-US" sz="1600" dirty="0" smtClean="0"/>
              <a:t>(assembly) </a:t>
            </a:r>
            <a:r>
              <a:rPr lang="ru-RU" sz="1600" dirty="0" smtClean="0"/>
              <a:t>является </a:t>
            </a:r>
            <a:r>
              <a:rPr lang="ru-RU" sz="1600" dirty="0"/>
              <a:t>базовой структурной единицей в .NET, на уровне которой проходит контроль версий, развертывание и конфигурация приложения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pPr fontAlgn="base"/>
            <a:r>
              <a:rPr lang="ru-RU" sz="1600" dirty="0" smtClean="0"/>
              <a:t>Сборки характеризуют всю </a:t>
            </a:r>
            <a:r>
              <a:rPr lang="ru-RU" sz="1600" dirty="0"/>
              <a:t>библиотеку классов .NET - при написании кода и создании сборки своего приложения мы используем пространства имен, которые размещены в других сборках .NET</a:t>
            </a:r>
            <a:r>
              <a:rPr lang="ru-RU" sz="1600" dirty="0" smtClean="0"/>
              <a:t>.</a:t>
            </a:r>
          </a:p>
          <a:p>
            <a:pPr fontAlgn="base"/>
            <a:r>
              <a:rPr lang="ru-RU" sz="1600" dirty="0" smtClean="0"/>
              <a:t>Сборка </a:t>
            </a:r>
            <a:r>
              <a:rPr lang="ru-RU" sz="1600" dirty="0"/>
              <a:t>представляет собой поддерживающий версии </a:t>
            </a:r>
            <a:r>
              <a:rPr lang="ru-RU" sz="1600" dirty="0" err="1"/>
              <a:t>самоописываемый</a:t>
            </a:r>
            <a:r>
              <a:rPr lang="ru-RU" sz="1600" dirty="0"/>
              <a:t> двоичный файл, обслуживаемый </a:t>
            </a:r>
            <a:r>
              <a:rPr lang="ru-RU" sz="1600" dirty="0" smtClean="0"/>
              <a:t>CLR.</a:t>
            </a:r>
          </a:p>
          <a:p>
            <a:pPr fontAlgn="base"/>
            <a:endParaRPr lang="ru-RU" sz="1600" dirty="0"/>
          </a:p>
          <a:p>
            <a:pPr fontAlgn="base"/>
            <a:r>
              <a:rPr lang="ru-RU" sz="1600" dirty="0"/>
              <a:t>Сборки имеют следующие </a:t>
            </a:r>
            <a:r>
              <a:rPr lang="ru-RU" sz="1600" dirty="0" smtClean="0"/>
              <a:t>составляющие (</a:t>
            </a:r>
            <a:r>
              <a:rPr lang="ru-RU" sz="1600" dirty="0"/>
              <a:t>составляющие</a:t>
            </a:r>
            <a:r>
              <a:rPr lang="ru-RU" sz="1600" dirty="0" smtClean="0"/>
              <a:t> могут </a:t>
            </a:r>
            <a:r>
              <a:rPr lang="ru-RU" sz="1600" dirty="0"/>
              <a:t>находиться в одном файле, и тогда сборка представляет один единственный файл в формате </a:t>
            </a:r>
            <a:r>
              <a:rPr lang="ru-RU" sz="1600" dirty="0" err="1"/>
              <a:t>exe</a:t>
            </a:r>
            <a:r>
              <a:rPr lang="ru-RU" sz="1600" dirty="0"/>
              <a:t> или </a:t>
            </a:r>
            <a:r>
              <a:rPr lang="ru-RU" sz="1600" dirty="0" err="1" smtClean="0"/>
              <a:t>dll</a:t>
            </a:r>
            <a:r>
              <a:rPr lang="ru-RU" sz="1600" dirty="0" smtClean="0"/>
              <a:t>):</a:t>
            </a:r>
            <a:endParaRPr lang="ru-RU" sz="1600" dirty="0"/>
          </a:p>
          <a:p>
            <a:pPr marL="685800" lvl="1" fontAlgn="base">
              <a:buFont typeface="Wingdings" panose="05000000000000000000" pitchFamily="2" charset="2"/>
              <a:buChar char="§"/>
            </a:pPr>
            <a:r>
              <a:rPr lang="ru-RU" dirty="0" smtClean="0"/>
              <a:t>Манифест</a:t>
            </a:r>
            <a:r>
              <a:rPr lang="ru-RU" dirty="0"/>
              <a:t>, который содержит метаданные сборки</a:t>
            </a:r>
          </a:p>
          <a:p>
            <a:pPr marL="685800" lvl="1" fontAlgn="base">
              <a:buFont typeface="Wingdings" panose="05000000000000000000" pitchFamily="2" charset="2"/>
              <a:buChar char="§"/>
            </a:pPr>
            <a:r>
              <a:rPr lang="ru-RU" dirty="0" smtClean="0"/>
              <a:t>Метаданные </a:t>
            </a:r>
            <a:r>
              <a:rPr lang="ru-RU" dirty="0"/>
              <a:t>типов. Используя эти метаданные, сборка определяет местоположение типов в файле приложения, а также места размещения их в памяти</a:t>
            </a:r>
          </a:p>
          <a:p>
            <a:pPr marL="685800" lvl="1" fontAlgn="base">
              <a:buFont typeface="Wingdings" panose="05000000000000000000" pitchFamily="2" charset="2"/>
              <a:buChar char="§"/>
            </a:pPr>
            <a:r>
              <a:rPr lang="ru-RU" dirty="0" smtClean="0"/>
              <a:t>Собственно </a:t>
            </a:r>
            <a:r>
              <a:rPr lang="ru-RU" dirty="0"/>
              <a:t>код приложения на языке MSIL, в который компилируется код C#</a:t>
            </a:r>
          </a:p>
          <a:p>
            <a:pPr marL="685800" lvl="1" fontAlgn="base">
              <a:buFont typeface="Wingdings" panose="05000000000000000000" pitchFamily="2" charset="2"/>
              <a:buChar char="§"/>
            </a:pPr>
            <a:r>
              <a:rPr lang="ru-RU" dirty="0" smtClean="0"/>
              <a:t>Ресурсы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0161" y="5165383"/>
            <a:ext cx="1971675" cy="1476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051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Роль сборок в приложении </a:t>
            </a:r>
            <a:r>
              <a:rPr lang="en-US" dirty="0" smtClean="0"/>
              <a:t>.NET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7" y="848498"/>
            <a:ext cx="8914402" cy="5900032"/>
          </a:xfrm>
        </p:spPr>
        <p:txBody>
          <a:bodyPr>
            <a:normAutofit/>
          </a:bodyPr>
          <a:lstStyle/>
          <a:p>
            <a:pPr fontAlgn="base"/>
            <a:r>
              <a:rPr lang="ru-RU" dirty="0"/>
              <a:t>Сборки повышают возможность повторного использования </a:t>
            </a:r>
            <a:r>
              <a:rPr lang="ru-RU" dirty="0" smtClean="0"/>
              <a:t>код</a:t>
            </a:r>
          </a:p>
          <a:p>
            <a:pPr fontAlgn="base"/>
            <a:r>
              <a:rPr lang="ru-RU" dirty="0"/>
              <a:t>Сборки определяют границы </a:t>
            </a:r>
            <a:r>
              <a:rPr lang="ru-RU" dirty="0" smtClean="0"/>
              <a:t>типов</a:t>
            </a:r>
          </a:p>
          <a:p>
            <a:pPr fontAlgn="base"/>
            <a:r>
              <a:rPr lang="ru-RU" dirty="0"/>
              <a:t>Сборки являются единицами, поддерживающими </a:t>
            </a:r>
            <a:r>
              <a:rPr lang="ru-RU" dirty="0" smtClean="0"/>
              <a:t>версии</a:t>
            </a:r>
          </a:p>
          <a:p>
            <a:pPr marL="400050" lvl="1" indent="0" fontAlgn="base">
              <a:buNone/>
            </a:pPr>
            <a:r>
              <a:rPr lang="ru-RU" dirty="0" smtClean="0"/>
              <a:t>(сборкам </a:t>
            </a:r>
            <a:r>
              <a:rPr lang="ru-RU" dirty="0"/>
              <a:t>.NET присваивается состоящий из четырех частей числовой номер версии в формате &lt;старший номер&gt;.&lt;младший номер&gt;.&lt;номер сборки&gt;.&lt;номер редакции&gt;)</a:t>
            </a:r>
            <a:endParaRPr lang="ru-RU" dirty="0" smtClean="0"/>
          </a:p>
          <a:p>
            <a:pPr fontAlgn="base"/>
            <a:r>
              <a:rPr lang="ru-RU" dirty="0"/>
              <a:t>Сборки являются </a:t>
            </a:r>
            <a:r>
              <a:rPr lang="ru-RU" dirty="0" err="1" smtClean="0"/>
              <a:t>самоописываемыми</a:t>
            </a:r>
            <a:endParaRPr lang="ru-RU" dirty="0" smtClean="0"/>
          </a:p>
          <a:p>
            <a:pPr marL="400050" lvl="1" indent="0" fontAlgn="base">
              <a:buNone/>
            </a:pPr>
            <a:r>
              <a:rPr lang="ru-RU" dirty="0"/>
              <a:t>(</a:t>
            </a:r>
            <a:r>
              <a:rPr lang="ru-RU" dirty="0" smtClean="0"/>
              <a:t>содержат в манифесте </a:t>
            </a:r>
            <a:r>
              <a:rPr lang="ru-RU" dirty="0"/>
              <a:t>информацию о каждой из внешних </a:t>
            </a:r>
            <a:r>
              <a:rPr lang="ru-RU" dirty="0" smtClean="0"/>
              <a:t>сборок, </a:t>
            </a:r>
            <a:r>
              <a:rPr lang="ru-RU" dirty="0"/>
              <a:t>к которой им нужно иметь доступ, чтобы функционировать надлежащим образом)</a:t>
            </a:r>
            <a:endParaRPr lang="ru-RU" dirty="0" smtClean="0"/>
          </a:p>
          <a:p>
            <a:pPr fontAlgn="base"/>
            <a:r>
              <a:rPr lang="ru-RU" dirty="0"/>
              <a:t>Сборки поддаются </a:t>
            </a:r>
            <a:r>
              <a:rPr lang="ru-RU" dirty="0" smtClean="0"/>
              <a:t>конфигурированию</a:t>
            </a:r>
          </a:p>
          <a:p>
            <a:pPr marL="400050" lvl="1" indent="0" fontAlgn="base">
              <a:buNone/>
            </a:pPr>
            <a:r>
              <a:rPr lang="ru-RU" dirty="0" smtClean="0"/>
              <a:t>(могут </a:t>
            </a:r>
            <a:r>
              <a:rPr lang="ru-RU" dirty="0"/>
              <a:t>развертываться как "приватные" (</a:t>
            </a:r>
            <a:r>
              <a:rPr lang="ru-RU" dirty="0" err="1"/>
              <a:t>private</a:t>
            </a:r>
            <a:r>
              <a:rPr lang="ru-RU" dirty="0"/>
              <a:t>) или как "разделяемые" (</a:t>
            </a:r>
            <a:r>
              <a:rPr lang="ru-RU" dirty="0" err="1"/>
              <a:t>shared</a:t>
            </a:r>
            <a:r>
              <a:rPr lang="ru-RU" dirty="0"/>
              <a:t>). </a:t>
            </a:r>
            <a:r>
              <a:rPr lang="ru-RU" dirty="0" smtClean="0"/>
              <a:t>Приватные размещаются </a:t>
            </a:r>
            <a:r>
              <a:rPr lang="ru-RU" dirty="0"/>
              <a:t>в том же каталоге </a:t>
            </a:r>
            <a:r>
              <a:rPr lang="ru-RU" dirty="0" smtClean="0"/>
              <a:t>что </a:t>
            </a:r>
            <a:r>
              <a:rPr lang="ru-RU" dirty="0"/>
              <a:t>и клиентское приложение, в котором они используются. Разделяемые </a:t>
            </a:r>
            <a:r>
              <a:rPr lang="ru-RU" dirty="0" smtClean="0"/>
              <a:t>сборки предназначенные </a:t>
            </a:r>
            <a:r>
              <a:rPr lang="ru-RU" dirty="0"/>
              <a:t>для использования во многих приложениях </a:t>
            </a:r>
            <a:r>
              <a:rPr lang="ru-RU" dirty="0" smtClean="0"/>
              <a:t>развертываются </a:t>
            </a:r>
            <a:r>
              <a:rPr lang="ru-RU" dirty="0"/>
              <a:t>в специальном каталоге, </a:t>
            </a:r>
            <a:r>
              <a:rPr lang="ru-RU" dirty="0" smtClean="0"/>
              <a:t>который </a:t>
            </a:r>
            <a:r>
              <a:rPr lang="ru-RU" dirty="0"/>
              <a:t>называется глобальным кэшем сборок)</a:t>
            </a:r>
            <a:endParaRPr lang="ru-RU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730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50062" cy="68275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Разделяемые сборки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89397" y="848498"/>
            <a:ext cx="8914402" cy="5900032"/>
          </a:xfrm>
        </p:spPr>
        <p:txBody>
          <a:bodyPr>
            <a:normAutofit/>
          </a:bodyPr>
          <a:lstStyle/>
          <a:p>
            <a:pPr fontAlgn="base"/>
            <a:r>
              <a:rPr lang="ru-RU" sz="1600" dirty="0"/>
              <a:t>Разделяемые сборки предназначенные для использования во многих </a:t>
            </a:r>
            <a:r>
              <a:rPr lang="ru-RU" sz="1600" dirty="0" smtClean="0"/>
              <a:t>приложениях.</a:t>
            </a:r>
          </a:p>
          <a:p>
            <a:pPr fontAlgn="base"/>
            <a:r>
              <a:rPr lang="ru-RU" sz="1600" dirty="0" smtClean="0"/>
              <a:t>Разделяемые </a:t>
            </a:r>
            <a:r>
              <a:rPr lang="ru-RU" sz="1600" dirty="0"/>
              <a:t>сборки находятся в глобальном кэше сборок (</a:t>
            </a:r>
            <a:r>
              <a:rPr lang="ru-RU" sz="1600" dirty="0" err="1"/>
              <a:t>Global</a:t>
            </a:r>
            <a:r>
              <a:rPr lang="ru-RU" sz="1600" dirty="0"/>
              <a:t> </a:t>
            </a:r>
            <a:r>
              <a:rPr lang="ru-RU" sz="1600" dirty="0" err="1"/>
              <a:t>Assembly</a:t>
            </a:r>
            <a:r>
              <a:rPr lang="ru-RU" sz="1600" dirty="0"/>
              <a:t> </a:t>
            </a:r>
            <a:r>
              <a:rPr lang="ru-RU" sz="1600" dirty="0" err="1"/>
              <a:t>Cache</a:t>
            </a:r>
            <a:r>
              <a:rPr lang="ru-RU" sz="1600" dirty="0" smtClean="0"/>
              <a:t>).</a:t>
            </a:r>
          </a:p>
          <a:p>
            <a:pPr fontAlgn="base"/>
            <a:r>
              <a:rPr lang="ru-RU" sz="1600" dirty="0"/>
              <a:t>До </a:t>
            </a:r>
            <a:r>
              <a:rPr lang="ru-RU" sz="1600" b="1" dirty="0"/>
              <a:t>.</a:t>
            </a:r>
            <a:r>
              <a:rPr lang="en-US" sz="1600" b="1" dirty="0"/>
              <a:t>NET 4.0 </a:t>
            </a:r>
            <a:r>
              <a:rPr lang="ru-RU" sz="1600" dirty="0"/>
              <a:t>глобальный кэш находился в каталоге </a:t>
            </a:r>
            <a:r>
              <a:rPr lang="en-US" sz="1600" dirty="0"/>
              <a:t>C:\Windows\assembly. </a:t>
            </a:r>
            <a:r>
              <a:rPr lang="ru-RU" sz="1600" dirty="0"/>
              <a:t>Начиная же с версии </a:t>
            </a:r>
            <a:r>
              <a:rPr lang="ru-RU" sz="1600" b="1" dirty="0"/>
              <a:t>.</a:t>
            </a:r>
            <a:r>
              <a:rPr lang="en-US" sz="1600" b="1" dirty="0"/>
              <a:t>NET 4.0 </a:t>
            </a:r>
            <a:r>
              <a:rPr lang="ru-RU" sz="1600" dirty="0"/>
              <a:t>кэш сборок размещается по пути </a:t>
            </a:r>
            <a:r>
              <a:rPr lang="en-US" sz="1600" dirty="0"/>
              <a:t>C:\</a:t>
            </a:r>
            <a:r>
              <a:rPr lang="en-US" sz="1600" dirty="0" smtClean="0"/>
              <a:t>Windows\Microsoft.NET\assembly\GAC_MSIL</a:t>
            </a:r>
            <a:endParaRPr lang="ru-RU" sz="1600" dirty="0" smtClean="0"/>
          </a:p>
          <a:p>
            <a:pPr fontAlgn="base"/>
            <a:r>
              <a:rPr lang="ru-RU" sz="1600" dirty="0"/>
              <a:t>Чтобы поместить сборку в </a:t>
            </a:r>
            <a:r>
              <a:rPr lang="ru-RU" sz="1600" b="1" dirty="0"/>
              <a:t>GAC</a:t>
            </a:r>
            <a:r>
              <a:rPr lang="ru-RU" sz="1600" dirty="0"/>
              <a:t> (глобальный кэш), эта сборка должна обладать строгим именем</a:t>
            </a:r>
            <a:r>
              <a:rPr lang="ru-RU" sz="1600" dirty="0" smtClean="0"/>
              <a:t>.</a:t>
            </a:r>
          </a:p>
          <a:p>
            <a:pPr fontAlgn="base"/>
            <a:r>
              <a:rPr lang="ru-RU" sz="1600" dirty="0" smtClean="0"/>
              <a:t>Имя сборки состоит из компонентов:</a:t>
            </a:r>
          </a:p>
          <a:p>
            <a:pPr marL="685800" lvl="1" fontAlgn="base">
              <a:buFont typeface="Wingdings" panose="05000000000000000000" pitchFamily="2" charset="2"/>
              <a:buChar char="§"/>
            </a:pPr>
            <a:r>
              <a:rPr lang="ru-RU" sz="1400" dirty="0"/>
              <a:t>Имя сборки без расширения</a:t>
            </a:r>
          </a:p>
          <a:p>
            <a:pPr marL="685800" lvl="1" fontAlgn="base">
              <a:buFont typeface="Wingdings" panose="05000000000000000000" pitchFamily="2" charset="2"/>
              <a:buChar char="§"/>
            </a:pPr>
            <a:r>
              <a:rPr lang="ru-RU" sz="1400" dirty="0" smtClean="0"/>
              <a:t>Номер </a:t>
            </a:r>
            <a:r>
              <a:rPr lang="ru-RU" sz="1400" dirty="0"/>
              <a:t>версии. </a:t>
            </a:r>
            <a:r>
              <a:rPr lang="ru-RU" sz="1400" dirty="0" smtClean="0"/>
              <a:t>(поддержка возможности </a:t>
            </a:r>
            <a:r>
              <a:rPr lang="ru-RU" sz="1400" dirty="0"/>
              <a:t>использовать разные версии одной и ой же </a:t>
            </a:r>
            <a:r>
              <a:rPr lang="ru-RU" sz="1400" dirty="0" smtClean="0"/>
              <a:t>сборки)</a:t>
            </a:r>
            <a:endParaRPr lang="ru-RU" sz="1400" dirty="0"/>
          </a:p>
          <a:p>
            <a:pPr marL="685800" lvl="1" fontAlgn="base">
              <a:buFont typeface="Wingdings" panose="05000000000000000000" pitchFamily="2" charset="2"/>
              <a:buChar char="§"/>
            </a:pPr>
            <a:r>
              <a:rPr lang="ru-RU" sz="1400" dirty="0" smtClean="0"/>
              <a:t>Открытый </a:t>
            </a:r>
            <a:r>
              <a:rPr lang="ru-RU" sz="1400" dirty="0"/>
              <a:t>ключ</a:t>
            </a:r>
          </a:p>
          <a:p>
            <a:pPr marL="685800" lvl="1" fontAlgn="base">
              <a:buFont typeface="Wingdings" panose="05000000000000000000" pitchFamily="2" charset="2"/>
              <a:buChar char="§"/>
            </a:pPr>
            <a:r>
              <a:rPr lang="ru-RU" sz="1400" dirty="0" smtClean="0"/>
              <a:t>Необязательное </a:t>
            </a:r>
            <a:r>
              <a:rPr lang="ru-RU" sz="1400" dirty="0"/>
              <a:t>значение для культуры (при локализации сборки)</a:t>
            </a:r>
          </a:p>
          <a:p>
            <a:pPr marL="685800" lvl="1" fontAlgn="base">
              <a:buFont typeface="Wingdings" panose="05000000000000000000" pitchFamily="2" charset="2"/>
              <a:buChar char="§"/>
            </a:pPr>
            <a:r>
              <a:rPr lang="ru-RU" sz="1400" dirty="0" smtClean="0"/>
              <a:t>Цифровая </a:t>
            </a:r>
            <a:r>
              <a:rPr lang="ru-RU" sz="1400" dirty="0"/>
              <a:t>подпись, которая создается с помощью </a:t>
            </a:r>
            <a:r>
              <a:rPr lang="ru-RU" sz="1400" dirty="0" err="1"/>
              <a:t>хэш</a:t>
            </a:r>
            <a:r>
              <a:rPr lang="ru-RU" sz="1400" dirty="0"/>
              <a:t>-значения содержимого сборки и значения секретного ключа. Секретный ключ представляет собой файл с расширением *.</a:t>
            </a:r>
            <a:r>
              <a:rPr lang="ru-RU" sz="1400" dirty="0" err="1"/>
              <a:t>snk</a:t>
            </a:r>
            <a:r>
              <a:rPr lang="ru-RU" sz="1400" dirty="0"/>
              <a:t>.</a:t>
            </a:r>
          </a:p>
          <a:p>
            <a:pPr fontAlgn="base"/>
            <a:endParaRPr lang="ru-RU" sz="1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230085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2580</TotalTime>
  <Words>745</Words>
  <Application>Microsoft Office PowerPoint</Application>
  <PresentationFormat>Widescreen</PresentationFormat>
  <Paragraphs>100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Trebuchet MS</vt:lpstr>
      <vt:lpstr>Wingdings</vt:lpstr>
      <vt:lpstr>Wingdings 3</vt:lpstr>
      <vt:lpstr>Грань</vt:lpstr>
      <vt:lpstr>.NET advanced</vt:lpstr>
      <vt:lpstr>План лекции</vt:lpstr>
      <vt:lpstr>Dynamic Language Runtime</vt:lpstr>
      <vt:lpstr>Dynamic тип</vt:lpstr>
      <vt:lpstr>ExpandoObject</vt:lpstr>
      <vt:lpstr>DynamicObject</vt:lpstr>
      <vt:lpstr>Сборки .NET</vt:lpstr>
      <vt:lpstr>Роль сборок в приложении .NET</vt:lpstr>
      <vt:lpstr>Разделяемые сборки</vt:lpstr>
      <vt:lpstr>Добавления сборки в GAC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Nick Luk</dc:creator>
  <cp:lastModifiedBy>Windows User</cp:lastModifiedBy>
  <cp:revision>518</cp:revision>
  <dcterms:created xsi:type="dcterms:W3CDTF">2015-11-07T12:50:02Z</dcterms:created>
  <dcterms:modified xsi:type="dcterms:W3CDTF">2017-10-28T13:59:05Z</dcterms:modified>
</cp:coreProperties>
</file>