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model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558745" y="4050833"/>
            <a:ext cx="5715257" cy="1096899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Работа с классами и объектами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799071"/>
            <a:ext cx="8694205" cy="5772418"/>
          </a:xfrm>
        </p:spPr>
        <p:txBody>
          <a:bodyPr>
            <a:noAutofit/>
          </a:bodyPr>
          <a:lstStyle/>
          <a:p>
            <a:pPr fontAlgn="base"/>
            <a:r>
              <a:rPr lang="en-US" sz="1600" b="1" dirty="0"/>
              <a:t>s</a:t>
            </a:r>
            <a:r>
              <a:rPr lang="ru-RU" sz="1600" b="1" dirty="0" err="1" smtClean="0"/>
              <a:t>tatic</a:t>
            </a:r>
            <a:r>
              <a:rPr lang="ru-RU" sz="1600" dirty="0" smtClean="0"/>
              <a:t> можно применять к полям, свойствам, методам, операторам, событиям, конструктору, классам.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Статический класс – это класс экземпляр которого нельзя создать.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Содержит </a:t>
            </a:r>
            <a:r>
              <a:rPr lang="ru-RU" dirty="0"/>
              <a:t>только статические члены.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Создавать его экземпляры нельзя.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/>
              <a:t>Он запечатан</a:t>
            </a:r>
            <a:r>
              <a:rPr lang="ru-RU" dirty="0" smtClean="0"/>
              <a:t>.</a:t>
            </a:r>
          </a:p>
          <a:p>
            <a:endParaRPr lang="ru-RU" sz="1600" dirty="0" smtClean="0"/>
          </a:p>
          <a:p>
            <a:pPr fontAlgn="base"/>
            <a:r>
              <a:rPr lang="ru-RU" sz="1600" dirty="0"/>
              <a:t>Если весь класс является </a:t>
            </a:r>
            <a:r>
              <a:rPr lang="ru-RU" sz="1600" dirty="0" smtClean="0"/>
              <a:t>статическим:</a:t>
            </a:r>
          </a:p>
          <a:p>
            <a:pPr marL="685800"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Нельзя создавать экземпляр класса, используя ключевое слово </a:t>
            </a:r>
            <a:r>
              <a:rPr lang="ru-RU" b="1" dirty="0" err="1" smtClean="0"/>
              <a:t>new</a:t>
            </a:r>
            <a:r>
              <a:rPr lang="ru-RU" dirty="0" smtClean="0"/>
              <a:t>.</a:t>
            </a:r>
          </a:p>
          <a:p>
            <a:pPr marL="685800"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Не </a:t>
            </a:r>
            <a:r>
              <a:rPr lang="ru-RU" dirty="0"/>
              <a:t>разрешается использовать не статические члены этого же класса.</a:t>
            </a:r>
          </a:p>
          <a:p>
            <a:pPr marL="685800" lvl="1" fontAlgn="base">
              <a:buFont typeface="Wingdings" panose="05000000000000000000" pitchFamily="2" charset="2"/>
              <a:buChar char="ü"/>
            </a:pPr>
            <a:r>
              <a:rPr lang="ru-RU" dirty="0"/>
              <a:t>Он не поддерживает наследование.</a:t>
            </a:r>
          </a:p>
          <a:p>
            <a:pPr marL="685800" lvl="1" fontAlgn="base">
              <a:buFont typeface="Wingdings" panose="05000000000000000000" pitchFamily="2" charset="2"/>
              <a:buChar char="ü"/>
            </a:pPr>
            <a:r>
              <a:rPr lang="ru-RU" dirty="0"/>
              <a:t>Невозможно перегрузить методы</a:t>
            </a:r>
            <a:r>
              <a:rPr lang="ru-RU" dirty="0" smtClean="0"/>
              <a:t>.</a:t>
            </a:r>
          </a:p>
          <a:p>
            <a:pPr marL="685800" lvl="1" fontAlgn="base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fontAlgn="base"/>
            <a:r>
              <a:rPr lang="ru-RU" sz="1600" dirty="0"/>
              <a:t>С</a:t>
            </a:r>
            <a:r>
              <a:rPr lang="ru-RU" sz="1600" dirty="0" smtClean="0"/>
              <a:t>татический </a:t>
            </a:r>
            <a:r>
              <a:rPr lang="ru-RU" sz="1600" dirty="0"/>
              <a:t>конструктор вызывается перед доступом к любому члену класса, за исключением констант.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799071"/>
            <a:ext cx="8694205" cy="5772418"/>
          </a:xfrm>
        </p:spPr>
        <p:txBody>
          <a:bodyPr>
            <a:noAutofit/>
          </a:bodyPr>
          <a:lstStyle/>
          <a:p>
            <a:pPr fontAlgn="base"/>
            <a:r>
              <a:rPr lang="ru-RU" sz="1600" b="1" dirty="0" smtClean="0"/>
              <a:t>Анонимные </a:t>
            </a:r>
            <a:r>
              <a:rPr lang="ru-RU" sz="1600" b="1" dirty="0"/>
              <a:t>типы </a:t>
            </a:r>
            <a:r>
              <a:rPr lang="ru-RU" sz="1600" dirty="0"/>
              <a:t>позволяют легко инкапсулировать свойства только для чтения в один объект без необходимости предварительного определения типа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b="1" dirty="0"/>
              <a:t>Анонимный тип </a:t>
            </a:r>
            <a:r>
              <a:rPr lang="ru-RU" sz="1600" dirty="0"/>
              <a:t>не имеет имени и генерируется компилятором на основе инициализации создаваемого экземпляра объекта. </a:t>
            </a:r>
            <a:endParaRPr lang="en-US" sz="1600" dirty="0" smtClean="0"/>
          </a:p>
          <a:p>
            <a:pPr fontAlgn="base"/>
            <a:r>
              <a:rPr lang="ru-RU" sz="1600" b="1" dirty="0" smtClean="0"/>
              <a:t>Анонимные </a:t>
            </a:r>
            <a:r>
              <a:rPr lang="ru-RU" sz="1600" b="1" dirty="0"/>
              <a:t>типы </a:t>
            </a:r>
            <a:r>
              <a:rPr lang="ru-RU" sz="1600" dirty="0"/>
              <a:t>создаются с помощью оператора </a:t>
            </a:r>
            <a:r>
              <a:rPr lang="ru-RU" sz="1600" dirty="0" err="1" smtClean="0"/>
              <a:t>new</a:t>
            </a:r>
            <a:r>
              <a:rPr lang="ru-RU" sz="1600" dirty="0" smtClean="0"/>
              <a:t> </a:t>
            </a:r>
            <a:r>
              <a:rPr lang="ru-RU" sz="1600" dirty="0"/>
              <a:t>и инициализатора объекта. </a:t>
            </a:r>
            <a:endParaRPr lang="ru-RU" sz="1600" dirty="0" smtClean="0"/>
          </a:p>
        </p:txBody>
      </p:sp>
      <p:pic>
        <p:nvPicPr>
          <p:cNvPr id="3074" name="Picture 2" descr="http://blog.etouchindia.com/wp-content/uploads/2015/03/AnonyMous-Decla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2875007"/>
            <a:ext cx="7289517" cy="28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4418922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Класс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Объект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Инкапсуляция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Контроль доступа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Свойства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Перегрузка конструкторов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Статические члены класса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Статические классы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Анонимные</a:t>
            </a:r>
            <a:r>
              <a:rPr lang="uk-UA" dirty="0" smtClean="0"/>
              <a:t> </a:t>
            </a:r>
            <a:r>
              <a:rPr lang="ru-RU" dirty="0" smtClean="0"/>
              <a:t>классы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731485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dirty="0"/>
              <a:t> </a:t>
            </a:r>
            <a:r>
              <a:rPr lang="ru-RU" dirty="0" smtClean="0"/>
              <a:t>Консольное приложение демонстрация работы с классами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682753"/>
            <a:ext cx="7255705" cy="5888736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Класс – ключевое понятие в термине классификация.</a:t>
            </a:r>
          </a:p>
          <a:p>
            <a:pPr fontAlgn="base"/>
            <a:r>
              <a:rPr lang="ru-RU" dirty="0" smtClean="0"/>
              <a:t>Класс – группа предметов или явлений обладающих общими признаками.</a:t>
            </a:r>
          </a:p>
          <a:p>
            <a:pPr fontAlgn="base"/>
            <a:r>
              <a:rPr lang="ru-RU" dirty="0" smtClean="0"/>
              <a:t>Класс (в программировании) – представляет некий шаблон описывающий общее состояние и поведение для группы объектов. Модель объекта.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71" y="1733909"/>
            <a:ext cx="3598192" cy="51240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097427"/>
            <a:ext cx="6842939" cy="3020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120345"/>
            <a:ext cx="6448397" cy="545114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Объект</a:t>
            </a:r>
            <a:r>
              <a:rPr lang="ru-RU" sz="1600" dirty="0" smtClean="0"/>
              <a:t> является блоком памяти, выделенным и настроенным в соответствии с определением класса.</a:t>
            </a:r>
          </a:p>
          <a:p>
            <a:pPr fontAlgn="base"/>
            <a:r>
              <a:rPr lang="ru-RU" sz="1600" dirty="0" smtClean="0"/>
              <a:t>Можно </a:t>
            </a:r>
            <a:r>
              <a:rPr lang="ru-RU" sz="1600" dirty="0"/>
              <a:t>создать множество объектов одного </a:t>
            </a:r>
            <a:r>
              <a:rPr lang="ru-RU" sz="1600" dirty="0" smtClean="0"/>
              <a:t>класса.</a:t>
            </a:r>
          </a:p>
          <a:p>
            <a:pPr fontAlgn="base"/>
            <a:r>
              <a:rPr lang="ru-RU" sz="1600" dirty="0" smtClean="0"/>
              <a:t>Объекты также называют экземплярами.</a:t>
            </a:r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u="sng" dirty="0" smtClean="0"/>
              <a:t>Объект характеризует его состояние и поведение.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sz="1600" dirty="0"/>
              <a:t>Состояние объекта характеризуется перечнем </a:t>
            </a:r>
            <a:r>
              <a:rPr lang="ru-RU" sz="1600" dirty="0" smtClean="0"/>
              <a:t>свойств </a:t>
            </a:r>
            <a:r>
              <a:rPr lang="ru-RU" sz="1600" dirty="0"/>
              <a:t>данного </a:t>
            </a:r>
            <a:r>
              <a:rPr lang="ru-RU" sz="1600" dirty="0" smtClean="0"/>
              <a:t>объекта.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sz="1600" dirty="0"/>
              <a:t>Поведение - это то, как объект действует и реагирует.</a:t>
            </a:r>
          </a:p>
          <a:p>
            <a:pPr marL="0" indent="0" fontAlgn="base">
              <a:buNone/>
            </a:pP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92" y="1287420"/>
            <a:ext cx="2771775" cy="3409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38" y="4999864"/>
            <a:ext cx="4457700" cy="1619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490" y="4999864"/>
            <a:ext cx="4629150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7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095631"/>
            <a:ext cx="8244245" cy="5475857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Инкапсуляция</a:t>
            </a:r>
            <a:r>
              <a:rPr lang="ru-RU" sz="1600" dirty="0" smtClean="0"/>
              <a:t> – техника программирования, обеспечивающая сокрытие деталей внутренней реализации объектов.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Инкапсуляция преследует 2 цели:</a:t>
            </a:r>
            <a:endParaRPr lang="ru-RU" sz="1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/>
              <a:t>Объединение методов и данных в пределах класса. (иными словами поддержку классификации)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/>
              <a:t>Контроль доступа к методом и данным класса. </a:t>
            </a:r>
          </a:p>
        </p:txBody>
      </p:sp>
      <p:pic>
        <p:nvPicPr>
          <p:cNvPr id="1026" name="Picture 2" descr="http://poradu.pp.ua/uploads/posts/2015-03/vvedennya-v-obyektno-oryentovane-programuvannya_20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80" y="2022092"/>
            <a:ext cx="59245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1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Контроль доступа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1103869"/>
            <a:ext cx="8244245" cy="5467619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Использование модификаторов доступа</a:t>
            </a:r>
          </a:p>
          <a:p>
            <a:pPr marL="0" indent="0" fontAlgn="base">
              <a:buNone/>
            </a:pPr>
            <a:r>
              <a:rPr lang="ru-RU" sz="1600" dirty="0"/>
              <a:t>Модификаторы доступа – это ключевые слова, задающие доступность члена или типа. При помощи модификаторов доступа можно задавать уровни доступа к членам. </a:t>
            </a:r>
            <a:r>
              <a:rPr lang="ru-RU" sz="1600" dirty="0" smtClean="0"/>
              <a:t>(</a:t>
            </a:r>
            <a:r>
              <a:rPr lang="en-US" sz="1600" dirty="0" smtClean="0"/>
              <a:t>public, private, protected, internal, internal protected</a:t>
            </a:r>
            <a:r>
              <a:rPr lang="ru-RU" sz="1600" dirty="0" smtClean="0"/>
              <a:t>)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600" b="1" dirty="0" err="1"/>
              <a:t>public</a:t>
            </a:r>
            <a:r>
              <a:rPr lang="ru-RU" sz="1600" dirty="0"/>
              <a:t> - доступ к типу или члену возможен из любого другого кода в той же сборке или другой сборке, ссылающейся на него.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b="1" dirty="0" err="1"/>
              <a:t>protected</a:t>
            </a:r>
            <a:r>
              <a:rPr lang="ru-RU" sz="1600" dirty="0"/>
              <a:t> - доступ к типу или элементу можно получить только из кода в том же классе или структуре, либо в производном классе.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b="1" dirty="0" err="1"/>
              <a:t>internal</a:t>
            </a:r>
            <a:r>
              <a:rPr lang="ru-RU" sz="1600" dirty="0"/>
              <a:t> - доступ к типу или члену возможен из любого кода в той же сборке, но не из другой сборки.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b="1" dirty="0" err="1"/>
              <a:t>protected</a:t>
            </a:r>
            <a:r>
              <a:rPr lang="ru-RU" sz="1600" b="1" dirty="0"/>
              <a:t> </a:t>
            </a:r>
            <a:r>
              <a:rPr lang="ru-RU" sz="1600" b="1" dirty="0" err="1"/>
              <a:t>internal</a:t>
            </a:r>
            <a:r>
              <a:rPr lang="ru-RU" sz="1600" dirty="0"/>
              <a:t> </a:t>
            </a:r>
            <a:r>
              <a:rPr lang="ru-RU" sz="1600" dirty="0" smtClean="0"/>
              <a:t>-</a:t>
            </a:r>
            <a:r>
              <a:rPr lang="en-US" sz="1600" dirty="0" smtClean="0"/>
              <a:t> </a:t>
            </a:r>
            <a:r>
              <a:rPr lang="ru-RU" sz="1600" dirty="0" smtClean="0"/>
              <a:t>доступ </a:t>
            </a:r>
            <a:r>
              <a:rPr lang="ru-RU" sz="1600" dirty="0"/>
              <a:t>к </a:t>
            </a:r>
            <a:r>
              <a:rPr lang="ru-RU" sz="1600"/>
              <a:t>типу </a:t>
            </a:r>
            <a:r>
              <a:rPr lang="ru-RU" sz="1600" smtClean="0"/>
              <a:t>может </a:t>
            </a:r>
            <a:r>
              <a:rPr lang="ru-RU" sz="1600" dirty="0"/>
              <a:t>осуществляться любым кодом в сборке, в которой он объявлен, или из наследованного класса </a:t>
            </a:r>
            <a:r>
              <a:rPr lang="ru-RU" sz="1600"/>
              <a:t>другой </a:t>
            </a:r>
            <a:r>
              <a:rPr lang="ru-RU" sz="1600" smtClean="0"/>
              <a:t>сборки. </a:t>
            </a:r>
            <a:endParaRPr lang="ru-RU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600" b="1" dirty="0" err="1"/>
              <a:t>private</a:t>
            </a:r>
            <a:r>
              <a:rPr lang="ru-RU" sz="1600" dirty="0"/>
              <a:t> - доступ к типу или члену можно получить только из кода в том же классе или структуре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799071"/>
            <a:ext cx="8244245" cy="5772418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Свойство</a:t>
            </a:r>
            <a:r>
              <a:rPr lang="ru-RU" sz="1600" dirty="0"/>
              <a:t> это конструкция языка C#, которая заменяет собой использование обычных методов </a:t>
            </a:r>
            <a:r>
              <a:rPr lang="ru-RU" sz="1600" dirty="0" smtClean="0"/>
              <a:t>доступа к полям класса. 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 smtClean="0"/>
              <a:t>Автоматически</a:t>
            </a:r>
            <a:r>
              <a:rPr lang="uk-UA" sz="1600" dirty="0" smtClean="0"/>
              <a:t> </a:t>
            </a:r>
            <a:r>
              <a:rPr lang="ru-RU" sz="1600" dirty="0" smtClean="0"/>
              <a:t>реализуемые</a:t>
            </a:r>
            <a:r>
              <a:rPr lang="uk-UA" sz="1600" dirty="0" smtClean="0"/>
              <a:t> </a:t>
            </a:r>
            <a:r>
              <a:rPr lang="ru-RU" sz="1600" dirty="0" smtClean="0"/>
              <a:t>свойства</a:t>
            </a:r>
          </a:p>
          <a:p>
            <a:pPr fontAlgn="base"/>
            <a:endParaRPr lang="ru-RU" sz="1600" dirty="0"/>
          </a:p>
        </p:txBody>
      </p:sp>
      <p:pic>
        <p:nvPicPr>
          <p:cNvPr id="2052" name="Picture 4" descr="http://www.dotnetinterviewquestions.in/contentpics/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84" y="1637570"/>
            <a:ext cx="42100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07" y="5162854"/>
            <a:ext cx="5561323" cy="1178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0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Перегрузка конструкторов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799071"/>
            <a:ext cx="8244245" cy="577241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Конструкторы (</a:t>
            </a:r>
            <a:r>
              <a:rPr lang="ru-RU" sz="1600" b="1" dirty="0" err="1" smtClean="0"/>
              <a:t>constructor</a:t>
            </a:r>
            <a:r>
              <a:rPr lang="ru-RU" sz="1600" dirty="0" smtClean="0"/>
              <a:t>) - это </a:t>
            </a:r>
            <a:r>
              <a:rPr lang="ru-RU" sz="1600" dirty="0"/>
              <a:t>специальные </a:t>
            </a:r>
            <a:r>
              <a:rPr lang="ru-RU" sz="1600" dirty="0" smtClean="0"/>
              <a:t>методы, </a:t>
            </a:r>
            <a:r>
              <a:rPr lang="ru-RU" sz="1600" dirty="0"/>
              <a:t>вызываемые автоматически при инициализации объекта. Их имена совпадают с именами классов, которым они принадлежат, и они не имеют типа возврата</a:t>
            </a:r>
            <a:r>
              <a:rPr lang="ru-RU" sz="1600" dirty="0" smtClean="0"/>
              <a:t>.</a:t>
            </a:r>
          </a:p>
          <a:p>
            <a:pPr fontAlgn="base"/>
            <a:r>
              <a:rPr lang="uk-UA" sz="1600" dirty="0" smtClean="0"/>
              <a:t>Конструктор </a:t>
            </a:r>
            <a:r>
              <a:rPr lang="ru-RU" sz="1600" dirty="0" smtClean="0"/>
              <a:t>инициализирует</a:t>
            </a:r>
            <a:r>
              <a:rPr lang="uk-UA" sz="1600" dirty="0" smtClean="0"/>
              <a:t> </a:t>
            </a:r>
            <a:r>
              <a:rPr lang="ru-RU" sz="1600" dirty="0" smtClean="0"/>
              <a:t>поля</a:t>
            </a:r>
            <a:r>
              <a:rPr lang="uk-UA" sz="1600" dirty="0" smtClean="0"/>
              <a:t> </a:t>
            </a:r>
            <a:r>
              <a:rPr lang="ru-RU" sz="1600" dirty="0" smtClean="0"/>
              <a:t>значениями</a:t>
            </a:r>
            <a:r>
              <a:rPr lang="uk-UA" sz="1600" dirty="0" smtClean="0"/>
              <a:t> по </a:t>
            </a:r>
            <a:r>
              <a:rPr lang="ru-RU" sz="1600" dirty="0" smtClean="0"/>
              <a:t>умолчанию</a:t>
            </a:r>
            <a:r>
              <a:rPr lang="uk-UA" sz="1600" dirty="0" smtClean="0"/>
              <a:t>, либо </a:t>
            </a:r>
            <a:r>
              <a:rPr lang="ru-RU" sz="1600" dirty="0" smtClean="0"/>
              <a:t>переданными значениями.</a:t>
            </a:r>
            <a:endParaRPr lang="ru-RU" sz="1600" dirty="0"/>
          </a:p>
          <a:p>
            <a:pPr marL="0" indent="0" fontAlgn="base">
              <a:buNone/>
            </a:pPr>
            <a:r>
              <a:rPr lang="ru-RU" sz="1600" dirty="0" smtClean="0"/>
              <a:t>Перегрузка конструкторов: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17" y="2732914"/>
            <a:ext cx="4181475" cy="383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4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Статические члены класса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799071"/>
            <a:ext cx="8694205" cy="577241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Статический член класса (помеченный ключевым словом </a:t>
            </a:r>
            <a:r>
              <a:rPr lang="en-US" sz="1600" b="1" dirty="0" smtClean="0"/>
              <a:t>static</a:t>
            </a:r>
            <a:r>
              <a:rPr lang="ru-RU" sz="1600" dirty="0" smtClean="0"/>
              <a:t>)</a:t>
            </a:r>
            <a:r>
              <a:rPr lang="en-US" sz="1600" dirty="0" smtClean="0"/>
              <a:t> </a:t>
            </a:r>
            <a:r>
              <a:rPr lang="ru-RU" sz="1600" dirty="0" smtClean="0"/>
              <a:t>- </a:t>
            </a:r>
            <a:r>
              <a:rPr lang="ru-RU" sz="1600" dirty="0"/>
              <a:t>это </a:t>
            </a:r>
            <a:r>
              <a:rPr lang="ru-RU" sz="1600" dirty="0" smtClean="0"/>
              <a:t>такой </a:t>
            </a:r>
            <a:r>
              <a:rPr lang="ru-RU" sz="1600" dirty="0"/>
              <a:t>член класса, который будет использоваться независимо от всех остальных объектов этого класса. </a:t>
            </a:r>
            <a:endParaRPr lang="ru-RU" sz="1600" dirty="0" smtClean="0"/>
          </a:p>
          <a:p>
            <a:pPr fontAlgn="base"/>
            <a:r>
              <a:rPr lang="ru-RU" sz="1600" dirty="0"/>
              <a:t>Д</a:t>
            </a:r>
            <a:r>
              <a:rPr lang="ru-RU" sz="1600" dirty="0" smtClean="0"/>
              <a:t>оступ </a:t>
            </a:r>
            <a:r>
              <a:rPr lang="ru-RU" sz="1600" dirty="0"/>
              <a:t>к члену класса организуется посредством объекта этого класса, но в то же время </a:t>
            </a:r>
            <a:r>
              <a:rPr lang="ru-RU" sz="1600" dirty="0" smtClean="0"/>
              <a:t>можно получить доступ </a:t>
            </a:r>
            <a:r>
              <a:rPr lang="ru-RU" sz="1600" dirty="0"/>
              <a:t>не по ссылке на объект, а по имени своего </a:t>
            </a:r>
            <a:r>
              <a:rPr lang="ru-RU" sz="1600" dirty="0" smtClean="0"/>
              <a:t>класса (если член помечен ключевым словом </a:t>
            </a:r>
            <a:r>
              <a:rPr lang="en-US" sz="1600" dirty="0" smtClean="0"/>
              <a:t>public</a:t>
            </a:r>
            <a:r>
              <a:rPr lang="ru-RU" sz="1600" dirty="0" smtClean="0"/>
              <a:t>). 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7" y="2662108"/>
            <a:ext cx="5934075" cy="379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7749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593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Грань</vt:lpstr>
      <vt:lpstr>Object model C#</vt:lpstr>
      <vt:lpstr>План лекции</vt:lpstr>
      <vt:lpstr>Класс</vt:lpstr>
      <vt:lpstr>Объект</vt:lpstr>
      <vt:lpstr>Инкапсуляция</vt:lpstr>
      <vt:lpstr>Контроль доступа</vt:lpstr>
      <vt:lpstr>Свойства</vt:lpstr>
      <vt:lpstr>Перегрузка конструкторов</vt:lpstr>
      <vt:lpstr>Статические члены класса</vt:lpstr>
      <vt:lpstr>Статические классы</vt:lpstr>
      <vt:lpstr>Анонимные типы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58</cp:revision>
  <dcterms:created xsi:type="dcterms:W3CDTF">2015-11-07T12:50:02Z</dcterms:created>
  <dcterms:modified xsi:type="dcterms:W3CDTF">2017-10-28T11:35:15Z</dcterms:modified>
</cp:coreProperties>
</file>