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model 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558745" y="4050833"/>
            <a:ext cx="5715257" cy="1096899"/>
          </a:xfrm>
        </p:spPr>
        <p:txBody>
          <a:bodyPr>
            <a:normAutofit fontScale="92500" lnSpcReduction="20000"/>
          </a:bodyPr>
          <a:lstStyle/>
          <a:p>
            <a:r>
              <a:rPr lang="ru-RU" sz="4000" dirty="0" smtClean="0"/>
              <a:t>Ссылочные и значимые типы в </a:t>
            </a:r>
            <a:r>
              <a:rPr lang="en-US" sz="4000" dirty="0" smtClean="0"/>
              <a:t>C#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Boxing </a:t>
            </a:r>
            <a:r>
              <a:rPr lang="ru-RU" dirty="0"/>
              <a:t>и </a:t>
            </a:r>
            <a:r>
              <a:rPr lang="en-US" dirty="0" smtClean="0"/>
              <a:t>unboxing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1" y="766119"/>
            <a:ext cx="9193427" cy="5805369"/>
          </a:xfrm>
        </p:spPr>
        <p:txBody>
          <a:bodyPr>
            <a:normAutofit/>
          </a:bodyPr>
          <a:lstStyle/>
          <a:p>
            <a:pPr fontAlgn="base"/>
            <a:r>
              <a:rPr lang="en-US" sz="1600" dirty="0" smtClean="0"/>
              <a:t>Boxing (</a:t>
            </a:r>
            <a:r>
              <a:rPr lang="ru-RU" sz="1600" dirty="0" smtClean="0"/>
              <a:t>упаковка</a:t>
            </a:r>
            <a:r>
              <a:rPr lang="en-US" sz="1600" dirty="0" smtClean="0"/>
              <a:t>)</a:t>
            </a:r>
            <a:r>
              <a:rPr lang="ru-RU" sz="1600" dirty="0" smtClean="0"/>
              <a:t> – процесс преобразования значимого типа в ссылочный для помещения на куче.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В управляемой куче выделяется память. (объем равен длине значимого типа + указатель на объект типа и индекс блока синхронизации)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Поля значимого типа копируются в память выделенную в куче.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Возвращается адрес объекта. (ссылка на объект)</a:t>
            </a:r>
            <a:endParaRPr lang="ru-RU" dirty="0"/>
          </a:p>
          <a:p>
            <a:pPr fontAlgn="base"/>
            <a:r>
              <a:rPr lang="en-US" sz="1600" dirty="0" smtClean="0"/>
              <a:t>Unboxing (</a:t>
            </a:r>
            <a:r>
              <a:rPr lang="ru-RU" sz="1600" dirty="0" smtClean="0"/>
              <a:t>распаковка</a:t>
            </a:r>
            <a:r>
              <a:rPr lang="en-US" sz="1600" dirty="0" smtClean="0"/>
              <a:t>)</a:t>
            </a:r>
            <a:r>
              <a:rPr lang="ru-RU" sz="1600" dirty="0" smtClean="0"/>
              <a:t> – обратный процесс упаковке.</a:t>
            </a:r>
          </a:p>
        </p:txBody>
      </p:sp>
      <p:pic>
        <p:nvPicPr>
          <p:cNvPr id="8194" name="Picture 2" descr="https://i-msdn.sec.s-msft.com/dynimg/IC13529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66" y="3375152"/>
            <a:ext cx="3389600" cy="31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0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is </a:t>
            </a:r>
            <a:r>
              <a:rPr lang="ru-RU" dirty="0"/>
              <a:t>и </a:t>
            </a:r>
            <a:r>
              <a:rPr lang="en-US" dirty="0" smtClean="0"/>
              <a:t>as </a:t>
            </a:r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1" y="766119"/>
            <a:ext cx="9193427" cy="5805369"/>
          </a:xfrm>
        </p:spPr>
        <p:txBody>
          <a:bodyPr>
            <a:normAutofit/>
          </a:bodyPr>
          <a:lstStyle/>
          <a:p>
            <a:pPr fontAlgn="base"/>
            <a:r>
              <a:rPr lang="en-US" sz="1600" b="1" dirty="0" smtClean="0"/>
              <a:t>is </a:t>
            </a:r>
            <a:r>
              <a:rPr lang="ru-RU" sz="1600" b="1" dirty="0" smtClean="0"/>
              <a:t>оператор </a:t>
            </a:r>
            <a:r>
              <a:rPr lang="ru-RU" sz="1600" dirty="0" smtClean="0"/>
              <a:t>предоставляет возможность определения принадлежности объекта к конкретному типу.</a:t>
            </a:r>
            <a:endParaRPr lang="en-US" sz="1600" dirty="0" smtClean="0"/>
          </a:p>
          <a:p>
            <a:pPr fontAlgn="base"/>
            <a:r>
              <a:rPr lang="en-US" sz="1600" b="1" dirty="0" smtClean="0"/>
              <a:t>as </a:t>
            </a:r>
            <a:r>
              <a:rPr lang="ru-RU" sz="1600" b="1" dirty="0" smtClean="0"/>
              <a:t>оператор </a:t>
            </a:r>
            <a:r>
              <a:rPr lang="ru-RU" sz="1600" dirty="0" smtClean="0"/>
              <a:t>осуществляет приведение объекта к определенному </a:t>
            </a:r>
            <a:r>
              <a:rPr lang="ru-RU" sz="1600" dirty="0"/>
              <a:t>типу. </a:t>
            </a:r>
            <a:r>
              <a:rPr lang="ru-RU" sz="1600" dirty="0" smtClean="0"/>
              <a:t>Если приведение </a:t>
            </a:r>
            <a:r>
              <a:rPr lang="ru-RU" sz="1600" dirty="0"/>
              <a:t>оказывается удачным, то возвращается ссылка на тип, а иначе — пустая </a:t>
            </a:r>
            <a:r>
              <a:rPr lang="ru-RU" sz="1600" dirty="0" smtClean="0"/>
              <a:t>ссылка (</a:t>
            </a:r>
            <a:r>
              <a:rPr lang="en-US" sz="1600" dirty="0" smtClean="0"/>
              <a:t>null</a:t>
            </a:r>
            <a:r>
              <a:rPr lang="ru-RU" sz="1600" dirty="0" smtClean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1" y="2477273"/>
            <a:ext cx="4752405" cy="29548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74" y="2477273"/>
            <a:ext cx="4184694" cy="3925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5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682753"/>
            <a:ext cx="4418922" cy="588873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</a:p>
          <a:p>
            <a:pPr fontAlgn="base"/>
            <a:r>
              <a:rPr lang="ru-RU" dirty="0" smtClean="0"/>
              <a:t>Основные</a:t>
            </a:r>
            <a:r>
              <a:rPr lang="uk-UA" dirty="0" smtClean="0"/>
              <a:t> </a:t>
            </a:r>
            <a:r>
              <a:rPr lang="ru-RU" dirty="0" smtClean="0"/>
              <a:t>понятия</a:t>
            </a:r>
            <a:r>
              <a:rPr lang="uk-UA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Ссылочный тип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Значимы тип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Копирование значимых и ссылочных типов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Null </a:t>
            </a:r>
            <a:r>
              <a:rPr lang="ru-RU" dirty="0" smtClean="0"/>
              <a:t>и </a:t>
            </a:r>
            <a:r>
              <a:rPr lang="en-US" dirty="0" err="1" smtClean="0"/>
              <a:t>nullable</a:t>
            </a:r>
            <a:r>
              <a:rPr lang="en-US" dirty="0" smtClean="0"/>
              <a:t> </a:t>
            </a:r>
            <a:r>
              <a:rPr lang="ru-RU" dirty="0" smtClean="0"/>
              <a:t>типы</a:t>
            </a:r>
            <a:endParaRPr lang="en-US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Оператор</a:t>
            </a:r>
            <a:r>
              <a:rPr lang="en-US" dirty="0" smtClean="0"/>
              <a:t> ??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Ref </a:t>
            </a:r>
            <a:r>
              <a:rPr lang="ru-RU" dirty="0" smtClean="0"/>
              <a:t>и </a:t>
            </a:r>
            <a:r>
              <a:rPr lang="en-US" dirty="0" smtClean="0"/>
              <a:t>Out </a:t>
            </a:r>
            <a:r>
              <a:rPr lang="ru-RU" dirty="0" smtClean="0"/>
              <a:t>параметры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Стек и куча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Класс </a:t>
            </a:r>
            <a:r>
              <a:rPr lang="en-US" dirty="0" err="1" smtClean="0"/>
              <a:t>System.Object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Boxing </a:t>
            </a:r>
            <a:r>
              <a:rPr lang="ru-RU" dirty="0" smtClean="0"/>
              <a:t>и </a:t>
            </a:r>
            <a:r>
              <a:rPr lang="en-US" dirty="0" smtClean="0"/>
              <a:t>unboxing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Is </a:t>
            </a:r>
            <a:r>
              <a:rPr lang="ru-RU" dirty="0" smtClean="0"/>
              <a:t>и </a:t>
            </a:r>
            <a:r>
              <a:rPr lang="en-US" dirty="0" smtClean="0"/>
              <a:t>as </a:t>
            </a:r>
            <a:r>
              <a:rPr lang="ru-RU" dirty="0" smtClean="0"/>
              <a:t>операторы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7" y="682752"/>
            <a:ext cx="4533776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dirty="0"/>
              <a:t> </a:t>
            </a:r>
            <a:r>
              <a:rPr lang="ru-RU" dirty="0" smtClean="0"/>
              <a:t>Консольное приложение демонстрация работы с ссылочными и значимыми типами</a:t>
            </a: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Ссылочные и значимые типы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682753"/>
            <a:ext cx="8590235" cy="5888736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CLR поддерживает две разновидности </a:t>
            </a:r>
            <a:r>
              <a:rPr lang="ru-RU" sz="1600" dirty="0" smtClean="0"/>
              <a:t>типов: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ссылочные </a:t>
            </a:r>
            <a:r>
              <a:rPr lang="ru-RU" dirty="0"/>
              <a:t>(</a:t>
            </a:r>
            <a:r>
              <a:rPr lang="ru-RU" dirty="0" err="1"/>
              <a:t>reference</a:t>
            </a:r>
            <a:r>
              <a:rPr lang="ru-RU" dirty="0"/>
              <a:t> </a:t>
            </a:r>
            <a:r>
              <a:rPr lang="ru-RU" dirty="0" err="1" smtClean="0"/>
              <a:t>types</a:t>
            </a:r>
            <a:r>
              <a:rPr lang="ru-RU" dirty="0" smtClean="0"/>
              <a:t>)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значимые </a:t>
            </a:r>
            <a:r>
              <a:rPr lang="en-US" dirty="0"/>
              <a:t>(value types</a:t>
            </a:r>
            <a:r>
              <a:rPr lang="en-US" dirty="0" smtClean="0"/>
              <a:t>)</a:t>
            </a:r>
            <a:endParaRPr lang="ru-RU" dirty="0"/>
          </a:p>
          <a:p>
            <a:pPr marL="0" indent="0" fontAlgn="base">
              <a:buNone/>
            </a:pPr>
            <a:r>
              <a:rPr lang="ru-RU" sz="1600" dirty="0"/>
              <a:t>Переменные </a:t>
            </a:r>
            <a:r>
              <a:rPr lang="ru-RU" sz="1600" b="1" dirty="0"/>
              <a:t>ссылочного</a:t>
            </a:r>
            <a:r>
              <a:rPr lang="ru-RU" sz="1600" dirty="0"/>
              <a:t> типа содержат в себе ссылки на фактические данные и при этом ссылка указывает на определенную область в памяти, которая была выделена при создании такой </a:t>
            </a:r>
            <a:r>
              <a:rPr lang="ru-RU" sz="1600" dirty="0" smtClean="0"/>
              <a:t>переменной.</a:t>
            </a:r>
          </a:p>
          <a:p>
            <a:pPr marL="0" indent="0" fontAlgn="base">
              <a:buNone/>
            </a:pPr>
            <a:endParaRPr lang="ru-RU" sz="1600" dirty="0"/>
          </a:p>
          <a:p>
            <a:pPr marL="0" indent="0" fontAlgn="base">
              <a:buNone/>
            </a:pPr>
            <a:r>
              <a:rPr lang="ru-RU" sz="1600" dirty="0"/>
              <a:t>У переменной </a:t>
            </a:r>
            <a:r>
              <a:rPr lang="ru-RU" sz="1600" b="1" dirty="0"/>
              <a:t>значимого</a:t>
            </a:r>
            <a:r>
              <a:rPr lang="ru-RU" sz="1600" dirty="0"/>
              <a:t> типа поля экземпляра размещаются в самой переменной. Поле представляет собой изменяемое или неизменяемое значение.</a:t>
            </a:r>
          </a:p>
        </p:txBody>
      </p:sp>
      <p:pic>
        <p:nvPicPr>
          <p:cNvPr id="1026" name="Picture 2" descr="https://i-msdn.sec.s-msft.com/dynimg/IC5629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50" y="3881494"/>
            <a:ext cx="6445006" cy="268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Копирование ссылочных и значимых типов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682753"/>
            <a:ext cx="8590235" cy="5888736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При создании </a:t>
            </a:r>
            <a:r>
              <a:rPr lang="ru-RU" sz="1600" b="1" dirty="0"/>
              <a:t>ссылочных</a:t>
            </a:r>
            <a:r>
              <a:rPr lang="ru-RU" sz="1600" dirty="0"/>
              <a:t> типов </a:t>
            </a:r>
            <a:r>
              <a:rPr lang="ru-RU" sz="1600" dirty="0" smtClean="0"/>
              <a:t>выделяется </a:t>
            </a:r>
            <a:r>
              <a:rPr lang="ru-RU" sz="1600" dirty="0"/>
              <a:t>память </a:t>
            </a:r>
            <a:r>
              <a:rPr lang="ru-RU" sz="1600" dirty="0" smtClean="0"/>
              <a:t>и </a:t>
            </a:r>
            <a:r>
              <a:rPr lang="ru-RU" sz="1600" dirty="0"/>
              <a:t>возвращается адрес в памяти, который сохраняется в переменной. Поэтому при инициализации переменной такого же типа и присвоения ей того же значения, то </a:t>
            </a:r>
            <a:r>
              <a:rPr lang="ru-RU" sz="1600" u="sng" dirty="0"/>
              <a:t>копируется только адрес на область в памяти</a:t>
            </a:r>
            <a:r>
              <a:rPr lang="ru-RU" sz="1600" dirty="0"/>
              <a:t>.</a:t>
            </a:r>
          </a:p>
          <a:p>
            <a:pPr fontAlgn="base"/>
            <a:r>
              <a:rPr lang="ru-RU" sz="1600" dirty="0" smtClean="0"/>
              <a:t>При </a:t>
            </a:r>
            <a:r>
              <a:rPr lang="ru-RU" sz="1600" dirty="0"/>
              <a:t>создании новой переменной </a:t>
            </a:r>
            <a:r>
              <a:rPr lang="ru-RU" sz="1600" b="1" dirty="0"/>
              <a:t>значимого</a:t>
            </a:r>
            <a:r>
              <a:rPr lang="ru-RU" sz="1600" dirty="0"/>
              <a:t> типа и копировании значений, происходит </a:t>
            </a:r>
            <a:r>
              <a:rPr lang="ru-RU" sz="1600" u="sng" dirty="0"/>
              <a:t>новое выделение </a:t>
            </a:r>
            <a:r>
              <a:rPr lang="ru-RU" sz="1600" u="sng" dirty="0" smtClean="0"/>
              <a:t>памяти </a:t>
            </a:r>
            <a:r>
              <a:rPr lang="ru-RU" sz="1600" u="sng" dirty="0"/>
              <a:t>и создание новой независимой </a:t>
            </a:r>
            <a:r>
              <a:rPr lang="ru-RU" sz="1600" u="sng" dirty="0" smtClean="0"/>
              <a:t>переменной</a:t>
            </a:r>
            <a:r>
              <a:rPr lang="ru-RU" sz="1600" dirty="0" smtClean="0"/>
              <a:t>.</a:t>
            </a:r>
          </a:p>
        </p:txBody>
      </p:sp>
      <p:pic>
        <p:nvPicPr>
          <p:cNvPr id="2050" name="Picture 2" descr="http://i.stack.imgur.com/drQL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09" y="2561968"/>
            <a:ext cx="8159159" cy="36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ull </a:t>
            </a:r>
            <a:r>
              <a:rPr lang="ru-RU" dirty="0"/>
              <a:t>и </a:t>
            </a:r>
            <a:r>
              <a:rPr lang="en-US" dirty="0" err="1" smtClean="0"/>
              <a:t>nullable</a:t>
            </a:r>
            <a:r>
              <a:rPr lang="en-US" dirty="0" smtClean="0"/>
              <a:t> </a:t>
            </a:r>
            <a:r>
              <a:rPr lang="ru-RU" dirty="0" smtClean="0"/>
              <a:t>типы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682753"/>
            <a:ext cx="8590235" cy="5888736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Ссылочные типы могут принимать значение </a:t>
            </a:r>
            <a:r>
              <a:rPr lang="ru-RU" sz="1600" b="1" dirty="0" err="1"/>
              <a:t>null</a:t>
            </a:r>
            <a:r>
              <a:rPr lang="ru-RU" sz="1600" dirty="0"/>
              <a:t>, типы значений – </a:t>
            </a:r>
            <a:r>
              <a:rPr lang="ru-RU" sz="1600" dirty="0" smtClean="0"/>
              <a:t>нет.</a:t>
            </a:r>
            <a:endParaRPr lang="en-US" sz="1600" dirty="0" smtClean="0"/>
          </a:p>
          <a:p>
            <a:pPr fontAlgn="base"/>
            <a:r>
              <a:rPr lang="en-US" sz="1600" dirty="0" err="1"/>
              <a:t>n</a:t>
            </a:r>
            <a:r>
              <a:rPr lang="ru-RU" sz="1600" b="1" dirty="0" err="1" smtClean="0"/>
              <a:t>ull</a:t>
            </a:r>
            <a:r>
              <a:rPr lang="ru-RU" sz="1600" dirty="0" smtClean="0"/>
              <a:t> </a:t>
            </a:r>
            <a:r>
              <a:rPr lang="ru-RU" sz="1600" dirty="0"/>
              <a:t>указывает на то, что значение неизвестно, или, другими словами, значения нет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endParaRPr lang="en-US" sz="1600" dirty="0" smtClean="0"/>
          </a:p>
          <a:p>
            <a:pPr fontAlgn="base"/>
            <a:r>
              <a:rPr lang="en-US" sz="1600" b="1" dirty="0" err="1"/>
              <a:t>nullable</a:t>
            </a:r>
            <a:r>
              <a:rPr lang="en-US" sz="1600" dirty="0"/>
              <a:t> </a:t>
            </a:r>
            <a:r>
              <a:rPr lang="ru-RU" sz="1600" dirty="0" smtClean="0"/>
              <a:t>типы</a:t>
            </a:r>
            <a:r>
              <a:rPr lang="en-US" sz="1600" dirty="0" smtClean="0"/>
              <a:t> – </a:t>
            </a:r>
            <a:r>
              <a:rPr lang="ru-RU" sz="1600" dirty="0" smtClean="0"/>
              <a:t>это значимые типы которые могут принимать </a:t>
            </a:r>
            <a:r>
              <a:rPr lang="en-US" sz="1600" b="1" dirty="0" smtClean="0"/>
              <a:t>null</a:t>
            </a:r>
            <a:r>
              <a:rPr lang="en-US" sz="1600" dirty="0" smtClean="0"/>
              <a:t>.</a:t>
            </a:r>
          </a:p>
          <a:p>
            <a:pPr fontAlgn="base"/>
            <a:r>
              <a:rPr lang="ru-RU" sz="1600" dirty="0"/>
              <a:t>чтобы тип значений мог </a:t>
            </a:r>
            <a:r>
              <a:rPr lang="ru-RU" sz="1600" dirty="0" smtClean="0"/>
              <a:t>принимать</a:t>
            </a:r>
            <a:r>
              <a:rPr lang="en-US" sz="1600" dirty="0" smtClean="0"/>
              <a:t> </a:t>
            </a:r>
            <a:r>
              <a:rPr lang="ru-RU" sz="1600" b="1" dirty="0" err="1" smtClean="0"/>
              <a:t>null</a:t>
            </a:r>
            <a:r>
              <a:rPr lang="ru-RU" sz="1600" dirty="0"/>
              <a:t>, и это можно сделать, указав знак вопроса (</a:t>
            </a:r>
            <a:r>
              <a:rPr lang="ru-RU" sz="1600" b="1" dirty="0"/>
              <a:t>?</a:t>
            </a:r>
            <a:r>
              <a:rPr lang="ru-RU" sz="1600" dirty="0"/>
              <a:t>) после имени типа, при объявлении переменной: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58" y="3184896"/>
            <a:ext cx="6547021" cy="2969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5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Оператор </a:t>
            </a:r>
            <a:r>
              <a:rPr lang="en-US" dirty="0" smtClean="0"/>
              <a:t>??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7665" y="682753"/>
            <a:ext cx="3904735" cy="5888736"/>
          </a:xfrm>
        </p:spPr>
        <p:txBody>
          <a:bodyPr>
            <a:normAutofit/>
          </a:bodyPr>
          <a:lstStyle/>
          <a:p>
            <a:pPr fontAlgn="base"/>
            <a:r>
              <a:rPr lang="uk-UA" sz="1600" b="1" dirty="0"/>
              <a:t>Оператор ?? (</a:t>
            </a:r>
            <a:r>
              <a:rPr lang="en-US" sz="1600" b="1" dirty="0" smtClean="0"/>
              <a:t>null</a:t>
            </a:r>
            <a:r>
              <a:rPr lang="ru-RU" sz="1600" b="1" dirty="0" smtClean="0"/>
              <a:t> </a:t>
            </a:r>
            <a:r>
              <a:rPr lang="en-US" sz="1600" b="1" dirty="0" smtClean="0"/>
              <a:t>-</a:t>
            </a:r>
            <a:r>
              <a:rPr lang="ru-RU" sz="1600" b="1" dirty="0" smtClean="0"/>
              <a:t> объединение</a:t>
            </a:r>
            <a:r>
              <a:rPr lang="uk-UA" sz="1600" b="1" dirty="0" smtClean="0"/>
              <a:t>)</a:t>
            </a:r>
            <a:r>
              <a:rPr lang="en-US" sz="1600" b="1" dirty="0" smtClean="0"/>
              <a:t> </a:t>
            </a:r>
            <a:r>
              <a:rPr lang="ru-RU" sz="1600" dirty="0" smtClean="0"/>
              <a:t>возвращает </a:t>
            </a:r>
            <a:r>
              <a:rPr lang="ru-RU" sz="1600" dirty="0"/>
              <a:t>левый операнд, если этот операнд не имеет значение NULL; в противном случае возвращается правый операнд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endParaRPr lang="en-US" sz="1600" dirty="0"/>
          </a:p>
          <a:p>
            <a:pPr marL="0" indent="0" fontAlgn="base">
              <a:buNone/>
            </a:pPr>
            <a:r>
              <a:rPr lang="ru-RU" sz="1600" dirty="0" smtClean="0"/>
              <a:t>синтаксис:</a:t>
            </a:r>
            <a:endParaRPr lang="en-US" sz="1600" dirty="0" smtClean="0"/>
          </a:p>
          <a:p>
            <a:pPr marL="0" indent="0" algn="ctr" fontAlgn="base">
              <a:buNone/>
            </a:pPr>
            <a:r>
              <a:rPr lang="uk-UA" sz="1600" b="1" dirty="0" smtClean="0"/>
              <a:t>[</a:t>
            </a:r>
            <a:r>
              <a:rPr lang="uk-UA" sz="1600" b="1" dirty="0"/>
              <a:t>операнд1] ?? [операнд2</a:t>
            </a:r>
            <a:r>
              <a:rPr lang="uk-UA" sz="1600" b="1" dirty="0" smtClean="0"/>
              <a:t>]</a:t>
            </a:r>
            <a:endParaRPr lang="ru-RU" sz="1600" b="1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00" y="618364"/>
            <a:ext cx="4867275" cy="595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 </a:t>
            </a:r>
            <a:r>
              <a:rPr lang="ru-RU" dirty="0" smtClean="0"/>
              <a:t>и </a:t>
            </a:r>
            <a:r>
              <a:rPr lang="en-US" dirty="0" smtClean="0"/>
              <a:t>out </a:t>
            </a:r>
            <a:r>
              <a:rPr lang="ru-RU" dirty="0" smtClean="0"/>
              <a:t>параметры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1" y="682753"/>
            <a:ext cx="9193427" cy="5888736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Использование ключевого слово </a:t>
            </a:r>
            <a:r>
              <a:rPr lang="ru-RU" sz="1600" b="1" dirty="0" err="1"/>
              <a:t>ref</a:t>
            </a:r>
            <a:r>
              <a:rPr lang="ru-RU" sz="1600" dirty="0"/>
              <a:t> приводит к передаче аргумента по ссылке, а не по значению. </a:t>
            </a:r>
            <a:endParaRPr lang="ru-RU" sz="1600" dirty="0" smtClean="0"/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Эффект </a:t>
            </a:r>
            <a:r>
              <a:rPr lang="ru-RU" dirty="0"/>
              <a:t>передачи по ссылке в том, что все изменения вызываемого метода отражаются на значении переменной аргумента, используемой в вызове </a:t>
            </a:r>
            <a:r>
              <a:rPr lang="ru-RU" dirty="0" smtClean="0"/>
              <a:t>метода.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dirty="0"/>
              <a:t>Аргумент, который передается в параметр </a:t>
            </a:r>
            <a:r>
              <a:rPr lang="ru-RU" b="1" dirty="0" err="1"/>
              <a:t>ref</a:t>
            </a:r>
            <a:r>
              <a:rPr lang="ru-RU" dirty="0"/>
              <a:t> должен быть инициализирован перед передачей</a:t>
            </a:r>
            <a:r>
              <a:rPr lang="ru-RU" dirty="0" smtClean="0"/>
              <a:t>.</a:t>
            </a:r>
            <a:endParaRPr lang="ru-RU" b="1" dirty="0"/>
          </a:p>
          <a:p>
            <a:pPr fontAlgn="base"/>
            <a:r>
              <a:rPr lang="ru-RU" sz="1600" dirty="0"/>
              <a:t>Ключевое </a:t>
            </a:r>
            <a:r>
              <a:rPr lang="ru-RU" sz="1600" b="1" dirty="0" err="1"/>
              <a:t>out</a:t>
            </a:r>
            <a:r>
              <a:rPr lang="ru-RU" sz="1600" dirty="0"/>
              <a:t> </a:t>
            </a:r>
            <a:r>
              <a:rPr lang="ru-RU" sz="1600" dirty="0" smtClean="0"/>
              <a:t>также инициирует </a:t>
            </a:r>
            <a:r>
              <a:rPr lang="ru-RU" sz="1600" dirty="0"/>
              <a:t>передачу аргументов по ссылке</a:t>
            </a:r>
            <a:r>
              <a:rPr lang="ru-RU" sz="1600" dirty="0" smtClean="0"/>
              <a:t>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ru-RU" sz="1400" dirty="0" smtClean="0"/>
              <a:t>перед </a:t>
            </a:r>
            <a:r>
              <a:rPr lang="ru-RU" sz="1400" dirty="0"/>
              <a:t>передачей переменную </a:t>
            </a:r>
            <a:r>
              <a:rPr lang="ru-RU" sz="1400" dirty="0" smtClean="0"/>
              <a:t>не нужно инициализировать</a:t>
            </a:r>
            <a:r>
              <a:rPr lang="ru-RU" sz="1400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274" y="3385555"/>
            <a:ext cx="3426942" cy="25794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30" y="3385555"/>
            <a:ext cx="3300536" cy="3185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3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Стек и куча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1" y="682753"/>
            <a:ext cx="9193427" cy="5888736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smtClean="0"/>
              <a:t>Стек</a:t>
            </a:r>
            <a:r>
              <a:rPr lang="ru-RU" sz="1600" dirty="0" smtClean="0"/>
              <a:t> </a:t>
            </a:r>
            <a:r>
              <a:rPr lang="ru-RU" sz="1600" dirty="0"/>
              <a:t>представляет собой структуру данных, которая растет снизу вверх: каждый новый добавляемый элемент помещаются поверх предыдущего. Время жизни переменных таких типов ограничено их контекстом. Физически </a:t>
            </a:r>
            <a:r>
              <a:rPr lang="ru-RU" sz="1600" b="1" dirty="0"/>
              <a:t>стек</a:t>
            </a:r>
            <a:r>
              <a:rPr lang="ru-RU" sz="1600" dirty="0"/>
              <a:t> - это некоторая область памяти в адресном </a:t>
            </a:r>
            <a:r>
              <a:rPr lang="ru-RU" sz="1600" dirty="0" smtClean="0"/>
              <a:t>пространстве.</a:t>
            </a:r>
            <a:endParaRPr lang="en-US" sz="1600" dirty="0" smtClean="0"/>
          </a:p>
          <a:p>
            <a:pPr fontAlgn="base"/>
            <a:r>
              <a:rPr lang="ru-RU" sz="1600" dirty="0" smtClean="0"/>
              <a:t>Ссылочные </a:t>
            </a:r>
            <a:r>
              <a:rPr lang="ru-RU" sz="1600" dirty="0"/>
              <a:t>типы хранятся в </a:t>
            </a:r>
            <a:r>
              <a:rPr lang="ru-RU" sz="1600" b="1" dirty="0" smtClean="0"/>
              <a:t>куче</a:t>
            </a:r>
            <a:r>
              <a:rPr lang="ru-RU" sz="1600" dirty="0" smtClean="0"/>
              <a:t> </a:t>
            </a:r>
            <a:r>
              <a:rPr lang="en-US" sz="1600" dirty="0" smtClean="0"/>
              <a:t>(heap)</a:t>
            </a:r>
            <a:r>
              <a:rPr lang="ru-RU" sz="1600" dirty="0" smtClean="0"/>
              <a:t>, </a:t>
            </a:r>
            <a:r>
              <a:rPr lang="ru-RU" sz="1600" dirty="0"/>
              <a:t>которую можно представить как неупорядоченный набор разнородных объектов. Физически это остальная часть памяти, которая доступна процессу.</a:t>
            </a:r>
          </a:p>
        </p:txBody>
      </p:sp>
      <p:pic>
        <p:nvPicPr>
          <p:cNvPr id="3074" name="Picture 2" descr="http://www.codeproject.com/KB/dotnet/6importentStepsDotNet/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08" y="2870912"/>
            <a:ext cx="5524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err="1" smtClean="0"/>
              <a:t>System.Object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96561" y="796755"/>
            <a:ext cx="5379309" cy="5774734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Класс </a:t>
            </a:r>
            <a:r>
              <a:rPr lang="en-US" sz="1600" b="1" dirty="0" err="1" smtClean="0"/>
              <a:t>System.Object</a:t>
            </a:r>
            <a:r>
              <a:rPr lang="en-US" sz="1600" dirty="0" smtClean="0"/>
              <a:t> </a:t>
            </a:r>
            <a:r>
              <a:rPr lang="ru-RU" sz="1600" dirty="0" smtClean="0"/>
              <a:t>является самым главным ссылочным типом </a:t>
            </a:r>
            <a:r>
              <a:rPr lang="en-US" sz="1600" b="1" dirty="0" smtClean="0"/>
              <a:t>.NET Framework</a:t>
            </a:r>
            <a:r>
              <a:rPr lang="en-US" sz="1600" dirty="0" smtClean="0"/>
              <a:t>.</a:t>
            </a:r>
          </a:p>
          <a:p>
            <a:pPr fontAlgn="base"/>
            <a:r>
              <a:rPr lang="ru-RU" sz="1600" dirty="0"/>
              <a:t>К</a:t>
            </a:r>
            <a:r>
              <a:rPr lang="ru-RU" sz="1600" dirty="0" smtClean="0"/>
              <a:t>ласс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object</a:t>
            </a:r>
            <a:r>
              <a:rPr lang="ru-RU" sz="1600" dirty="0"/>
              <a:t> </a:t>
            </a:r>
            <a:r>
              <a:rPr lang="ru-RU" sz="1600" dirty="0" smtClean="0"/>
              <a:t>неявно </a:t>
            </a:r>
            <a:r>
              <a:rPr lang="ru-RU" sz="1600" dirty="0"/>
              <a:t>считается базовым классом для всех остальных классов и типов, включая и типы значений. </a:t>
            </a:r>
            <a:r>
              <a:rPr lang="ru-RU" sz="1600" dirty="0" smtClean="0"/>
              <a:t>Это</a:t>
            </a:r>
            <a:r>
              <a:rPr lang="ru-RU" sz="1600" dirty="0"/>
              <a:t>, </a:t>
            </a:r>
            <a:r>
              <a:rPr lang="ru-RU" sz="1600" dirty="0" smtClean="0"/>
              <a:t>означает</a:t>
            </a:r>
            <a:r>
              <a:rPr lang="ru-RU" sz="1600" dirty="0"/>
              <a:t>, что переменная ссылочного типа </a:t>
            </a:r>
            <a:r>
              <a:rPr lang="ru-RU" sz="1600" b="1" dirty="0" err="1"/>
              <a:t>object</a:t>
            </a:r>
            <a:r>
              <a:rPr lang="ru-RU" sz="1600" dirty="0"/>
              <a:t> может ссылаться на объект любого другого типа.</a:t>
            </a:r>
          </a:p>
        </p:txBody>
      </p:sp>
      <p:pic>
        <p:nvPicPr>
          <p:cNvPr id="7170" name="Picture 2" descr="http://res.cloudinary.com/creekworm/image/upload/v1373176474/type_hierarchy_y9da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61" y="2902191"/>
            <a:ext cx="521017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513" y="796754"/>
            <a:ext cx="3629025" cy="542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73852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535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Грань</vt:lpstr>
      <vt:lpstr>Object model C#</vt:lpstr>
      <vt:lpstr>План лекции</vt:lpstr>
      <vt:lpstr>Ссылочные и значимые типы</vt:lpstr>
      <vt:lpstr>Копирование ссылочных и значимых типов</vt:lpstr>
      <vt:lpstr>null и nullable типы</vt:lpstr>
      <vt:lpstr>Оператор ??</vt:lpstr>
      <vt:lpstr>ref и out параметры</vt:lpstr>
      <vt:lpstr>Стек и куча</vt:lpstr>
      <vt:lpstr>Класс System.Object</vt:lpstr>
      <vt:lpstr>Boxing и unboxing</vt:lpstr>
      <vt:lpstr>is и as операторы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75</cp:revision>
  <dcterms:created xsi:type="dcterms:W3CDTF">2015-11-07T12:50:02Z</dcterms:created>
  <dcterms:modified xsi:type="dcterms:W3CDTF">2017-10-28T11:40:16Z</dcterms:modified>
</cp:coreProperties>
</file>