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70" r:id="rId1"/>
    <p:sldMasterId id="2147483671" r:id="rId2"/>
  </p:sldMasterIdLst>
  <p:notesMasterIdLst>
    <p:notesMasterId r:id="rId15"/>
  </p:notesMasterIdLst>
  <p:sldIdLst>
    <p:sldId id="256" r:id="rId3"/>
    <p:sldId id="257" r:id="rId4"/>
    <p:sldId id="258" r:id="rId5"/>
    <p:sldId id="259" r:id="rId6"/>
    <p:sldId id="264" r:id="rId7"/>
    <p:sldId id="265" r:id="rId8"/>
    <p:sldId id="260" r:id="rId9"/>
    <p:sldId id="266" r:id="rId10"/>
    <p:sldId id="261" r:id="rId11"/>
    <p:sldId id="267" r:id="rId12"/>
    <p:sldId id="262" r:id="rId13"/>
    <p:sldId id="263" r:id="rId14"/>
  </p:sldIdLst>
  <p:sldSz cx="9144000" cy="6858000" type="screen4x3"/>
  <p:notesSz cx="7102475" cy="10233025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14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78162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022725" y="0"/>
            <a:ext cx="3078162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992187" y="766762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3250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720262"/>
            <a:ext cx="3078162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022725" y="9720262"/>
            <a:ext cx="3078162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0" tIns="49525" rIns="99050" bIns="495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alibri"/>
              <a:buNone/>
            </a:pPr>
            <a:fld id="{00000000-1234-1234-1234-123412341234}" type="slidenum">
              <a:rPr lang="ru-RU" sz="1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3250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6763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3250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6763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3250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Чітко визначивши проблеми і потреби, що спонукали до створення проекту, необхідно сформулювати його мету та завдання. Під метою слід розуміти формулювання проблем та потреб у вигляді твердження загального типу про бажаний стан об'єкта, якого необхідно досягти як кінцевий результат реалізації проекту.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Мета - це: "детально відпрацьоване, узгоджене, лаконічне формулювання бачення майбутнього; коротке визначення того, який позитивний результат буде отримано від реалізації проекту; основа тих завдань, на виконання яких буде спрямована діяльність організації; позитивний кінцевий результат, який планується і буде здобутий, після вирішення поставленої проблеми". Мета будується за такою схемою: </a:t>
            </a:r>
            <a:r>
              <a:rPr lang="ru-RU" sz="18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"Що зробити</a:t>
            </a: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для досягнення мети і </a:t>
            </a:r>
            <a:r>
              <a:rPr lang="ru-RU" sz="18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яким чином це зробити?"</a:t>
            </a: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Мета проекту може бути і коротко -, і довгостроковою. Термін реалізації довгострокової мети залежатиме від виконання короткострокової.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Мета проекту повинна відповідати на запитання: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Чи достатньо значуща і актуальна мета, щоб її здійснювати?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Чи є дана мета передумовою успіху?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Чи відповідають засоби досягнення і мета між собою?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Наскільки мета реальна та відповідає напряму діяльності і потенціалу організації?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Чи прослідковується логічна послідовність між метою та етапами її здійснення?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Чи відповідають очікувані результати вирішенню мети?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Чи матиме мета розвиток після реалізації проекту у майбутньому?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Формулювання мети повинне вміщатися в одне-два речення, які логічно пов'язані та витікають з потреб та проблем. В мету необхідно включити очікуваний результат (позитивний ефект або зміни, що мають бути наслідком вирішення існуючої проблеми); власне, саму проблему, яка потребує вирішення; цільову групу населення, якій адресовано проект; головний засіб отримання очікуваного результату.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Чіткі, конкретні заходи, що піддаються вимірюванню у процесі реалізації проекту, без виконання яких його мета не буде досягнута, називаються завданнями проекту. Завдання, як і мета, мають бути реалістичними та формулюватися гранично чітко і ясно. Вони повинні містити кількісні дані про корисність проекту, щоб після виконання кожного завдання можна було легко оцінити, що досягнуто і яка частина проекту реалізована.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Завдання - це кінцевий результат вирішення або покращення ситуації, що очікується досягнути по завершенню діяльності. Основне питання, на яке повинно відповідати завдання проекту: яка різниця між теперішнім станом справ і тим, що буде в майбутньому?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Серед критеріїв відповідності завдань меті проекту є: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Зв'язок з проблемою.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Доцільність.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Відповідність місії.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Зацікавленість клієнтів.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5. Виправданість завдань.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6. Дотримання етики.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7. Відповідність кінцевих результатів до заявленої цілі.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8. Кваліфікація персоналу.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9. Підтримка у суспільстві.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Завдання приносять найбільшу користь, коли вони чітко сформульовані і прямо відповідають таким вимогам: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Чіткість, конкретність, певність, дієвість.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Вимірність - підлягають оглядовому підтвердженню.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Реалістичність - можна досягти за допомогою наявних ресурсів.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Гідність - не бути надто дрібними.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5. Адекватність - відповідність потребам громади.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Формулювання завдання повинно починатися дієсловами, які означають завершення - здійснити, провести, впровадити, надати, підготувати, розподілити, зменшити, збільшити, організувати, виготовити, встановити тощо, уникаючи слів, які показують процес: підтримати, поліпшити, підсилити, сприяти, координувати, перебудовувати тощо.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Приклад формулювання мети та завдань.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"Метою проекту (проведення круглого столу) є визначення пріоритетних заходів щодо збільшення участі освіченої молоді у розвитку основних сфер міста шляхом стимулювання та визнання їх активності в створенні власних проектів"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Завдання: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Згуртувати органи влади, організації, науковців та діячів м. Полтави, які займаються заохоченням та підтримкою громадських ініціатив до розвитку міста.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Проінформувати про можливості і досвід впроваджених на сьогодні фінансово-економічних та організаційних механізмів залучення громадськості.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Проінформувати про створення громадської організації Центр наукових досліджень та реалізації соціальних проектів "Перспектива".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Продемонструвати підтримку Представництва Фонду ім. Гайнріха Бьолля в Україні.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5. Представити Проект Полтавського міського конкурсу проектів розвитку міста як форми стимулювання публічної громадської активності, самоорганізації та самореалізації.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6. Привернути увагу ЗМІ до майбутнього Проекту.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7. Залучити до майбутнього Проекту нових учасників, експертів, спонсорів.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6763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3250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Під час виступу: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визначити процеси, що дають найбільший бізнес ефект – Відслідковування зміни ціни товару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визначити процеси, що будуть сервісами – Оплата замовлення.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6763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5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3250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Під час виступу визначити, які ролі будуть у користувачів. Вказати, які кейси будуть доступні для якої ролі.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6763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6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3250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На основі матеріалів http://amis.fpm.kpi.ua/dbis-plsql/121-oracle-visualization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Визначити мінімум два типи діаграм, для візуалізації інформації про стан бізнесу.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Під час виступу обґрунтувати їх корисність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6763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7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3250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Створити гіперпосилання на адресу прототипу. Кнопка.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6763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8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3250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6763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5" name="Google Shape;95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Google Shape;98;p15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0" name="Google Shape;100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1" name="Google Shape;101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" name="Google Shape;104;p16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9"/>
            <a:ext cx="4525962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5" name="Google Shape;105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6" name="Google Shape;106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7" name="Google Shape;107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0" name="Google Shape;110;p17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2" name="Google Shape;112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3" name="Google Shape;113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4" name="Google Shape;114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7" name="Google Shape;117;p18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8" name="Google Shape;118;p18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9" name="Google Shape;119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0" name="Google Shape;120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1" name="Google Shape;121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4" name="Google Shape;124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5" name="Google Shape;125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8" name="Google Shape;128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9" name="Google Shape;129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0" name="Google Shape;130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3" name="Google Shape;133;p21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4" name="Google Shape;134;p21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5" name="Google Shape;135;p21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6" name="Google Shape;136;p21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7" name="Google Shape;137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8" name="Google Shape;138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9" name="Google Shape;139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2" name="Google Shape;142;p2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3" name="Google Shape;143;p22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4" name="Google Shape;144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5" name="Google Shape;145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6" name="Google Shape;146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9" name="Google Shape;149;p23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0" name="Google Shape;150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1" name="Google Shape;151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2" name="Google Shape;152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5" name="Google Shape;155;p24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6" name="Google Shape;156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7" name="Google Shape;157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8" name="Google Shape;158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9"/>
            <a:ext cx="4525962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5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>
            <a:spLocks noGrp="1"/>
          </p:cNvSpPr>
          <p:nvPr>
            <p:ph type="title"/>
          </p:nvPr>
        </p:nvSpPr>
        <p:spPr>
          <a:xfrm>
            <a:off x="236537" y="2636837"/>
            <a:ext cx="8670925" cy="1071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SzPts val="3200"/>
              <a:buFont typeface="Calibri"/>
              <a:buNone/>
            </a:pPr>
            <a:r>
              <a:rPr lang="uk-UA" sz="4000" b="1" dirty="0">
                <a:solidFill>
                  <a:srgbClr val="E46C0A"/>
                </a:solidFill>
              </a:rPr>
              <a:t>Г</a:t>
            </a:r>
            <a:r>
              <a:rPr lang="ru-RU" sz="4000" b="1" dirty="0">
                <a:solidFill>
                  <a:srgbClr val="E46C0A"/>
                </a:solidFill>
              </a:rPr>
              <a:t>аманець-бот</a:t>
            </a:r>
            <a:endParaRPr sz="4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4" name="Google Shape;164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32525" y="5202237"/>
            <a:ext cx="2924175" cy="168275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5" descr="Картинки по запросу braunschweig technische universität"/>
          <p:cNvSpPr txBox="1"/>
          <p:nvPr/>
        </p:nvSpPr>
        <p:spPr>
          <a:xfrm>
            <a:off x="144462" y="-14446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6" name="Google Shape;166;p25" descr="http://turningpoint.in/cache/com_zoo/images/national-technical-university-of-ukraine-kyiv-polytechnic-institute1_431f2a66a0a23d514e59987ee21966e2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070725" y="76200"/>
            <a:ext cx="1909763" cy="190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5" descr="http://cs410721.vk.me/v410721165/2227/ffGOjAVYwuA.jpg"/>
          <p:cNvPicPr preferRelativeResize="0"/>
          <p:nvPr/>
        </p:nvPicPr>
        <p:blipFill rotWithShape="1">
          <a:blip r:embed="rId5">
            <a:alphaModFix/>
          </a:blip>
          <a:srcRect t="7346"/>
          <a:stretch/>
        </p:blipFill>
        <p:spPr>
          <a:xfrm>
            <a:off x="0" y="0"/>
            <a:ext cx="5645150" cy="206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5" descr="http://buythesky.com.au/App_Themes/RFDS/img/template/background-video-poster.jp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0" y="2060575"/>
            <a:ext cx="9144000" cy="10795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5"/>
          <p:cNvSpPr txBox="1"/>
          <p:nvPr/>
        </p:nvSpPr>
        <p:spPr>
          <a:xfrm>
            <a:off x="250825" y="4868863"/>
            <a:ext cx="6819900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1" i="0" u="none" strike="noStrike" cap="none" dirty="0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НТУУ «Київський політехнічний інститут імені Ігоря Сікорського</a:t>
            </a:r>
            <a:endParaRPr sz="1400" b="1" i="0" u="none" strike="noStrike" cap="none" dirty="0">
              <a:solidFill>
                <a:srgbClr val="24406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1" i="0" u="none" strike="noStrike" cap="none" dirty="0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Кафедра прикладної математики</a:t>
            </a:r>
            <a:endParaRPr sz="1400" b="1" i="0" u="none" strike="noStrike" cap="none" dirty="0">
              <a:solidFill>
                <a:srgbClr val="24406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 dirty="0">
              <a:solidFill>
                <a:srgbClr val="24406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>
                <a:solidFill>
                  <a:srgbClr val="244061"/>
                </a:solidFill>
              </a:rPr>
              <a:t>Кошолапенко Ілля Олегович</a:t>
            </a:r>
            <a:endParaRPr sz="1400" b="1" i="0" u="none" strike="noStrike" cap="none" dirty="0">
              <a:solidFill>
                <a:srgbClr val="24406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25"/>
          <p:cNvSpPr txBox="1"/>
          <p:nvPr/>
        </p:nvSpPr>
        <p:spPr>
          <a:xfrm>
            <a:off x="3870325" y="6350000"/>
            <a:ext cx="140335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1" i="0" u="none" strike="noStrike" cap="none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Київ 20</a:t>
            </a:r>
            <a:r>
              <a:rPr lang="ru-RU" b="1">
                <a:solidFill>
                  <a:srgbClr val="244061"/>
                </a:solidFill>
              </a:rPr>
              <a:t>20</a:t>
            </a:r>
            <a:endParaRPr sz="1400" b="1" i="0" u="none" strike="noStrike" cap="none">
              <a:solidFill>
                <a:srgbClr val="24406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D371A7C-2080-417B-9F4C-46E8B2453E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937" y="878840"/>
            <a:ext cx="7543800" cy="59131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3BB2A08-D1A1-4E2D-8040-5C393008A94D}"/>
              </a:ext>
            </a:extLst>
          </p:cNvPr>
          <p:cNvSpPr txBox="1"/>
          <p:nvPr/>
        </p:nvSpPr>
        <p:spPr>
          <a:xfrm>
            <a:off x="3177309" y="471055"/>
            <a:ext cx="32789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Віковий відсоток цільової аудиторії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963347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Google Shape;235;p31" descr="http://buythesky.com.au/App_Themes/RFDS/img/template/background-video-poster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062037"/>
            <a:ext cx="9144000" cy="107950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31"/>
          <p:cNvSpPr txBox="1">
            <a:spLocks noGrp="1"/>
          </p:cNvSpPr>
          <p:nvPr>
            <p:ph type="title"/>
          </p:nvPr>
        </p:nvSpPr>
        <p:spPr>
          <a:xfrm>
            <a:off x="0" y="188912"/>
            <a:ext cx="8243887" cy="784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SzPts val="2800"/>
              <a:buFont typeface="Calibri"/>
              <a:buNone/>
            </a:pPr>
            <a:r>
              <a:rPr lang="ru-RU" sz="2800" b="1" i="0" u="none" strike="noStrike" cap="none">
                <a:solidFill>
                  <a:srgbClr val="E46C0A"/>
                </a:solidFill>
                <a:latin typeface="Calibri"/>
                <a:ea typeface="Calibri"/>
                <a:cs typeface="Calibri"/>
                <a:sym typeface="Calibri"/>
              </a:rPr>
              <a:t>Прототипи інтерфейсу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31"/>
          <p:cNvSpPr txBox="1"/>
          <p:nvPr/>
        </p:nvSpPr>
        <p:spPr>
          <a:xfrm>
            <a:off x="8372475" y="188912"/>
            <a:ext cx="663575" cy="360362"/>
          </a:xfrm>
          <a:prstGeom prst="rect">
            <a:avLst/>
          </a:prstGeom>
          <a:gradFill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38100" dir="5400000">
              <a:srgbClr val="000000">
                <a:alpha val="3921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ru-RU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19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31"/>
          <p:cNvSpPr txBox="1"/>
          <p:nvPr/>
        </p:nvSpPr>
        <p:spPr>
          <a:xfrm>
            <a:off x="8372475" y="188912"/>
            <a:ext cx="663575" cy="360362"/>
          </a:xfrm>
          <a:prstGeom prst="rect">
            <a:avLst/>
          </a:prstGeom>
          <a:gradFill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38100" dir="5400000">
              <a:srgbClr val="000000">
                <a:alpha val="3921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ru-RU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31" descr="data:image/jpeg;base64,/9j/4AAQSkZJRgABAQAAAQABAAD/2wCEAAkGBhQSEBUUDxQVFRQUFBQUFBQUFBgUFBQUFBQVFBQUFBQXHSYeFxkkGRQUHy8gJCcpLCwsFR4xNTAqNSYrLCkBCQoKDgwOGg8PFykcHBwpLC8pLSk1LSkpKSkpKTUtKS0sLCk1NSwpKSkpKSkpKSkpLCk1KTUpNSwsKSk1LC8sKf/AABEIAJEBEAMBIgACEQEDEQH/xAAcAAABBAMBAAAAAAAAAAAAAAAABAUGBwIDCAH/xAA9EAABAwIBCAcGBQIHAAAAAAAAAQIDBAURExcxQVJTkZMGBxIhUXKzFCMyNXOyFSIkYbEWoSUzNEJDY3H/xAAbAQEAAgMBAQAAAAAAAAAAAAAABQYCAwQBB//EADYRAAEDAgEGDAYDAQAAAAAAAAABAgMEEQUGEhQWMVETITJBU2FikaGi0eEzcXKBscEVIjTw/9oADAMBAAIRAxEAPwC8AAoXrWlVLrLgqp+WLWu7QksOodNlWPOzbJfZf/tponm4Juda5fQHK2XdtO4qGXdtO4qT2rC9N5fc49P7PidUYnpytl3bS8VDLu2l4qNWF6by+40/s+J1SBytl3bS8VDLu2l4qNWF6by+40/s+J1SeIpyvl3bS8VDLu2l4qNWF6by+40/s+J1SBytl3bS8VDLu2l4qNWF6by+40/s+J1SeKpyvl3bS8VDLu2l4qNWF6by+40/s+J1SBytl3bS8VDLu2l4qNWF6by+40/s+J1SBytl3bS8VDLu2l4qNWF6by+40/s+J1RienK2XdtLxUMu7aXio1YXpvL7jT+z4nVIHK2XdtLxUMu7aXio1YXpvL7jT+z4nVJ5icr5d20vFQy7tpeKjVhem8vuNP7PidUgcrZd20vFQy7tpeKjVhem8vuNP7PidUgcrZZ20vFQy7tpeKjVhem8vuNP7PidUYnpytl3bS8VDLu2l4qNWF6by+40/s+J1SBytl3bS8VDLu2l4qNWF6by+40/s+J1SBzFZpne0w96/wCdFrXeNOnSGxPDdBVqZ+dnX5rbPup1wT8Mira1gKC62Pmsvli9NC/Sgutj5rL5YvTQ7cnP9a/Sv5Q013w/uRAAAvxDgAAAAAAAAAAAAAAAAGAAAGB72Tw8PAMuyHYFxcxAz7AdgXFzADPsB2BcXMAMuyHZFxcxA9wPMD0AAAD0AA9wAPAwPUQyRp5c8uKrKn6mH60XqNOnzmOyt/Uw/Wi9Rp04UvKblx/Jf0SuHrxOAoLrY+ay+WL00L9KF604HOu0qMa5fyxaGqv/ABp4HLk4tqpfpX8obK5bRce8hgDpB0cmd/sdwUVs6Jy60XgXd1TE3a5CvOqoW7XIMB7gSL+lnpqXga32ByajxKqNdimCVkS7HDDgGA7SWtU1CZ9JgbElauw2tma7YIsANzozWrTYim1FuYnqIeo02NYeKoVbGtGmaRimOnFkNDianSohofMjRtbAbG0o+wWpV1DhBYlXUcr6trec45K5recizaNTYlCpMo+jwobYU/Y5HYkxOc43YoxOcg/sC+AewKTr8Db4oeLYm+KGv+Uj3mv+VaQVaI1rSE5ksHgIp7Iqajeyva7nNzMSa7nIe6nNboiST2zDUIJqPA62To47WVKOGdWGCtF8kAnfGdDX3Otr7iZUDA2K0xwNlzaimKIZIgIhsa0Kp4qmKNNjYzayMUxU5pc+xpdJYyssP6iH6sX3tOkygLNSe/i+pH97S/ymZQvznx/Jf0S2EyZ6P+wFcdKrvHHXStfHjika9tq4O+BNJY5UXWB8xk8sf2IUbFHOSD+rlbdeZVT8Fuwugp66V0NSxHtzVWy77pxjnSyQyfC57f8A3vFUlmdhix+KEVtyd6E0sj1KLUVVTAt2Su+6nNimSGGtRVjZm/IZ5UezSYpIjtKIPdzjTvI85MHEzheP1SORHPVT5LimGtpH2avEY1Vqa5MWoRyvt2BMIVGm7x6T69hla6VqKpwUs72vzbkJqYMBC9o81ze8aZULbE66FqhfdDU1BXDGJ2IOFK0ykdZDOV1kFlJS4j7Q23HUJLfESikiwaQVZUKxFK5WVKpxIYw0TW6TY6ZE0GErzQxquU+dYtjroro1SNZG6Vd5sdUnnbcuhFHKkto5x25qJ39xRajH53Lyiy0mTss6XI3g/wADztuTSiknyEfiYvtzV+HBTlbjlQi8pSQkyTka26KRttSbmyoukVVlrwGtyK1cFLFh+UUt0RylYrMNkpl/shtnoWuTuGStt+A/RSHlZCitxPpmHYjwyIpxxTOjdYg9TTDbNGSWvgGSpYWuCS6Fjp5c5Bre01qgpkaaFQkGqSbVPGob42mpqCmFpi5Tx6iiCIdKWlE9LGP1BTYkbPLmoRFTNmoKbNQe9j87PuQuArq3x9l7PM3+ULFKZic3CPTqJjJmVZGyqu9P2BUfT/5jJ5Y/sQtwqPp/8xk8sf2IVbFfgp8/0p9Oye/1O+lfygit+lCZWQhlv1EzsuooFfsJjE+SptuWsjcnxEkuWsjcnxHmHctD4flDyxVCN141jjCN141n23BeQhUYfiESrholHau1jTKXuHYW+n2GMY40g3RjjSKZy7DObYSO2JoJK34UIzbXEmjXFqFVxJFzVKnW8oSzKKLew0TIbKCXBT4xjTXcIp04crUlS5J6NncIbhVKKqKdMDGsoe13p3lTbZH/ANj7JhUkeagwuq1xF9BWLia1tS4i6jtqppOmR8eaT00kWYLKluLcSN3GMkNZOiJgRuvmxUxpEW58wyhkiVFsaYVFa/ColhaKXLg0+uYC1yNS585ftI/cWkfqkH+4yEfqnH0el2E/R3sN0onU3yqaFJZpNs2GTBVAJGCuBTF5jJsHeiQk1sYRijcSS2S6CFq0WxXq5Fso9U6+8Z52/chYhXlMnvGeZv8AKFhlIqUVJFuWDJP4cvzT9gVF1gL/AIjJ5Y/sQt0rHpZeaWO4StmazKIkf5noqpgrEwwwI2spKiqizKeNXuTjsltn3+Z9AosUhwx7p5kVUtb+qXW6qnoNFrpXOVMEJpbadWJi/uI9D0iZh7t8SJ+yYGT7p2tMqcSozZO4rMtlhVqERiWXEEqKkcTvulh1uVaniMiJiuILPHreimLrrE3QuJNYZknVMciyJY+bV9dJWPvmqLY0wQZLtUJ3mNZ0gRdAw1dyx1n1HD8PWFqIaqWjfnZzkE9bJ3jXIpunnxEjnFmjZZCzQszUM2KLqZ42tcKYpDJ7boZSNuhJaCfAk9BUoqYEDpqrAeKO5YELVU2ehAVdKrthK5IxM5iovcaKW8IukWtqGO1lFxPAOGvZCItJEvGhnBcVbpHCG9fuNywoujAwWlKTUZLTIvEhLU+NTwcSKPf42niaZr3+40+ynqUpysyYnvyTrflJUOS1zOouCu0CdsaqveKEhRDx07W6yxUGTDmqiuQhJ6uSdbu4zOOMS19WiJghoqrsmoZKuvxPoVDhyRIiIggpnOW6mNbUDNUSG2oqcRDLIWWGOxYoIs1DXI40Kpk5xrVTtRCRahsaooicJEU3RvPHIYvQdqaUfKGqIvDKONPVEfNFnEXUQ5xPLVUo57PM3+ULKKVs1d72NP8AsZ9yF1FMxaLg3t67kxk3DwTZetU/YFBdbPzWXyxemhfpQXWx81l8sXpodeTf+tfpX8oTld8P7kSZO5NCm9twemtRMeF8VqLtQhVY1dqC5Lo7xUPxF3iIQMeDbuMOCZuFbqxfEwdOaAPUYiGSMRDNXmOJ4BlYyseopm1xrAWCoKWTCiOrG/tGSPNasRTU6NFHmK4KmsVxXdfEjiSGaTGh1O1TnfStdzErjvi+IoZ0gXxIelQZJUqaFomLzHM7D2LzEy/qJfExXpAviRD2pT32pTDQWbjX/Gs3Eokvi+IlluyrrGBakxWoNjaRqcxtbQtTmHaWvx1iSSqESzGCyHQ2FEOlsCIKHzGhzzBXmKqbkbY6EZYyVTHE8xPDOxnYzRTJrjWeop4qBUFLJDfHOIUcZI81qy5qcy5ILNU+/i+rH97ToY5ossv6iH60XqNOlymZRNzXx/Jf0S2FszUd9gKC62Pmsvli9NC/Sgutj5rL5YvTQ1ZOf61+lfyh013w/uRAAAvxDgAAAAAAAAAAAAAAAAAABiAABie4ngA8Pe0HaPAPBY97Qdo8ACx72gxPAADEAA9PQAAAAAAA9xPcTEDw8F9lX9TD9aL1GnTpzBZf9TD9aL1GnT5S8puXH8l/RK0GxwFT9Pur2sqq+SaBjFY5saIqyNav5WIi9y/uWwBX6Otko5OEjte1uP8A7qO2WJsqZrihc0lw3cfNaGaS4buPmtL6AltY6vc3uX1Of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629VdeyaJ7o2dlskbl963Q16Kv9kLxACNrsQlrVasiJ/Xd1m+KFsV83nAAAjzcAAAAAAAAAAAAAAAAAAAAAAAAAAAAAAAAAAAAAAAAAAAAAAAAAAAAAAAAAAB//9k="/>
          <p:cNvSpPr txBox="1"/>
          <p:nvPr/>
        </p:nvSpPr>
        <p:spPr>
          <a:xfrm>
            <a:off x="155575" y="-14446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4CAFED7-F5A2-4228-A752-72A67532E5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2310" y="973137"/>
            <a:ext cx="2480746" cy="58324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F7B0D1C-6FEC-450A-B053-3AD5EA1BD7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96327" y="1001711"/>
            <a:ext cx="2488523" cy="58324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Google Shape;246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2814" y="3136650"/>
            <a:ext cx="3956647" cy="2930236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32"/>
          <p:cNvSpPr txBox="1"/>
          <p:nvPr/>
        </p:nvSpPr>
        <p:spPr>
          <a:xfrm>
            <a:off x="1115146" y="1541174"/>
            <a:ext cx="7096125" cy="77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15D"/>
              </a:buClr>
              <a:buSzPts val="4400"/>
              <a:buFont typeface="Calibri"/>
              <a:buNone/>
            </a:pPr>
            <a:r>
              <a:rPr lang="ru-RU" sz="4400" b="1" i="0" u="none" strike="noStrike" cap="none">
                <a:solidFill>
                  <a:srgbClr val="FFA15D"/>
                </a:solidFill>
                <a:latin typeface="Calibri"/>
                <a:ea typeface="Calibri"/>
                <a:cs typeface="Calibri"/>
                <a:sym typeface="Calibri"/>
              </a:rPr>
              <a:t>Дякую за увагу!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15D"/>
              </a:buClr>
              <a:buSzPts val="4400"/>
              <a:buFont typeface="Calibri"/>
              <a:buNone/>
            </a:pPr>
            <a:endParaRPr sz="4400" b="1" i="0" u="none" strike="noStrike" cap="none">
              <a:solidFill>
                <a:srgbClr val="FFA15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32"/>
          <p:cNvSpPr/>
          <p:nvPr/>
        </p:nvSpPr>
        <p:spPr>
          <a:xfrm>
            <a:off x="4079461" y="4396510"/>
            <a:ext cx="4570394" cy="21823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190500">
              <a:spcBef>
                <a:spcPts val="480"/>
              </a:spcBef>
              <a:buSzPts val="2400"/>
            </a:pPr>
            <a:r>
              <a:rPr lang="en-US" sz="2400" u="sng" dirty="0">
                <a:solidFill>
                  <a:schemeClr val="bg2">
                    <a:lumMod val="50000"/>
                  </a:schemeClr>
                </a:solidFill>
              </a:rPr>
              <a:t>                                             illiakosholapenko@gmail.com </a:t>
            </a:r>
            <a:endParaRPr sz="2400" b="0" i="0" u="sng" strike="noStrike" cap="none" dirty="0">
              <a:solidFill>
                <a:schemeClr val="bg2">
                  <a:lumMod val="50000"/>
                </a:schemeClr>
              </a:solidFill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26" descr="http://buythesky.com.au/App_Themes/RFDS/img/template/background-video-poster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062037"/>
            <a:ext cx="9144000" cy="10795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6"/>
          <p:cNvSpPr txBox="1">
            <a:spLocks noGrp="1"/>
          </p:cNvSpPr>
          <p:nvPr>
            <p:ph type="title"/>
          </p:nvPr>
        </p:nvSpPr>
        <p:spPr>
          <a:xfrm>
            <a:off x="0" y="188912"/>
            <a:ext cx="8243887" cy="784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SzPts val="2800"/>
              <a:buFont typeface="Arial"/>
              <a:buNone/>
            </a:pPr>
            <a:r>
              <a:rPr lang="ru-RU" sz="2800" b="1" i="0" u="none" strike="noStrike" cap="none">
                <a:solidFill>
                  <a:srgbClr val="E46C0A"/>
                </a:solidFill>
                <a:latin typeface="Calibri"/>
                <a:ea typeface="Calibri"/>
                <a:cs typeface="Calibri"/>
                <a:sym typeface="Calibri"/>
              </a:rPr>
              <a:t>Актуальність проблеми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26"/>
          <p:cNvSpPr txBox="1"/>
          <p:nvPr/>
        </p:nvSpPr>
        <p:spPr>
          <a:xfrm>
            <a:off x="8372475" y="188912"/>
            <a:ext cx="663575" cy="360362"/>
          </a:xfrm>
          <a:prstGeom prst="rect">
            <a:avLst/>
          </a:prstGeom>
          <a:gradFill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38100" dir="5400000">
              <a:srgbClr val="000000">
                <a:alpha val="3921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ru-RU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19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26"/>
          <p:cNvSpPr txBox="1"/>
          <p:nvPr/>
        </p:nvSpPr>
        <p:spPr>
          <a:xfrm>
            <a:off x="8372475" y="188912"/>
            <a:ext cx="663575" cy="360362"/>
          </a:xfrm>
          <a:prstGeom prst="rect">
            <a:avLst/>
          </a:prstGeom>
          <a:gradFill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38100" dir="5400000">
              <a:srgbClr val="000000">
                <a:alpha val="3921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ru-RU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26" descr="data:image/jpeg;base64,/9j/4AAQSkZJRgABAQAAAQABAAD/2wCEAAkGBhQSEBUUDxQVFRQUFBQUFBQUFBgUFBQUFBQVFBQUFBQXHSYeFxkkGRQUHy8gJCcpLCwsFR4xNTAqNSYrLCkBCQoKDgwOGg8PFykcHBwpLC8pLSk1LSkpKSkpKTUtKS0sLCk1NSwpKSkpKSkpKSkpLCk1KTUpNSwsKSk1LC8sKf/AABEIAJEBEAMBIgACEQEDEQH/xAAcAAABBAMBAAAAAAAAAAAAAAAABAUGBwIDCAH/xAA9EAABAwIBCAcGBQIHAAAAAAAAAQIDBAURExcxQVJTkZMGBxIhUXKzFCMyNXOyFSIkYbEWoSUzNEJDY3H/xAAbAQEAAgMBAQAAAAAAAAAAAAAABQYCAwQBB//EADYRAAEDAgEGDAYDAQAAAAAAAAABAgMEEQUGEhQWMVETITJBU2FikaGi0eEzcXKBscEVIjTw/9oADAMBAAIRAxEAPwC8AAoXrWlVLrLgqp+WLWu7QksOodNlWPOzbJfZf/tponm4Juda5fQHK2XdtO4qGXdtO4qT2rC9N5fc49P7PidUYnpytl3bS8VDLu2l4qNWF6by+40/s+J1SBytl3bS8VDLu2l4qNWF6by+40/s+J1SeIpyvl3bS8VDLu2l4qNWF6by+40/s+J1SBytl3bS8VDLu2l4qNWF6by+40/s+J1SeKpyvl3bS8VDLu2l4qNWF6by+40/s+J1SBytl3bS8VDLu2l4qNWF6by+40/s+J1SBytl3bS8VDLu2l4qNWF6by+40/s+J1RienK2XdtLxUMu7aXio1YXpvL7jT+z4nVIHK2XdtLxUMu7aXio1YXpvL7jT+z4nVJ5icr5d20vFQy7tpeKjVhem8vuNP7PidUgcrZd20vFQy7tpeKjVhem8vuNP7PidUgcrZZ20vFQy7tpeKjVhem8vuNP7PidUYnpytl3bS8VDLu2l4qNWF6by+40/s+J1SBytl3bS8VDLu2l4qNWF6by+40/s+J1SBzFZpne0w96/wCdFrXeNOnSGxPDdBVqZ+dnX5rbPup1wT8Mira1gKC62Pmsvli9NC/Sgutj5rL5YvTQ7cnP9a/Sv5Q013w/uRAAAvxDgAAAAAAAAAAAAAAAAGAAAGB72Tw8PAMuyHYFxcxAz7AdgXFzADPsB2BcXMAMuyHZFxcxA9wPMD0AAAD0AA9wAPAwPUQyRp5c8uKrKn6mH60XqNOnzmOyt/Uw/Wi9Rp04UvKblx/Jf0SuHrxOAoLrY+ay+WL00L9KF604HOu0qMa5fyxaGqv/ABp4HLk4tqpfpX8obK5bRce8hgDpB0cmd/sdwUVs6Jy60XgXd1TE3a5CvOqoW7XIMB7gSL+lnpqXga32ByajxKqNdimCVkS7HDDgGA7SWtU1CZ9JgbElauw2tma7YIsANzozWrTYim1FuYnqIeo02NYeKoVbGtGmaRimOnFkNDianSohofMjRtbAbG0o+wWpV1DhBYlXUcr6trec45K5recizaNTYlCpMo+jwobYU/Y5HYkxOc43YoxOcg/sC+AewKTr8Db4oeLYm+KGv+Uj3mv+VaQVaI1rSE5ksHgIp7Iqajeyva7nNzMSa7nIe6nNboiST2zDUIJqPA62To47WVKOGdWGCtF8kAnfGdDX3Otr7iZUDA2K0xwNlzaimKIZIgIhsa0Kp4qmKNNjYzayMUxU5pc+xpdJYyssP6iH6sX3tOkygLNSe/i+pH97S/ymZQvznx/Jf0S2EyZ6P+wFcdKrvHHXStfHjika9tq4O+BNJY5UXWB8xk8sf2IUbFHOSD+rlbdeZVT8Fuwugp66V0NSxHtzVWy77pxjnSyQyfC57f8A3vFUlmdhix+KEVtyd6E0sj1KLUVVTAt2Su+6nNimSGGtRVjZm/IZ5UezSYpIjtKIPdzjTvI85MHEzheP1SORHPVT5LimGtpH2avEY1Vqa5MWoRyvt2BMIVGm7x6T69hla6VqKpwUs72vzbkJqYMBC9o81ze8aZULbE66FqhfdDU1BXDGJ2IOFK0ykdZDOV1kFlJS4j7Q23HUJLfESikiwaQVZUKxFK5WVKpxIYw0TW6TY6ZE0GErzQxquU+dYtjroro1SNZG6Vd5sdUnnbcuhFHKkto5x25qJ39xRajH53Lyiy0mTss6XI3g/wADztuTSiknyEfiYvtzV+HBTlbjlQi8pSQkyTka26KRttSbmyoukVVlrwGtyK1cFLFh+UUt0RylYrMNkpl/shtnoWuTuGStt+A/RSHlZCitxPpmHYjwyIpxxTOjdYg9TTDbNGSWvgGSpYWuCS6Fjp5c5Bre01qgpkaaFQkGqSbVPGob42mpqCmFpi5Tx6iiCIdKWlE9LGP1BTYkbPLmoRFTNmoKbNQe9j87PuQuArq3x9l7PM3+ULFKZic3CPTqJjJmVZGyqu9P2BUfT/5jJ5Y/sQtwqPp/8xk8sf2IVbFfgp8/0p9Oye/1O+lfygit+lCZWQhlv1EzsuooFfsJjE+SptuWsjcnxEkuWsjcnxHmHctD4flDyxVCN141jjCN141n23BeQhUYfiESrholHau1jTKXuHYW+n2GMY40g3RjjSKZy7DObYSO2JoJK34UIzbXEmjXFqFVxJFzVKnW8oSzKKLew0TIbKCXBT4xjTXcIp04crUlS5J6NncIbhVKKqKdMDGsoe13p3lTbZH/ANj7JhUkeagwuq1xF9BWLia1tS4i6jtqppOmR8eaT00kWYLKluLcSN3GMkNZOiJgRuvmxUxpEW58wyhkiVFsaYVFa/ColhaKXLg0+uYC1yNS585ftI/cWkfqkH+4yEfqnH0el2E/R3sN0onU3yqaFJZpNs2GTBVAJGCuBTF5jJsHeiQk1sYRijcSS2S6CFq0WxXq5Fso9U6+8Z52/chYhXlMnvGeZv8AKFhlIqUVJFuWDJP4cvzT9gVF1gL/AIjJ5Y/sQt0rHpZeaWO4StmazKIkf5noqpgrEwwwI2spKiqizKeNXuTjsltn3+Z9AosUhwx7p5kVUtb+qXW6qnoNFrpXOVMEJpbadWJi/uI9D0iZh7t8SJ+yYGT7p2tMqcSozZO4rMtlhVqERiWXEEqKkcTvulh1uVaniMiJiuILPHreimLrrE3QuJNYZknVMciyJY+bV9dJWPvmqLY0wQZLtUJ3mNZ0gRdAw1dyx1n1HD8PWFqIaqWjfnZzkE9bJ3jXIpunnxEjnFmjZZCzQszUM2KLqZ42tcKYpDJ7boZSNuhJaCfAk9BUoqYEDpqrAeKO5YELVU2ehAVdKrthK5IxM5iovcaKW8IukWtqGO1lFxPAOGvZCItJEvGhnBcVbpHCG9fuNywoujAwWlKTUZLTIvEhLU+NTwcSKPf42niaZr3+40+ynqUpysyYnvyTrflJUOS1zOouCu0CdsaqveKEhRDx07W6yxUGTDmqiuQhJ6uSdbu4zOOMS19WiJghoqrsmoZKuvxPoVDhyRIiIggpnOW6mNbUDNUSG2oqcRDLIWWGOxYoIs1DXI40Kpk5xrVTtRCRahsaooicJEU3RvPHIYvQdqaUfKGqIvDKONPVEfNFnEXUQ5xPLVUo57PM3+ULKKVs1d72NP8AsZ9yF1FMxaLg3t67kxk3DwTZetU/YFBdbPzWXyxemhfpQXWx81l8sXpodeTf+tfpX8oTld8P7kSZO5NCm9twemtRMeF8VqLtQhVY1dqC5Lo7xUPxF3iIQMeDbuMOCZuFbqxfEwdOaAPUYiGSMRDNXmOJ4BlYyseopm1xrAWCoKWTCiOrG/tGSPNasRTU6NFHmK4KmsVxXdfEjiSGaTGh1O1TnfStdzErjvi+IoZ0gXxIelQZJUqaFomLzHM7D2LzEy/qJfExXpAviRD2pT32pTDQWbjX/Gs3Eokvi+IlluyrrGBakxWoNjaRqcxtbQtTmHaWvx1iSSqESzGCyHQ2FEOlsCIKHzGhzzBXmKqbkbY6EZYyVTHE8xPDOxnYzRTJrjWeop4qBUFLJDfHOIUcZI81qy5qcy5ILNU+/i+rH97ToY5ossv6iH60XqNOlymZRNzXx/Jf0S2FszUd9gKC62Pmsvli9NC/Sgutj5rL5YvTQ1ZOf61+lfyh013w/uRAAAvxDgAAAAAAAAAAAAAAAAAABiAABie4ngA8Pe0HaPAPBY97Qdo8ACx72gxPAADEAA9PQAAAAAAA9xPcTEDw8F9lX9TD9aL1GnTpzBZf9TD9aL1GnT5S8puXH8l/RK0GxwFT9Pur2sqq+SaBjFY5saIqyNav5WIi9y/uWwBX6Otko5OEjte1uP8A7qO2WJsqZrihc0lw3cfNaGaS4buPmtL6AltY6vc3uX1Of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629VdeyaJ7o2dlskbl963Q16Kv9kLxACNrsQlrVasiJ/Xd1m+KFsV83nAAAjzcAAAAAAAAAAAAAAAAAAAAAAAAAAAAAAAAAAAAAAAAAAAAAAAAAAAAAAAAAAB//9k="/>
          <p:cNvSpPr txBox="1"/>
          <p:nvPr/>
        </p:nvSpPr>
        <p:spPr>
          <a:xfrm>
            <a:off x="155575" y="-14446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26"/>
          <p:cNvSpPr txBox="1"/>
          <p:nvPr/>
        </p:nvSpPr>
        <p:spPr>
          <a:xfrm>
            <a:off x="159409" y="1227968"/>
            <a:ext cx="2838088" cy="2980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0" i="1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Опис, як було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1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1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Клієнти запам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’</a:t>
            </a:r>
            <a:r>
              <a:rPr lang="uk-UA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ятовують чи записують свої витрати деінде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26"/>
          <p:cNvSpPr txBox="1"/>
          <p:nvPr/>
        </p:nvSpPr>
        <p:spPr>
          <a:xfrm>
            <a:off x="3203848" y="1258887"/>
            <a:ext cx="2838088" cy="2980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0" i="1" u="none" strike="noStrike" cap="none" dirty="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Список проблем</a:t>
            </a:r>
            <a:endParaRPr sz="1400" b="0" i="1" u="none" strike="noStrike" cap="none" dirty="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1" u="none" strike="noStrike" cap="none" dirty="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1" u="none" strike="noStrike" cap="none" dirty="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uk-UA" i="1" dirty="0">
                <a:solidFill>
                  <a:srgbClr val="C00000"/>
                </a:solidFill>
              </a:rPr>
              <a:t>Дані про витрати втрачаються, бо знаходяться в різних місцях</a:t>
            </a:r>
            <a:endParaRPr dirty="0"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uk-UA" sz="1400" b="0" i="1" u="none" strike="noStrike" cap="none" dirty="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Витрачаеться зайвий час для додавання витрат</a:t>
            </a:r>
            <a:endParaRPr dirty="0"/>
          </a:p>
          <a:p>
            <a:pPr marL="285750" marR="0" lvl="0" indent="-196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1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1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26"/>
          <p:cNvSpPr txBox="1"/>
          <p:nvPr/>
        </p:nvSpPr>
        <p:spPr>
          <a:xfrm>
            <a:off x="6248287" y="1258887"/>
            <a:ext cx="2838088" cy="2980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0" i="1" u="none" strike="noStrike" cap="none" dirty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Які ключові рішення потрібні і для чого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1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ru-RU" i="1" dirty="0">
                <a:solidFill>
                  <a:srgbClr val="00B050"/>
                </a:solidFill>
              </a:rPr>
              <a:t>Всі можливі витрати зберігаються у боті</a:t>
            </a:r>
            <a:endParaRPr lang="ru-RU" sz="1400" b="0" i="1" u="none" strike="noStrike" cap="none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uk-UA" i="1" dirty="0">
                <a:solidFill>
                  <a:srgbClr val="00B050"/>
                </a:solidFill>
              </a:rPr>
              <a:t>Часткова автоматизація процесу внесення витрат</a:t>
            </a:r>
            <a:endParaRPr sz="1400" b="0" i="1" u="none" strike="noStrike" cap="none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0359D5F-F4BD-405F-92F8-5B31D759F5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2374" y="5472246"/>
            <a:ext cx="2628900" cy="1385753"/>
          </a:xfrm>
          <a:prstGeom prst="rect">
            <a:avLst/>
          </a:prstGeom>
        </p:spPr>
      </p:pic>
      <p:pic>
        <p:nvPicPr>
          <p:cNvPr id="1026" name="Picture 2" descr="Картинки по запросу &quot;запоминать&quot;">
            <a:extLst>
              <a:ext uri="{FF2B5EF4-FFF2-40B4-BE49-F238E27FC236}">
                <a16:creationId xmlns:a16="http://schemas.microsoft.com/office/drawing/2014/main" id="{8AC6D18A-D9B6-4D45-B520-FEB715FD10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41" y="4331114"/>
            <a:ext cx="3256732" cy="2272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Картинки по запросу &quot;нехватка времени&quot;">
            <a:extLst>
              <a:ext uri="{FF2B5EF4-FFF2-40B4-BE49-F238E27FC236}">
                <a16:creationId xmlns:a16="http://schemas.microsoft.com/office/drawing/2014/main" id="{2F91A1BB-39DF-4033-ACA8-E1E3F24BE7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2374" y="3724129"/>
            <a:ext cx="2628900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Картинки по запросу &quot;человек с телефоном&quot;">
            <a:extLst>
              <a:ext uri="{FF2B5EF4-FFF2-40B4-BE49-F238E27FC236}">
                <a16:creationId xmlns:a16="http://schemas.microsoft.com/office/drawing/2014/main" id="{4A951003-72F0-4AA0-9EA9-698DD63BDF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1274" y="4528415"/>
            <a:ext cx="3279039" cy="1842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27" descr="http://buythesky.com.au/App_Themes/RFDS/img/template/background-video-poster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062037"/>
            <a:ext cx="9144000" cy="10795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7"/>
          <p:cNvSpPr txBox="1">
            <a:spLocks noGrp="1"/>
          </p:cNvSpPr>
          <p:nvPr>
            <p:ph type="title"/>
          </p:nvPr>
        </p:nvSpPr>
        <p:spPr>
          <a:xfrm>
            <a:off x="0" y="188912"/>
            <a:ext cx="8243887" cy="784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SzPts val="2800"/>
              <a:buFont typeface="Calibri"/>
              <a:buNone/>
            </a:pPr>
            <a:r>
              <a:rPr lang="ru-RU" sz="2800" b="1" i="0" u="none" strike="noStrike" cap="none">
                <a:solidFill>
                  <a:srgbClr val="E46C0A"/>
                </a:solidFill>
                <a:latin typeface="Calibri"/>
                <a:ea typeface="Calibri"/>
                <a:cs typeface="Calibri"/>
                <a:sym typeface="Calibri"/>
              </a:rPr>
              <a:t>Мета та завдання проекту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27"/>
          <p:cNvSpPr txBox="1"/>
          <p:nvPr/>
        </p:nvSpPr>
        <p:spPr>
          <a:xfrm>
            <a:off x="8372475" y="188912"/>
            <a:ext cx="663575" cy="360362"/>
          </a:xfrm>
          <a:prstGeom prst="rect">
            <a:avLst/>
          </a:prstGeom>
          <a:gradFill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38100" dir="5400000">
              <a:srgbClr val="000000">
                <a:alpha val="3921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ru-RU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19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27"/>
          <p:cNvSpPr txBox="1"/>
          <p:nvPr/>
        </p:nvSpPr>
        <p:spPr>
          <a:xfrm>
            <a:off x="8372475" y="188912"/>
            <a:ext cx="663575" cy="360362"/>
          </a:xfrm>
          <a:prstGeom prst="rect">
            <a:avLst/>
          </a:prstGeom>
          <a:gradFill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38100" dir="5400000">
              <a:srgbClr val="000000">
                <a:alpha val="3921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ru-RU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27" descr="data:image/jpeg;base64,/9j/4AAQSkZJRgABAQAAAQABAAD/2wCEAAkGBhQSEBUUDxQVFRQUFBQUFBQUFBgUFBQUFBQVFBQUFBQXHSYeFxkkGRQUHy8gJCcpLCwsFR4xNTAqNSYrLCkBCQoKDgwOGg8PFykcHBwpLC8pLSk1LSkpKSkpKTUtKS0sLCk1NSwpKSkpKSkpKSkpLCk1KTUpNSwsKSk1LC8sKf/AABEIAJEBEAMBIgACEQEDEQH/xAAcAAABBAMBAAAAAAAAAAAAAAAABAUGBwIDCAH/xAA9EAABAwIBCAcGBQIHAAAAAAAAAQIDBAURExcxQVJTkZMGBxIhUXKzFCMyNXOyFSIkYbEWoSUzNEJDY3H/xAAbAQEAAgMBAQAAAAAAAAAAAAAABQYCAwQBB//EADYRAAEDAgEGDAYDAQAAAAAAAAABAgMEEQUGEhQWMVETITJBU2FikaGi0eEzcXKBscEVIjTw/9oADAMBAAIRAxEAPwC8AAoXrWlVLrLgqp+WLWu7QksOodNlWPOzbJfZf/tponm4Juda5fQHK2XdtO4qGXdtO4qT2rC9N5fc49P7PidUYnpytl3bS8VDLu2l4qNWF6by+40/s+J1SBytl3bS8VDLu2l4qNWF6by+40/s+J1SeIpyvl3bS8VDLu2l4qNWF6by+40/s+J1SBytl3bS8VDLu2l4qNWF6by+40/s+J1SeKpyvl3bS8VDLu2l4qNWF6by+40/s+J1SBytl3bS8VDLu2l4qNWF6by+40/s+J1SBytl3bS8VDLu2l4qNWF6by+40/s+J1RienK2XdtLxUMu7aXio1YXpvL7jT+z4nVIHK2XdtLxUMu7aXio1YXpvL7jT+z4nVJ5icr5d20vFQy7tpeKjVhem8vuNP7PidUgcrZd20vFQy7tpeKjVhem8vuNP7PidUgcrZZ20vFQy7tpeKjVhem8vuNP7PidUYnpytl3bS8VDLu2l4qNWF6by+40/s+J1SBytl3bS8VDLu2l4qNWF6by+40/s+J1SBzFZpne0w96/wCdFrXeNOnSGxPDdBVqZ+dnX5rbPup1wT8Mira1gKC62Pmsvli9NC/Sgutj5rL5YvTQ7cnP9a/Sv5Q013w/uRAAAvxDgAAAAAAAAAAAAAAAAGAAAGB72Tw8PAMuyHYFxcxAz7AdgXFzADPsB2BcXMAMuyHZFxcxA9wPMD0AAAD0AA9wAPAwPUQyRp5c8uKrKn6mH60XqNOnzmOyt/Uw/Wi9Rp04UvKblx/Jf0SuHrxOAoLrY+ay+WL00L9KF604HOu0qMa5fyxaGqv/ABp4HLk4tqpfpX8obK5bRce8hgDpB0cmd/sdwUVs6Jy60XgXd1TE3a5CvOqoW7XIMB7gSL+lnpqXga32ByajxKqNdimCVkS7HDDgGA7SWtU1CZ9JgbElauw2tma7YIsANzozWrTYim1FuYnqIeo02NYeKoVbGtGmaRimOnFkNDianSohofMjRtbAbG0o+wWpV1DhBYlXUcr6trec45K5recizaNTYlCpMo+jwobYU/Y5HYkxOc43YoxOcg/sC+AewKTr8Db4oeLYm+KGv+Uj3mv+VaQVaI1rSE5ksHgIp7Iqajeyva7nNzMSa7nIe6nNboiST2zDUIJqPA62To47WVKOGdWGCtF8kAnfGdDX3Otr7iZUDA2K0xwNlzaimKIZIgIhsa0Kp4qmKNNjYzayMUxU5pc+xpdJYyssP6iH6sX3tOkygLNSe/i+pH97S/ymZQvznx/Jf0S2EyZ6P+wFcdKrvHHXStfHjika9tq4O+BNJY5UXWB8xk8sf2IUbFHOSD+rlbdeZVT8Fuwugp66V0NSxHtzVWy77pxjnSyQyfC57f8A3vFUlmdhix+KEVtyd6E0sj1KLUVVTAt2Su+6nNimSGGtRVjZm/IZ5UezSYpIjtKIPdzjTvI85MHEzheP1SORHPVT5LimGtpH2avEY1Vqa5MWoRyvt2BMIVGm7x6T69hla6VqKpwUs72vzbkJqYMBC9o81ze8aZULbE66FqhfdDU1BXDGJ2IOFK0ykdZDOV1kFlJS4j7Q23HUJLfESikiwaQVZUKxFK5WVKpxIYw0TW6TY6ZE0GErzQxquU+dYtjroro1SNZG6Vd5sdUnnbcuhFHKkto5x25qJ39xRajH53Lyiy0mTss6XI3g/wADztuTSiknyEfiYvtzV+HBTlbjlQi8pSQkyTka26KRttSbmyoukVVlrwGtyK1cFLFh+UUt0RylYrMNkpl/shtnoWuTuGStt+A/RSHlZCitxPpmHYjwyIpxxTOjdYg9TTDbNGSWvgGSpYWuCS6Fjp5c5Bre01qgpkaaFQkGqSbVPGob42mpqCmFpi5Tx6iiCIdKWlE9LGP1BTYkbPLmoRFTNmoKbNQe9j87PuQuArq3x9l7PM3+ULFKZic3CPTqJjJmVZGyqu9P2BUfT/5jJ5Y/sQtwqPp/8xk8sf2IVbFfgp8/0p9Oye/1O+lfygit+lCZWQhlv1EzsuooFfsJjE+SptuWsjcnxEkuWsjcnxHmHctD4flDyxVCN141jjCN141n23BeQhUYfiESrholHau1jTKXuHYW+n2GMY40g3RjjSKZy7DObYSO2JoJK34UIzbXEmjXFqFVxJFzVKnW8oSzKKLew0TIbKCXBT4xjTXcIp04crUlS5J6NncIbhVKKqKdMDGsoe13p3lTbZH/ANj7JhUkeagwuq1xF9BWLia1tS4i6jtqppOmR8eaT00kWYLKluLcSN3GMkNZOiJgRuvmxUxpEW58wyhkiVFsaYVFa/ColhaKXLg0+uYC1yNS585ftI/cWkfqkH+4yEfqnH0el2E/R3sN0onU3yqaFJZpNs2GTBVAJGCuBTF5jJsHeiQk1sYRijcSS2S6CFq0WxXq5Fso9U6+8Z52/chYhXlMnvGeZv8AKFhlIqUVJFuWDJP4cvzT9gVF1gL/AIjJ5Y/sQt0rHpZeaWO4StmazKIkf5noqpgrEwwwI2spKiqizKeNXuTjsltn3+Z9AosUhwx7p5kVUtb+qXW6qnoNFrpXOVMEJpbadWJi/uI9D0iZh7t8SJ+yYGT7p2tMqcSozZO4rMtlhVqERiWXEEqKkcTvulh1uVaniMiJiuILPHreimLrrE3QuJNYZknVMciyJY+bV9dJWPvmqLY0wQZLtUJ3mNZ0gRdAw1dyx1n1HD8PWFqIaqWjfnZzkE9bJ3jXIpunnxEjnFmjZZCzQszUM2KLqZ42tcKYpDJ7boZSNuhJaCfAk9BUoqYEDpqrAeKO5YELVU2ehAVdKrthK5IxM5iovcaKW8IukWtqGO1lFxPAOGvZCItJEvGhnBcVbpHCG9fuNywoujAwWlKTUZLTIvEhLU+NTwcSKPf42niaZr3+40+ynqUpysyYnvyTrflJUOS1zOouCu0CdsaqveKEhRDx07W6yxUGTDmqiuQhJ6uSdbu4zOOMS19WiJghoqrsmoZKuvxPoVDhyRIiIggpnOW6mNbUDNUSG2oqcRDLIWWGOxYoIs1DXI40Kpk5xrVTtRCRahsaooicJEU3RvPHIYvQdqaUfKGqIvDKONPVEfNFnEXUQ5xPLVUo57PM3+ULKKVs1d72NP8AsZ9yF1FMxaLg3t67kxk3DwTZetU/YFBdbPzWXyxemhfpQXWx81l8sXpodeTf+tfpX8oTld8P7kSZO5NCm9twemtRMeF8VqLtQhVY1dqC5Lo7xUPxF3iIQMeDbuMOCZuFbqxfEwdOaAPUYiGSMRDNXmOJ4BlYyseopm1xrAWCoKWTCiOrG/tGSPNasRTU6NFHmK4KmsVxXdfEjiSGaTGh1O1TnfStdzErjvi+IoZ0gXxIelQZJUqaFomLzHM7D2LzEy/qJfExXpAviRD2pT32pTDQWbjX/Gs3Eokvi+IlluyrrGBakxWoNjaRqcxtbQtTmHaWvx1iSSqESzGCyHQ2FEOlsCIKHzGhzzBXmKqbkbY6EZYyVTHE8xPDOxnYzRTJrjWeop4qBUFLJDfHOIUcZI81qy5qcy5ILNU+/i+rH97ToY5ossv6iH60XqNOlymZRNzXx/Jf0S2FszUd9gKC62Pmsvli9NC/Sgutj5rL5YvTQ1ZOf61+lfyh013w/uRAAAvxDgAAAAAAAAAAAAAAAAAABiAABie4ngA8Pe0HaPAPBY97Qdo8ACx72gxPAADEAA9PQAAAAAAA9xPcTEDw8F9lX9TD9aL1GnTpzBZf9TD9aL1GnT5S8puXH8l/RK0GxwFT9Pur2sqq+SaBjFY5saIqyNav5WIi9y/uWwBX6Otko5OEjte1uP8A7qO2WJsqZrihc0lw3cfNaGaS4buPmtL6AltY6vc3uX1Of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629VdeyaJ7o2dlskbl963Q16Kv9kLxACNrsQlrVasiJ/Xd1m+KFsV83nAAAjzcAAAAAAAAAAAAAAAAAAAAAAAAAAAAAAAAAAAAAAAAAAAAAAAAAAAAAAAAAAB//9k="/>
          <p:cNvSpPr txBox="1"/>
          <p:nvPr/>
        </p:nvSpPr>
        <p:spPr>
          <a:xfrm>
            <a:off x="155575" y="-14446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27"/>
          <p:cNvSpPr txBox="1"/>
          <p:nvPr/>
        </p:nvSpPr>
        <p:spPr>
          <a:xfrm>
            <a:off x="193242" y="1573356"/>
            <a:ext cx="8757516" cy="923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Мета поляга</a:t>
            </a:r>
            <a:r>
              <a:rPr lang="uk-UA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є у автоматизації процесу фінінансового менеджменту.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27"/>
          <p:cNvSpPr txBox="1"/>
          <p:nvPr/>
        </p:nvSpPr>
        <p:spPr>
          <a:xfrm>
            <a:off x="155574" y="2900650"/>
            <a:ext cx="8757516" cy="923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Завдання проекту</a:t>
            </a:r>
            <a:endParaRPr sz="1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uk-UA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Створити загальну базу даних для всіх типів витрат з будь-якого джерела. </a:t>
            </a:r>
            <a:endParaRPr dirty="0"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uk-UA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Мінімізувати об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’</a:t>
            </a:r>
            <a:r>
              <a:rPr lang="uk-UA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єми роботи людини для внесення нових витрат.</a:t>
            </a:r>
            <a:endParaRPr dirty="0"/>
          </a:p>
          <a:p>
            <a:pPr marL="3429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201;p28" descr="http://buythesky.com.au/App_Themes/RFDS/img/template/background-video-poster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062037"/>
            <a:ext cx="9144000" cy="10795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8"/>
          <p:cNvSpPr txBox="1">
            <a:spLocks noGrp="1"/>
          </p:cNvSpPr>
          <p:nvPr>
            <p:ph type="title"/>
          </p:nvPr>
        </p:nvSpPr>
        <p:spPr>
          <a:xfrm>
            <a:off x="0" y="188912"/>
            <a:ext cx="8243887" cy="784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SzPts val="2800"/>
              <a:buFont typeface="Calibri"/>
              <a:buNone/>
            </a:pPr>
            <a:r>
              <a:rPr lang="ru-RU" sz="2800" b="1" i="0" u="none" strike="noStrike" cap="none">
                <a:solidFill>
                  <a:srgbClr val="E46C0A"/>
                </a:solidFill>
                <a:latin typeface="Calibri"/>
                <a:ea typeface="Calibri"/>
                <a:cs typeface="Calibri"/>
                <a:sym typeface="Calibri"/>
              </a:rPr>
              <a:t>Ієрархія процесів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28"/>
          <p:cNvSpPr txBox="1"/>
          <p:nvPr/>
        </p:nvSpPr>
        <p:spPr>
          <a:xfrm>
            <a:off x="8372475" y="188912"/>
            <a:ext cx="663575" cy="360362"/>
          </a:xfrm>
          <a:prstGeom prst="rect">
            <a:avLst/>
          </a:prstGeom>
          <a:gradFill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38100" dir="5400000">
              <a:srgbClr val="000000">
                <a:alpha val="3921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ru-RU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19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28"/>
          <p:cNvSpPr txBox="1"/>
          <p:nvPr/>
        </p:nvSpPr>
        <p:spPr>
          <a:xfrm>
            <a:off x="8372475" y="188912"/>
            <a:ext cx="663575" cy="360362"/>
          </a:xfrm>
          <a:prstGeom prst="rect">
            <a:avLst/>
          </a:prstGeom>
          <a:gradFill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38100" dir="5400000">
              <a:srgbClr val="000000">
                <a:alpha val="3921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ru-RU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28" descr="data:image/jpeg;base64,/9j/4AAQSkZJRgABAQAAAQABAAD/2wCEAAkGBhQSEBUUDxQVFRQUFBQUFBQUFBgUFBQUFBQVFBQUFBQXHSYeFxkkGRQUHy8gJCcpLCwsFR4xNTAqNSYrLCkBCQoKDgwOGg8PFykcHBwpLC8pLSk1LSkpKSkpKTUtKS0sLCk1NSwpKSkpKSkpKSkpLCk1KTUpNSwsKSk1LC8sKf/AABEIAJEBEAMBIgACEQEDEQH/xAAcAAABBAMBAAAAAAAAAAAAAAAABAUGBwIDCAH/xAA9EAABAwIBCAcGBQIHAAAAAAAAAQIDBAURExcxQVJTkZMGBxIhUXKzFCMyNXOyFSIkYbEWoSUzNEJDY3H/xAAbAQEAAgMBAQAAAAAAAAAAAAAABQYCAwQBB//EADYRAAEDAgEGDAYDAQAAAAAAAAABAgMEEQUGEhQWMVETITJBU2FikaGi0eEzcXKBscEVIjTw/9oADAMBAAIRAxEAPwC8AAoXrWlVLrLgqp+WLWu7QksOodNlWPOzbJfZf/tponm4Juda5fQHK2XdtO4qGXdtO4qT2rC9N5fc49P7PidUYnpytl3bS8VDLu2l4qNWF6by+40/s+J1SBytl3bS8VDLu2l4qNWF6by+40/s+J1SeIpyvl3bS8VDLu2l4qNWF6by+40/s+J1SBytl3bS8VDLu2l4qNWF6by+40/s+J1SeKpyvl3bS8VDLu2l4qNWF6by+40/s+J1SBytl3bS8VDLu2l4qNWF6by+40/s+J1SBytl3bS8VDLu2l4qNWF6by+40/s+J1RienK2XdtLxUMu7aXio1YXpvL7jT+z4nVIHK2XdtLxUMu7aXio1YXpvL7jT+z4nVJ5icr5d20vFQy7tpeKjVhem8vuNP7PidUgcrZd20vFQy7tpeKjVhem8vuNP7PidUgcrZZ20vFQy7tpeKjVhem8vuNP7PidUYnpytl3bS8VDLu2l4qNWF6by+40/s+J1SBytl3bS8VDLu2l4qNWF6by+40/s+J1SBzFZpne0w96/wCdFrXeNOnSGxPDdBVqZ+dnX5rbPup1wT8Mira1gKC62Pmsvli9NC/Sgutj5rL5YvTQ7cnP9a/Sv5Q013w/uRAAAvxDgAAAAAAAAAAAAAAAAGAAAGB72Tw8PAMuyHYFxcxAz7AdgXFzADPsB2BcXMAMuyHZFxcxA9wPMD0AAAD0AA9wAPAwPUQyRp5c8uKrKn6mH60XqNOnzmOyt/Uw/Wi9Rp04UvKblx/Jf0SuHrxOAoLrY+ay+WL00L9KF604HOu0qMa5fyxaGqv/ABp4HLk4tqpfpX8obK5bRce8hgDpB0cmd/sdwUVs6Jy60XgXd1TE3a5CvOqoW7XIMB7gSL+lnpqXga32ByajxKqNdimCVkS7HDDgGA7SWtU1CZ9JgbElauw2tma7YIsANzozWrTYim1FuYnqIeo02NYeKoVbGtGmaRimOnFkNDianSohofMjRtbAbG0o+wWpV1DhBYlXUcr6trec45K5recizaNTYlCpMo+jwobYU/Y5HYkxOc43YoxOcg/sC+AewKTr8Db4oeLYm+KGv+Uj3mv+VaQVaI1rSE5ksHgIp7Iqajeyva7nNzMSa7nIe6nNboiST2zDUIJqPA62To47WVKOGdWGCtF8kAnfGdDX3Otr7iZUDA2K0xwNlzaimKIZIgIhsa0Kp4qmKNNjYzayMUxU5pc+xpdJYyssP6iH6sX3tOkygLNSe/i+pH97S/ymZQvznx/Jf0S2EyZ6P+wFcdKrvHHXStfHjika9tq4O+BNJY5UXWB8xk8sf2IUbFHOSD+rlbdeZVT8Fuwugp66V0NSxHtzVWy77pxjnSyQyfC57f8A3vFUlmdhix+KEVtyd6E0sj1KLUVVTAt2Su+6nNimSGGtRVjZm/IZ5UezSYpIjtKIPdzjTvI85MHEzheP1SORHPVT5LimGtpH2avEY1Vqa5MWoRyvt2BMIVGm7x6T69hla6VqKpwUs72vzbkJqYMBC9o81ze8aZULbE66FqhfdDU1BXDGJ2IOFK0ykdZDOV1kFlJS4j7Q23HUJLfESikiwaQVZUKxFK5WVKpxIYw0TW6TY6ZE0GErzQxquU+dYtjroro1SNZG6Vd5sdUnnbcuhFHKkto5x25qJ39xRajH53Lyiy0mTss6XI3g/wADztuTSiknyEfiYvtzV+HBTlbjlQi8pSQkyTka26KRttSbmyoukVVlrwGtyK1cFLFh+UUt0RylYrMNkpl/shtnoWuTuGStt+A/RSHlZCitxPpmHYjwyIpxxTOjdYg9TTDbNGSWvgGSpYWuCS6Fjp5c5Bre01qgpkaaFQkGqSbVPGob42mpqCmFpi5Tx6iiCIdKWlE9LGP1BTYkbPLmoRFTNmoKbNQe9j87PuQuArq3x9l7PM3+ULFKZic3CPTqJjJmVZGyqu9P2BUfT/5jJ5Y/sQtwqPp/8xk8sf2IVbFfgp8/0p9Oye/1O+lfygit+lCZWQhlv1EzsuooFfsJjE+SptuWsjcnxEkuWsjcnxHmHctD4flDyxVCN141jjCN141n23BeQhUYfiESrholHau1jTKXuHYW+n2GMY40g3RjjSKZy7DObYSO2JoJK34UIzbXEmjXFqFVxJFzVKnW8oSzKKLew0TIbKCXBT4xjTXcIp04crUlS5J6NncIbhVKKqKdMDGsoe13p3lTbZH/ANj7JhUkeagwuq1xF9BWLia1tS4i6jtqppOmR8eaT00kWYLKluLcSN3GMkNZOiJgRuvmxUxpEW58wyhkiVFsaYVFa/ColhaKXLg0+uYC1yNS585ftI/cWkfqkH+4yEfqnH0el2E/R3sN0onU3yqaFJZpNs2GTBVAJGCuBTF5jJsHeiQk1sYRijcSS2S6CFq0WxXq5Fso9U6+8Z52/chYhXlMnvGeZv8AKFhlIqUVJFuWDJP4cvzT9gVF1gL/AIjJ5Y/sQt0rHpZeaWO4StmazKIkf5noqpgrEwwwI2spKiqizKeNXuTjsltn3+Z9AosUhwx7p5kVUtb+qXW6qnoNFrpXOVMEJpbadWJi/uI9D0iZh7t8SJ+yYGT7p2tMqcSozZO4rMtlhVqERiWXEEqKkcTvulh1uVaniMiJiuILPHreimLrrE3QuJNYZknVMciyJY+bV9dJWPvmqLY0wQZLtUJ3mNZ0gRdAw1dyx1n1HD8PWFqIaqWjfnZzkE9bJ3jXIpunnxEjnFmjZZCzQszUM2KLqZ42tcKYpDJ7boZSNuhJaCfAk9BUoqYEDpqrAeKO5YELVU2ehAVdKrthK5IxM5iovcaKW8IukWtqGO1lFxPAOGvZCItJEvGhnBcVbpHCG9fuNywoujAwWlKTUZLTIvEhLU+NTwcSKPf42niaZr3+40+ynqUpysyYnvyTrflJUOS1zOouCu0CdsaqveKEhRDx07W6yxUGTDmqiuQhJ6uSdbu4zOOMS19WiJghoqrsmoZKuvxPoVDhyRIiIggpnOW6mNbUDNUSG2oqcRDLIWWGOxYoIs1DXI40Kpk5xrVTtRCRahsaooicJEU3RvPHIYvQdqaUfKGqIvDKONPVEfNFnEXUQ5xPLVUo57PM3+ULKKVs1d72NP8AsZ9yF1FMxaLg3t67kxk3DwTZetU/YFBdbPzWXyxemhfpQXWx81l8sXpodeTf+tfpX8oTld8P7kSZO5NCm9twemtRMeF8VqLtQhVY1dqC5Lo7xUPxF3iIQMeDbuMOCZuFbqxfEwdOaAPUYiGSMRDNXmOJ4BlYyseopm1xrAWCoKWTCiOrG/tGSPNasRTU6NFHmK4KmsVxXdfEjiSGaTGh1O1TnfStdzErjvi+IoZ0gXxIelQZJUqaFomLzHM7D2LzEy/qJfExXpAviRD2pT32pTDQWbjX/Gs3Eokvi+IlluyrrGBakxWoNjaRqcxtbQtTmHaWvx1iSSqESzGCyHQ2FEOlsCIKHzGhzzBXmKqbkbY6EZYyVTHE8xPDOxnYzRTJrjWeop4qBUFLJDfHOIUcZI81qy5qcy5ILNU+/i+rH97ToY5ossv6iH60XqNOlymZRNzXx/Jf0S2FszUd9gKC62Pmsvli9NC/Sgutj5rL5YvTQ1ZOf61+lfyh013w/uRAAAvxDgAAAAAAAAAAAAAAAAAABiAABie4ngA8Pe0HaPAPBY97Qdo8ACx72gxPAADEAA9PQAAAAAAA9xPcTEDw8F9lX9TD9aL1GnTpzBZf9TD9aL1GnT5S8puXH8l/RK0GxwFT9Pur2sqq+SaBjFY5saIqyNav5WIi9y/uWwBX6Otko5OEjte1uP8A7qO2WJsqZrihc0lw3cfNaGaS4buPmtL6AltY6vc3uX1Of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629VdeyaJ7o2dlskbl963Q16Kv9kLxACNrsQlrVasiJ/Xd1m+KFsV83nAAAjzcAAAAAAAAAAAAAAAAAAAAAAAAAAAAAAAAAAAAAAAAAAAAAAAAAAAAAAAAAAB//9k="/>
          <p:cNvSpPr txBox="1"/>
          <p:nvPr/>
        </p:nvSpPr>
        <p:spPr>
          <a:xfrm>
            <a:off x="155575" y="-14446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28"/>
          <p:cNvSpPr/>
          <p:nvPr/>
        </p:nvSpPr>
        <p:spPr>
          <a:xfrm>
            <a:off x="10095345" y="4488873"/>
            <a:ext cx="1413163" cy="785091"/>
          </a:xfrm>
          <a:prstGeom prst="rect">
            <a:avLst/>
          </a:prstGeom>
          <a:noFill/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28"/>
          <p:cNvSpPr/>
          <p:nvPr/>
        </p:nvSpPr>
        <p:spPr>
          <a:xfrm>
            <a:off x="10095344" y="2806079"/>
            <a:ext cx="1413163" cy="785091"/>
          </a:xfrm>
          <a:prstGeom prst="rect">
            <a:avLst/>
          </a:prstGeom>
          <a:noFill/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BEAA0E-EDFD-4560-8C0C-F3C594CE8D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097971"/>
            <a:ext cx="9144000" cy="266205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F683760-F872-436A-8253-CA46F01B8D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10885"/>
            <a:ext cx="18444342" cy="536962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7029AEE-6DC6-4928-9C7E-01360A0E8619}"/>
              </a:ext>
            </a:extLst>
          </p:cNvPr>
          <p:cNvSpPr/>
          <p:nvPr/>
        </p:nvSpPr>
        <p:spPr>
          <a:xfrm>
            <a:off x="3343275" y="3152775"/>
            <a:ext cx="1123950" cy="6953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208924A-649A-4DF8-89AA-6586871BD306}"/>
              </a:ext>
            </a:extLst>
          </p:cNvPr>
          <p:cNvSpPr/>
          <p:nvPr/>
        </p:nvSpPr>
        <p:spPr>
          <a:xfrm>
            <a:off x="5810250" y="2133600"/>
            <a:ext cx="1181100" cy="5715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7375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B18EC9-3C11-4B4C-9B50-EE7DCCCE56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713403" y="945446"/>
            <a:ext cx="17857403" cy="5198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281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Google Shape;213;p29" descr="http://buythesky.com.au/App_Themes/RFDS/img/template/background-video-poster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062037"/>
            <a:ext cx="9144000" cy="10795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29"/>
          <p:cNvSpPr txBox="1">
            <a:spLocks noGrp="1"/>
          </p:cNvSpPr>
          <p:nvPr>
            <p:ph type="title"/>
          </p:nvPr>
        </p:nvSpPr>
        <p:spPr>
          <a:xfrm>
            <a:off x="0" y="188912"/>
            <a:ext cx="8243887" cy="784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SzPts val="2800"/>
              <a:buFont typeface="Calibri"/>
              <a:buNone/>
            </a:pPr>
            <a:r>
              <a:rPr lang="ru-RU" sz="2800" b="1" i="0" u="none" strike="noStrike" cap="none">
                <a:solidFill>
                  <a:srgbClr val="E46C0A"/>
                </a:solidFill>
                <a:latin typeface="Calibri"/>
                <a:ea typeface="Calibri"/>
                <a:cs typeface="Calibri"/>
                <a:sym typeface="Calibri"/>
              </a:rPr>
              <a:t>Use Case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29"/>
          <p:cNvSpPr txBox="1"/>
          <p:nvPr/>
        </p:nvSpPr>
        <p:spPr>
          <a:xfrm>
            <a:off x="8372475" y="188912"/>
            <a:ext cx="663575" cy="360362"/>
          </a:xfrm>
          <a:prstGeom prst="rect">
            <a:avLst/>
          </a:prstGeom>
          <a:gradFill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38100" dir="5400000">
              <a:srgbClr val="000000">
                <a:alpha val="3921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ru-RU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19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29"/>
          <p:cNvSpPr txBox="1"/>
          <p:nvPr/>
        </p:nvSpPr>
        <p:spPr>
          <a:xfrm>
            <a:off x="8372475" y="188912"/>
            <a:ext cx="663575" cy="360362"/>
          </a:xfrm>
          <a:prstGeom prst="rect">
            <a:avLst/>
          </a:prstGeom>
          <a:gradFill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38100" dir="5400000">
              <a:srgbClr val="000000">
                <a:alpha val="3921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ru-RU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29" descr="data:image/jpeg;base64,/9j/4AAQSkZJRgABAQAAAQABAAD/2wCEAAkGBhQSEBUUDxQVFRQUFBQUFBQUFBgUFBQUFBQVFBQUFBQXHSYeFxkkGRQUHy8gJCcpLCwsFR4xNTAqNSYrLCkBCQoKDgwOGg8PFykcHBwpLC8pLSk1LSkpKSkpKTUtKS0sLCk1NSwpKSkpKSkpKSkpLCk1KTUpNSwsKSk1LC8sKf/AABEIAJEBEAMBIgACEQEDEQH/xAAcAAABBAMBAAAAAAAAAAAAAAAABAUGBwIDCAH/xAA9EAABAwIBCAcGBQIHAAAAAAAAAQIDBAURExcxQVJTkZMGBxIhUXKzFCMyNXOyFSIkYbEWoSUzNEJDY3H/xAAbAQEAAgMBAQAAAAAAAAAAAAAABQYCAwQBB//EADYRAAEDAgEGDAYDAQAAAAAAAAABAgMEEQUGEhQWMVETITJBU2FikaGi0eEzcXKBscEVIjTw/9oADAMBAAIRAxEAPwC8AAoXrWlVLrLgqp+WLWu7QksOodNlWPOzbJfZf/tponm4Juda5fQHK2XdtO4qGXdtO4qT2rC9N5fc49P7PidUYnpytl3bS8VDLu2l4qNWF6by+40/s+J1SBytl3bS8VDLu2l4qNWF6by+40/s+J1SeIpyvl3bS8VDLu2l4qNWF6by+40/s+J1SBytl3bS8VDLu2l4qNWF6by+40/s+J1SeKpyvl3bS8VDLu2l4qNWF6by+40/s+J1SBytl3bS8VDLu2l4qNWF6by+40/s+J1SBytl3bS8VDLu2l4qNWF6by+40/s+J1RienK2XdtLxUMu7aXio1YXpvL7jT+z4nVIHK2XdtLxUMu7aXio1YXpvL7jT+z4nVJ5icr5d20vFQy7tpeKjVhem8vuNP7PidUgcrZd20vFQy7tpeKjVhem8vuNP7PidUgcrZZ20vFQy7tpeKjVhem8vuNP7PidUYnpytl3bS8VDLu2l4qNWF6by+40/s+J1SBytl3bS8VDLu2l4qNWF6by+40/s+J1SBzFZpne0w96/wCdFrXeNOnSGxPDdBVqZ+dnX5rbPup1wT8Mira1gKC62Pmsvli9NC/Sgutj5rL5YvTQ7cnP9a/Sv5Q013w/uRAAAvxDgAAAAAAAAAAAAAAAAGAAAGB72Tw8PAMuyHYFxcxAz7AdgXFzADPsB2BcXMAMuyHZFxcxA9wPMD0AAAD0AA9wAPAwPUQyRp5c8uKrKn6mH60XqNOnzmOyt/Uw/Wi9Rp04UvKblx/Jf0SuHrxOAoLrY+ay+WL00L9KF604HOu0qMa5fyxaGqv/ABp4HLk4tqpfpX8obK5bRce8hgDpB0cmd/sdwUVs6Jy60XgXd1TE3a5CvOqoW7XIMB7gSL+lnpqXga32ByajxKqNdimCVkS7HDDgGA7SWtU1CZ9JgbElauw2tma7YIsANzozWrTYim1FuYnqIeo02NYeKoVbGtGmaRimOnFkNDianSohofMjRtbAbG0o+wWpV1DhBYlXUcr6trec45K5recizaNTYlCpMo+jwobYU/Y5HYkxOc43YoxOcg/sC+AewKTr8Db4oeLYm+KGv+Uj3mv+VaQVaI1rSE5ksHgIp7Iqajeyva7nNzMSa7nIe6nNboiST2zDUIJqPA62To47WVKOGdWGCtF8kAnfGdDX3Otr7iZUDA2K0xwNlzaimKIZIgIhsa0Kp4qmKNNjYzayMUxU5pc+xpdJYyssP6iH6sX3tOkygLNSe/i+pH97S/ymZQvznx/Jf0S2EyZ6P+wFcdKrvHHXStfHjika9tq4O+BNJY5UXWB8xk8sf2IUbFHOSD+rlbdeZVT8Fuwugp66V0NSxHtzVWy77pxjnSyQyfC57f8A3vFUlmdhix+KEVtyd6E0sj1KLUVVTAt2Su+6nNimSGGtRVjZm/IZ5UezSYpIjtKIPdzjTvI85MHEzheP1SORHPVT5LimGtpH2avEY1Vqa5MWoRyvt2BMIVGm7x6T69hla6VqKpwUs72vzbkJqYMBC9o81ze8aZULbE66FqhfdDU1BXDGJ2IOFK0ykdZDOV1kFlJS4j7Q23HUJLfESikiwaQVZUKxFK5WVKpxIYw0TW6TY6ZE0GErzQxquU+dYtjroro1SNZG6Vd5sdUnnbcuhFHKkto5x25qJ39xRajH53Lyiy0mTss6XI3g/wADztuTSiknyEfiYvtzV+HBTlbjlQi8pSQkyTka26KRttSbmyoukVVlrwGtyK1cFLFh+UUt0RylYrMNkpl/shtnoWuTuGStt+A/RSHlZCitxPpmHYjwyIpxxTOjdYg9TTDbNGSWvgGSpYWuCS6Fjp5c5Bre01qgpkaaFQkGqSbVPGob42mpqCmFpi5Tx6iiCIdKWlE9LGP1BTYkbPLmoRFTNmoKbNQe9j87PuQuArq3x9l7PM3+ULFKZic3CPTqJjJmVZGyqu9P2BUfT/5jJ5Y/sQtwqPp/8xk8sf2IVbFfgp8/0p9Oye/1O+lfygit+lCZWQhlv1EzsuooFfsJjE+SptuWsjcnxEkuWsjcnxHmHctD4flDyxVCN141jjCN141n23BeQhUYfiESrholHau1jTKXuHYW+n2GMY40g3RjjSKZy7DObYSO2JoJK34UIzbXEmjXFqFVxJFzVKnW8oSzKKLew0TIbKCXBT4xjTXcIp04crUlS5J6NncIbhVKKqKdMDGsoe13p3lTbZH/ANj7JhUkeagwuq1xF9BWLia1tS4i6jtqppOmR8eaT00kWYLKluLcSN3GMkNZOiJgRuvmxUxpEW58wyhkiVFsaYVFa/ColhaKXLg0+uYC1yNS585ftI/cWkfqkH+4yEfqnH0el2E/R3sN0onU3yqaFJZpNs2GTBVAJGCuBTF5jJsHeiQk1sYRijcSS2S6CFq0WxXq5Fso9U6+8Z52/chYhXlMnvGeZv8AKFhlIqUVJFuWDJP4cvzT9gVF1gL/AIjJ5Y/sQt0rHpZeaWO4StmazKIkf5noqpgrEwwwI2spKiqizKeNXuTjsltn3+Z9AosUhwx7p5kVUtb+qXW6qnoNFrpXOVMEJpbadWJi/uI9D0iZh7t8SJ+yYGT7p2tMqcSozZO4rMtlhVqERiWXEEqKkcTvulh1uVaniMiJiuILPHreimLrrE3QuJNYZknVMciyJY+bV9dJWPvmqLY0wQZLtUJ3mNZ0gRdAw1dyx1n1HD8PWFqIaqWjfnZzkE9bJ3jXIpunnxEjnFmjZZCzQszUM2KLqZ42tcKYpDJ7boZSNuhJaCfAk9BUoqYEDpqrAeKO5YELVU2ehAVdKrthK5IxM5iovcaKW8IukWtqGO1lFxPAOGvZCItJEvGhnBcVbpHCG9fuNywoujAwWlKTUZLTIvEhLU+NTwcSKPf42niaZr3+40+ynqUpysyYnvyTrflJUOS1zOouCu0CdsaqveKEhRDx07W6yxUGTDmqiuQhJ6uSdbu4zOOMS19WiJghoqrsmoZKuvxPoVDhyRIiIggpnOW6mNbUDNUSG2oqcRDLIWWGOxYoIs1DXI40Kpk5xrVTtRCRahsaooicJEU3RvPHIYvQdqaUfKGqIvDKONPVEfNFnEXUQ5xPLVUo57PM3+ULKKVs1d72NP8AsZ9yF1FMxaLg3t67kxk3DwTZetU/YFBdbPzWXyxemhfpQXWx81l8sXpodeTf+tfpX8oTld8P7kSZO5NCm9twemtRMeF8VqLtQhVY1dqC5Lo7xUPxF3iIQMeDbuMOCZuFbqxfEwdOaAPUYiGSMRDNXmOJ4BlYyseopm1xrAWCoKWTCiOrG/tGSPNasRTU6NFHmK4KmsVxXdfEjiSGaTGh1O1TnfStdzErjvi+IoZ0gXxIelQZJUqaFomLzHM7D2LzEy/qJfExXpAviRD2pT32pTDQWbjX/Gs3Eokvi+IlluyrrGBakxWoNjaRqcxtbQtTmHaWvx1iSSqESzGCyHQ2FEOlsCIKHzGhzzBXmKqbkbY6EZYyVTHE8xPDOxnYzRTJrjWeop4qBUFLJDfHOIUcZI81qy5qcy5ILNU+/i+rH97ToY5ossv6iH60XqNOlymZRNzXx/Jf0S2FszUd9gKC62Pmsvli9NC/Sgutj5rL5YvTQ1ZOf61+lfyh013w/uRAAAvxDgAAAAAAAAAAAAAAAAAABiAABie4ngA8Pe0HaPAPBY97Qdo8ACx72gxPAADEAA9PQAAAAAAA9xPcTEDw8F9lX9TD9aL1GnTpzBZf9TD9aL1GnT5S8puXH8l/RK0GxwFT9Pur2sqq+SaBjFY5saIqyNav5WIi9y/uWwBX6Otko5OEjte1uP8A7qO2WJsqZrihc0lw3cfNaGaS4buPmtL6AltY6vc3uX1Of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629VdeyaJ7o2dlskbl963Q16Kv9kLxACNrsQlrVasiJ/Xd1m+KFsV83nAAAjzcAAAAAAAAAAAAAAAAAAAAAAAAAAAAAAAAAAAAAAAAAAAAAAAAAAAAAAAAAAB//9k="/>
          <p:cNvSpPr txBox="1"/>
          <p:nvPr/>
        </p:nvSpPr>
        <p:spPr>
          <a:xfrm>
            <a:off x="155575" y="-14446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E181897-D952-43A5-9BC9-E1ABB2D02F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12617" y="-7482"/>
            <a:ext cx="9779890" cy="6865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7470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Google Shape;223;p30" descr="http://buythesky.com.au/App_Themes/RFDS/img/template/background-video-poster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062037"/>
            <a:ext cx="9144000" cy="107950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30"/>
          <p:cNvSpPr txBox="1">
            <a:spLocks noGrp="1"/>
          </p:cNvSpPr>
          <p:nvPr>
            <p:ph type="title"/>
          </p:nvPr>
        </p:nvSpPr>
        <p:spPr>
          <a:xfrm>
            <a:off x="0" y="188912"/>
            <a:ext cx="8243887" cy="784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SzPts val="2800"/>
              <a:buFont typeface="Calibri"/>
              <a:buNone/>
            </a:pPr>
            <a:r>
              <a:rPr lang="ru-RU" sz="2800" b="1" i="0" u="none" strike="noStrike" cap="none">
                <a:solidFill>
                  <a:srgbClr val="E46C0A"/>
                </a:solidFill>
                <a:latin typeface="Calibri"/>
                <a:ea typeface="Calibri"/>
                <a:cs typeface="Calibri"/>
                <a:sym typeface="Calibri"/>
              </a:rPr>
              <a:t>DashBoard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30"/>
          <p:cNvSpPr txBox="1"/>
          <p:nvPr/>
        </p:nvSpPr>
        <p:spPr>
          <a:xfrm>
            <a:off x="8372475" y="188912"/>
            <a:ext cx="663575" cy="360362"/>
          </a:xfrm>
          <a:prstGeom prst="rect">
            <a:avLst/>
          </a:prstGeom>
          <a:gradFill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38100" dir="5400000">
              <a:srgbClr val="000000">
                <a:alpha val="3921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ru-RU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19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30"/>
          <p:cNvSpPr txBox="1"/>
          <p:nvPr/>
        </p:nvSpPr>
        <p:spPr>
          <a:xfrm>
            <a:off x="8372475" y="188912"/>
            <a:ext cx="663575" cy="360362"/>
          </a:xfrm>
          <a:prstGeom prst="rect">
            <a:avLst/>
          </a:prstGeom>
          <a:gradFill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38100" dir="5400000">
              <a:srgbClr val="000000">
                <a:alpha val="3921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ru-RU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30" descr="data:image/jpeg;base64,/9j/4AAQSkZJRgABAQAAAQABAAD/2wCEAAkGBhQSEBUUDxQVFRQUFBQUFBQUFBgUFBQUFBQVFBQUFBQXHSYeFxkkGRQUHy8gJCcpLCwsFR4xNTAqNSYrLCkBCQoKDgwOGg8PFykcHBwpLC8pLSk1LSkpKSkpKTUtKS0sLCk1NSwpKSkpKSkpKSkpLCk1KTUpNSwsKSk1LC8sKf/AABEIAJEBEAMBIgACEQEDEQH/xAAcAAABBAMBAAAAAAAAAAAAAAAABAUGBwIDCAH/xAA9EAABAwIBCAcGBQIHAAAAAAAAAQIDBAURExcxQVJTkZMGBxIhUXKzFCMyNXOyFSIkYbEWoSUzNEJDY3H/xAAbAQEAAgMBAQAAAAAAAAAAAAAABQYCAwQBB//EADYRAAEDAgEGDAYDAQAAAAAAAAABAgMEEQUGEhQWMVETITJBU2FikaGi0eEzcXKBscEVIjTw/9oADAMBAAIRAxEAPwC8AAoXrWlVLrLgqp+WLWu7QksOodNlWPOzbJfZf/tponm4Juda5fQHK2XdtO4qGXdtO4qT2rC9N5fc49P7PidUYnpytl3bS8VDLu2l4qNWF6by+40/s+J1SBytl3bS8VDLu2l4qNWF6by+40/s+J1SeIpyvl3bS8VDLu2l4qNWF6by+40/s+J1SBytl3bS8VDLu2l4qNWF6by+40/s+J1SeKpyvl3bS8VDLu2l4qNWF6by+40/s+J1SBytl3bS8VDLu2l4qNWF6by+40/s+J1SBytl3bS8VDLu2l4qNWF6by+40/s+J1RienK2XdtLxUMu7aXio1YXpvL7jT+z4nVIHK2XdtLxUMu7aXio1YXpvL7jT+z4nVJ5icr5d20vFQy7tpeKjVhem8vuNP7PidUgcrZd20vFQy7tpeKjVhem8vuNP7PidUgcrZZ20vFQy7tpeKjVhem8vuNP7PidUYnpytl3bS8VDLu2l4qNWF6by+40/s+J1SBytl3bS8VDLu2l4qNWF6by+40/s+J1SBzFZpne0w96/wCdFrXeNOnSGxPDdBVqZ+dnX5rbPup1wT8Mira1gKC62Pmsvli9NC/Sgutj5rL5YvTQ7cnP9a/Sv5Q013w/uRAAAvxDgAAAAAAAAAAAAAAAAGAAAGB72Tw8PAMuyHYFxcxAz7AdgXFzADPsB2BcXMAMuyHZFxcxA9wPMD0AAAD0AA9wAPAwPUQyRp5c8uKrKn6mH60XqNOnzmOyt/Uw/Wi9Rp04UvKblx/Jf0SuHrxOAoLrY+ay+WL00L9KF604HOu0qMa5fyxaGqv/ABp4HLk4tqpfpX8obK5bRce8hgDpB0cmd/sdwUVs6Jy60XgXd1TE3a5CvOqoW7XIMB7gSL+lnpqXga32ByajxKqNdimCVkS7HDDgGA7SWtU1CZ9JgbElauw2tma7YIsANzozWrTYim1FuYnqIeo02NYeKoVbGtGmaRimOnFkNDianSohofMjRtbAbG0o+wWpV1DhBYlXUcr6trec45K5recizaNTYlCpMo+jwobYU/Y5HYkxOc43YoxOcg/sC+AewKTr8Db4oeLYm+KGv+Uj3mv+VaQVaI1rSE5ksHgIp7Iqajeyva7nNzMSa7nIe6nNboiST2zDUIJqPA62To47WVKOGdWGCtF8kAnfGdDX3Otr7iZUDA2K0xwNlzaimKIZIgIhsa0Kp4qmKNNjYzayMUxU5pc+xpdJYyssP6iH6sX3tOkygLNSe/i+pH97S/ymZQvznx/Jf0S2EyZ6P+wFcdKrvHHXStfHjika9tq4O+BNJY5UXWB8xk8sf2IUbFHOSD+rlbdeZVT8Fuwugp66V0NSxHtzVWy77pxjnSyQyfC57f8A3vFUlmdhix+KEVtyd6E0sj1KLUVVTAt2Su+6nNimSGGtRVjZm/IZ5UezSYpIjtKIPdzjTvI85MHEzheP1SORHPVT5LimGtpH2avEY1Vqa5MWoRyvt2BMIVGm7x6T69hla6VqKpwUs72vzbkJqYMBC9o81ze8aZULbE66FqhfdDU1BXDGJ2IOFK0ykdZDOV1kFlJS4j7Q23HUJLfESikiwaQVZUKxFK5WVKpxIYw0TW6TY6ZE0GErzQxquU+dYtjroro1SNZG6Vd5sdUnnbcuhFHKkto5x25qJ39xRajH53Lyiy0mTss6XI3g/wADztuTSiknyEfiYvtzV+HBTlbjlQi8pSQkyTka26KRttSbmyoukVVlrwGtyK1cFLFh+UUt0RylYrMNkpl/shtnoWuTuGStt+A/RSHlZCitxPpmHYjwyIpxxTOjdYg9TTDbNGSWvgGSpYWuCS6Fjp5c5Bre01qgpkaaFQkGqSbVPGob42mpqCmFpi5Tx6iiCIdKWlE9LGP1BTYkbPLmoRFTNmoKbNQe9j87PuQuArq3x9l7PM3+ULFKZic3CPTqJjJmVZGyqu9P2BUfT/5jJ5Y/sQtwqPp/8xk8sf2IVbFfgp8/0p9Oye/1O+lfygit+lCZWQhlv1EzsuooFfsJjE+SptuWsjcnxEkuWsjcnxHmHctD4flDyxVCN141jjCN141n23BeQhUYfiESrholHau1jTKXuHYW+n2GMY40g3RjjSKZy7DObYSO2JoJK34UIzbXEmjXFqFVxJFzVKnW8oSzKKLew0TIbKCXBT4xjTXcIp04crUlS5J6NncIbhVKKqKdMDGsoe13p3lTbZH/ANj7JhUkeagwuq1xF9BWLia1tS4i6jtqppOmR8eaT00kWYLKluLcSN3GMkNZOiJgRuvmxUxpEW58wyhkiVFsaYVFa/ColhaKXLg0+uYC1yNS585ftI/cWkfqkH+4yEfqnH0el2E/R3sN0onU3yqaFJZpNs2GTBVAJGCuBTF5jJsHeiQk1sYRijcSS2S6CFq0WxXq5Fso9U6+8Z52/chYhXlMnvGeZv8AKFhlIqUVJFuWDJP4cvzT9gVF1gL/AIjJ5Y/sQt0rHpZeaWO4StmazKIkf5noqpgrEwwwI2spKiqizKeNXuTjsltn3+Z9AosUhwx7p5kVUtb+qXW6qnoNFrpXOVMEJpbadWJi/uI9D0iZh7t8SJ+yYGT7p2tMqcSozZO4rMtlhVqERiWXEEqKkcTvulh1uVaniMiJiuILPHreimLrrE3QuJNYZknVMciyJY+bV9dJWPvmqLY0wQZLtUJ3mNZ0gRdAw1dyx1n1HD8PWFqIaqWjfnZzkE9bJ3jXIpunnxEjnFmjZZCzQszUM2KLqZ42tcKYpDJ7boZSNuhJaCfAk9BUoqYEDpqrAeKO5YELVU2ehAVdKrthK5IxM5iovcaKW8IukWtqGO1lFxPAOGvZCItJEvGhnBcVbpHCG9fuNywoujAwWlKTUZLTIvEhLU+NTwcSKPf42niaZr3+40+ynqUpysyYnvyTrflJUOS1zOouCu0CdsaqveKEhRDx07W6yxUGTDmqiuQhJ6uSdbu4zOOMS19WiJghoqrsmoZKuvxPoVDhyRIiIggpnOW6mNbUDNUSG2oqcRDLIWWGOxYoIs1DXI40Kpk5xrVTtRCRahsaooicJEU3RvPHIYvQdqaUfKGqIvDKONPVEfNFnEXUQ5xPLVUo57PM3+ULKKVs1d72NP8AsZ9yF1FMxaLg3t67kxk3DwTZetU/YFBdbPzWXyxemhfpQXWx81l8sXpodeTf+tfpX8oTld8P7kSZO5NCm9twemtRMeF8VqLtQhVY1dqC5Lo7xUPxF3iIQMeDbuMOCZuFbqxfEwdOaAPUYiGSMRDNXmOJ4BlYyseopm1xrAWCoKWTCiOrG/tGSPNasRTU6NFHmK4KmsVxXdfEjiSGaTGh1O1TnfStdzErjvi+IoZ0gXxIelQZJUqaFomLzHM7D2LzEy/qJfExXpAviRD2pT32pTDQWbjX/Gs3Eokvi+IlluyrrGBakxWoNjaRqcxtbQtTmHaWvx1iSSqESzGCyHQ2FEOlsCIKHzGhzzBXmKqbkbY6EZYyVTHE8xPDOxnYzRTJrjWeop4qBUFLJDfHOIUcZI81qy5qcy5ILNU+/i+rH97ToY5ossv6iH60XqNOlymZRNzXx/Jf0S2FszUd9gKC62Pmsvli9NC/Sgutj5rL5YvTQ1ZOf61+lfyh013w/uRAAAvxDgAAAAAAAAAAAAAAAAAABiAABie4ngA8Pe0HaPAPBY97Qdo8ACx72gxPAADEAA9PQAAAAAAA9xPcTEDw8F9lX9TD9aL1GnTpzBZf9TD9aL1GnT5S8puXH8l/RK0GxwFT9Pur2sqq+SaBjFY5saIqyNav5WIi9y/uWwBX6Otko5OEjte1uP8A7qO2WJsqZrihc0lw3cfNaGaS4buPmtL6AltY6vc3uX1Of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629VdeyaJ7o2dlskbl963Q16Kv9kLxACNrsQlrVasiJ/Xd1m+KFsV83nAAAjzcAAAAAAAAAAAAAAAAAAAAAAAAAAAAAAAAAAAAAAAAAAAAAAAAAAAAAAAAAAB//9k="/>
          <p:cNvSpPr txBox="1"/>
          <p:nvPr/>
        </p:nvSpPr>
        <p:spPr>
          <a:xfrm>
            <a:off x="155575" y="-14446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30"/>
          <p:cNvSpPr txBox="1"/>
          <p:nvPr/>
        </p:nvSpPr>
        <p:spPr>
          <a:xfrm>
            <a:off x="4572000" y="1485900"/>
            <a:ext cx="3049587" cy="923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5872C44-4CC9-4C22-ABE4-37239B0397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294309"/>
            <a:ext cx="9144000" cy="426938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1_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953</Words>
  <Application>Microsoft Office PowerPoint</Application>
  <PresentationFormat>On-screen Show (4:3)</PresentationFormat>
  <Paragraphs>100</Paragraphs>
  <Slides>12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1_Тема Office</vt:lpstr>
      <vt:lpstr>Тема Office</vt:lpstr>
      <vt:lpstr>Гаманець-бот</vt:lpstr>
      <vt:lpstr>Актуальність проблеми</vt:lpstr>
      <vt:lpstr>Мета та завдання проекту</vt:lpstr>
      <vt:lpstr>Ієрархія процесів</vt:lpstr>
      <vt:lpstr>PowerPoint Presentation</vt:lpstr>
      <vt:lpstr>PowerPoint Presentation</vt:lpstr>
      <vt:lpstr>Use Case</vt:lpstr>
      <vt:lpstr>PowerPoint Presentation</vt:lpstr>
      <vt:lpstr>DashBoard</vt:lpstr>
      <vt:lpstr>PowerPoint Presentation</vt:lpstr>
      <vt:lpstr>Прототипи інтерфейсу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Гаманець-бот</dc:title>
  <cp:lastModifiedBy>Илья Кошолапенко</cp:lastModifiedBy>
  <cp:revision>8</cp:revision>
  <dcterms:modified xsi:type="dcterms:W3CDTF">2020-03-02T12:40:15Z</dcterms:modified>
</cp:coreProperties>
</file>