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316" r:id="rId6"/>
    <p:sldId id="317" r:id="rId7"/>
    <p:sldId id="318" r:id="rId8"/>
    <p:sldId id="320" r:id="rId9"/>
    <p:sldId id="319" r:id="rId10"/>
    <p:sldId id="321" r:id="rId11"/>
    <p:sldId id="322" r:id="rId12"/>
    <p:sldId id="325" r:id="rId13"/>
    <p:sldId id="324" r:id="rId14"/>
    <p:sldId id="323" r:id="rId15"/>
    <p:sldId id="326" r:id="rId16"/>
    <p:sldId id="327" r:id="rId17"/>
    <p:sldId id="328" r:id="rId18"/>
    <p:sldId id="330" r:id="rId19"/>
    <p:sldId id="329" r:id="rId20"/>
    <p:sldId id="331" r:id="rId21"/>
    <p:sldId id="334" r:id="rId22"/>
    <p:sldId id="342" r:id="rId23"/>
    <p:sldId id="343" r:id="rId24"/>
    <p:sldId id="344" r:id="rId25"/>
    <p:sldId id="332" r:id="rId26"/>
    <p:sldId id="333" r:id="rId27"/>
    <p:sldId id="335" r:id="rId28"/>
    <p:sldId id="336" r:id="rId29"/>
    <p:sldId id="337" r:id="rId30"/>
    <p:sldId id="338" r:id="rId31"/>
    <p:sldId id="339" r:id="rId32"/>
    <p:sldId id="340" r:id="rId33"/>
    <p:sldId id="341" r:id="rId34"/>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8" y="0"/>
            <a:ext cx="12234346"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22511"/>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22511"/>
            <a:stretch/>
          </p:blipFill>
          <p:spPr>
            <a:xfrm>
              <a:off x="9736202" y="3147609"/>
              <a:ext cx="2478024" cy="612648"/>
            </a:xfrm>
            <a:prstGeom prst="rect">
              <a:avLst/>
            </a:prstGeom>
          </p:spPr>
        </p:pic>
      </p:grpSp>
      <p:sp>
        <p:nvSpPr>
          <p:cNvPr id="2" name="Title 1"/>
          <p:cNvSpPr>
            <a:spLocks noGrp="1"/>
          </p:cNvSpPr>
          <p:nvPr>
            <p:ph type="ctrTitle"/>
          </p:nvPr>
        </p:nvSpPr>
        <p:spPr>
          <a:xfrm>
            <a:off x="2693100" y="1871132"/>
            <a:ext cx="6817444"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3100" y="3657597"/>
            <a:ext cx="6817444"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5312" y="5037663"/>
            <a:ext cx="897701" cy="279400"/>
          </a:xfrm>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a:xfrm>
            <a:off x="2693099" y="5037663"/>
            <a:ext cx="5215993" cy="279400"/>
          </a:xfrm>
        </p:spPr>
        <p:txBody>
          <a:bodyPr/>
          <a:lstStyle/>
          <a:p>
            <a:endParaRPr lang="es-CR"/>
          </a:p>
        </p:txBody>
      </p:sp>
      <p:sp>
        <p:nvSpPr>
          <p:cNvPr id="6" name="Slide Number Placeholder 5"/>
          <p:cNvSpPr>
            <a:spLocks noGrp="1"/>
          </p:cNvSpPr>
          <p:nvPr>
            <p:ph type="sldNum" sz="quarter" idx="12"/>
          </p:nvPr>
        </p:nvSpPr>
        <p:spPr>
          <a:xfrm>
            <a:off x="8959233" y="5037663"/>
            <a:ext cx="551311" cy="279400"/>
          </a:xfrm>
        </p:spPr>
        <p:txBody>
          <a:bodyPr/>
          <a:lstStyle/>
          <a:p>
            <a:fld id="{271195C6-F0DC-448C-A438-DFFD81721962}" type="slidenum">
              <a:rPr lang="es-CR" smtClean="0"/>
              <a:t>‹Nº›</a:t>
            </a:fld>
            <a:endParaRPr lang="es-CR"/>
          </a:p>
        </p:txBody>
      </p:sp>
      <p:cxnSp>
        <p:nvCxnSpPr>
          <p:cNvPr id="15" name="Straight Connector 14"/>
          <p:cNvCxnSpPr/>
          <p:nvPr/>
        </p:nvCxnSpPr>
        <p:spPr>
          <a:xfrm>
            <a:off x="2693101" y="3522131"/>
            <a:ext cx="6817443"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68032" y="-524933"/>
            <a:ext cx="184714"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4218475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panorámica con leyenda">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6" name="Picture 15"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7" name="Picture 16"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39" y="4815415"/>
            <a:ext cx="9612169"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1041699" y="1041400"/>
            <a:ext cx="10108604"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1295739" y="5382153"/>
            <a:ext cx="9612169"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563B1F8-762C-4B8D-B991-1B36F207BEFA}" type="datetimeFigureOut">
              <a:rPr lang="es-CR" smtClean="0"/>
              <a:t>08/05/2014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71195C6-F0DC-448C-A438-DFFD81721962}" type="slidenum">
              <a:rPr lang="es-CR" smtClean="0"/>
              <a:t>‹Nº›</a:t>
            </a:fld>
            <a:endParaRPr lang="es-CR"/>
          </a:p>
        </p:txBody>
      </p:sp>
    </p:spTree>
    <p:extLst>
      <p:ext uri="{BB962C8B-B14F-4D97-AF65-F5344CB8AC3E}">
        <p14:creationId xmlns:p14="http://schemas.microsoft.com/office/powerpoint/2010/main" val="270114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Título y leyenda">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7" name="Picture 16"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304208" y="982132"/>
            <a:ext cx="9595231"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4208" y="4343400"/>
            <a:ext cx="9595231"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cxnSp>
        <p:nvCxnSpPr>
          <p:cNvPr id="15" name="Straight Connector 14"/>
          <p:cNvCxnSpPr/>
          <p:nvPr/>
        </p:nvCxnSpPr>
        <p:spPr>
          <a:xfrm>
            <a:off x="1396533" y="4140199"/>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14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y leyenda">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3" name="Picture 22"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24" name="Picture 23"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446589" y="982132"/>
            <a:ext cx="9298820"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739" y="4343400"/>
            <a:ext cx="961216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sp>
        <p:nvSpPr>
          <p:cNvPr id="10" name="Text Placeholder 9"/>
          <p:cNvSpPr>
            <a:spLocks noGrp="1"/>
          </p:cNvSpPr>
          <p:nvPr>
            <p:ph type="body" sz="quarter" idx="13"/>
          </p:nvPr>
        </p:nvSpPr>
        <p:spPr>
          <a:xfrm>
            <a:off x="1675249" y="3352800"/>
            <a:ext cx="8841504"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14" name="TextBox 13"/>
          <p:cNvSpPr txBox="1"/>
          <p:nvPr/>
        </p:nvSpPr>
        <p:spPr>
          <a:xfrm>
            <a:off x="862237" y="87996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5" name="TextBox 14"/>
          <p:cNvSpPr txBox="1"/>
          <p:nvPr/>
        </p:nvSpPr>
        <p:spPr>
          <a:xfrm>
            <a:off x="10603028" y="2827870"/>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533" y="4140199"/>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4645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para el nombre">
    <p:spTree>
      <p:nvGrpSpPr>
        <p:cNvPr id="1" name=""/>
        <p:cNvGrpSpPr/>
        <p:nvPr/>
      </p:nvGrpSpPr>
      <p:grpSpPr>
        <a:xfrm>
          <a:off x="0" y="0"/>
          <a:ext cx="0" cy="0"/>
          <a:chOff x="0" y="0"/>
          <a:chExt cx="0" cy="0"/>
        </a:xfrm>
      </p:grpSpPr>
      <p:grpSp>
        <p:nvGrpSpPr>
          <p:cNvPr id="12" name="Group 11"/>
          <p:cNvGrpSpPr/>
          <p:nvPr/>
        </p:nvGrpSpPr>
        <p:grpSpPr>
          <a:xfrm>
            <a:off x="-15740" y="0"/>
            <a:ext cx="12233148" cy="6856214"/>
            <a:chOff x="-15736" y="0"/>
            <a:chExt cx="12229962" cy="6856214"/>
          </a:xfrm>
        </p:grpSpPr>
        <p:pic>
          <p:nvPicPr>
            <p:cNvPr id="13" name="Picture 12"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6" name="Picture 15"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40" y="3308581"/>
            <a:ext cx="9612171"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739" y="4777381"/>
            <a:ext cx="961217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spTree>
    <p:extLst>
      <p:ext uri="{BB962C8B-B14F-4D97-AF65-F5344CB8AC3E}">
        <p14:creationId xmlns:p14="http://schemas.microsoft.com/office/powerpoint/2010/main" val="3383970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yenda - Tarjeta para el nombre">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21" name="Picture 20"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446589" y="982132"/>
            <a:ext cx="9298820"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739" y="4529667"/>
            <a:ext cx="961217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sp>
        <p:nvSpPr>
          <p:cNvPr id="10" name="Text Placeholder 9"/>
          <p:cNvSpPr>
            <a:spLocks noGrp="1"/>
          </p:cNvSpPr>
          <p:nvPr>
            <p:ph type="body" sz="quarter" idx="13"/>
          </p:nvPr>
        </p:nvSpPr>
        <p:spPr>
          <a:xfrm>
            <a:off x="1295740" y="3640667"/>
            <a:ext cx="9612171" cy="889000"/>
          </a:xfrm>
        </p:spPr>
        <p:txBody>
          <a:bodyPr vert="horz" lIns="91440" tIns="45720" rIns="91440" bIns="45720" rtlCol="0" anchor="b">
            <a:normAutofit/>
          </a:bodyPr>
          <a:lstStyle>
            <a:lvl1pPr>
              <a:defRPr lang="en-US" sz="2400" b="0" cap="none" dirty="0" smtClean="0">
                <a:ln w="3175" cmpd="sng">
                  <a:noFill/>
                </a:ln>
                <a:solidFill>
                  <a:schemeClr val="tx1"/>
                </a:solidFill>
                <a:effectLst/>
                <a:latin typeface="+mj-lt"/>
                <a:ea typeface="+mj-ea"/>
                <a:cs typeface="Trebuchet MS"/>
              </a:defRPr>
            </a:lvl1pPr>
          </a:lstStyle>
          <a:p>
            <a:pPr marL="0" lvl="0">
              <a:spcBef>
                <a:spcPct val="0"/>
              </a:spcBef>
              <a:buNone/>
            </a:pPr>
            <a:r>
              <a:rPr lang="es-ES" smtClean="0"/>
              <a:t>Haga clic para modificar el estilo de texto del patrón</a:t>
            </a:r>
          </a:p>
        </p:txBody>
      </p:sp>
      <p:sp>
        <p:nvSpPr>
          <p:cNvPr id="12" name="TextBox 11"/>
          <p:cNvSpPr txBox="1"/>
          <p:nvPr/>
        </p:nvSpPr>
        <p:spPr>
          <a:xfrm>
            <a:off x="862237" y="87996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smtClean="0">
                <a:solidFill>
                  <a:schemeClr val="tx1"/>
                </a:solidFill>
                <a:effectLst/>
              </a:rPr>
              <a:t>“</a:t>
            </a:r>
            <a:endParaRPr lang="en-US" sz="8000" dirty="0">
              <a:solidFill>
                <a:schemeClr val="tx1"/>
              </a:solidFill>
              <a:effectLst/>
            </a:endParaRPr>
          </a:p>
        </p:txBody>
      </p:sp>
      <p:sp>
        <p:nvSpPr>
          <p:cNvPr id="13" name="TextBox 12"/>
          <p:cNvSpPr txBox="1"/>
          <p:nvPr/>
        </p:nvSpPr>
        <p:spPr>
          <a:xfrm>
            <a:off x="10603028" y="2599261"/>
            <a:ext cx="60975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smtClean="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533" y="3429000"/>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143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grpSp>
        <p:nvGrpSpPr>
          <p:cNvPr id="14" name="Group 13"/>
          <p:cNvGrpSpPr/>
          <p:nvPr/>
        </p:nvGrpSpPr>
        <p:grpSpPr>
          <a:xfrm>
            <a:off x="-15740" y="0"/>
            <a:ext cx="12233148" cy="6856214"/>
            <a:chOff x="-15736" y="0"/>
            <a:chExt cx="12229962" cy="6856214"/>
          </a:xfrm>
        </p:grpSpPr>
        <p:pic>
          <p:nvPicPr>
            <p:cNvPr id="16" name="Picture 15"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39" y="982132"/>
            <a:ext cx="9612169"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3" name="Text Placeholder 2"/>
          <p:cNvSpPr>
            <a:spLocks noGrp="1"/>
          </p:cNvSpPr>
          <p:nvPr>
            <p:ph type="body" idx="1"/>
          </p:nvPr>
        </p:nvSpPr>
        <p:spPr>
          <a:xfrm>
            <a:off x="1295738" y="4470400"/>
            <a:ext cx="9612173"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sp>
        <p:nvSpPr>
          <p:cNvPr id="10" name="Text Placeholder 9"/>
          <p:cNvSpPr>
            <a:spLocks noGrp="1"/>
          </p:cNvSpPr>
          <p:nvPr>
            <p:ph type="body" sz="quarter" idx="13"/>
          </p:nvPr>
        </p:nvSpPr>
        <p:spPr>
          <a:xfrm>
            <a:off x="1295739" y="3632200"/>
            <a:ext cx="9612173" cy="838200"/>
          </a:xfrm>
        </p:spPr>
        <p:txBody>
          <a:bodyPr vert="horz" lIns="91440" tIns="45720" rIns="91440" bIns="45720" rtlCol="0" anchor="b">
            <a:normAutofit/>
          </a:bodyPr>
          <a:lstStyle>
            <a:lvl1pPr>
              <a:defRPr lang="en-US" sz="2800" b="0" cap="none" dirty="0" smtClean="0">
                <a:ln w="3175" cmpd="sng">
                  <a:noFill/>
                </a:ln>
                <a:solidFill>
                  <a:schemeClr val="tx1"/>
                </a:solidFill>
                <a:effectLst/>
                <a:latin typeface="+mj-lt"/>
                <a:ea typeface="+mj-ea"/>
                <a:cs typeface="Trebuchet MS"/>
              </a:defRPr>
            </a:lvl1pPr>
          </a:lstStyle>
          <a:p>
            <a:pPr marL="0" lvl="0">
              <a:spcBef>
                <a:spcPct val="0"/>
              </a:spcBef>
              <a:buNone/>
            </a:pPr>
            <a:r>
              <a:rPr lang="es-ES" smtClean="0"/>
              <a:t>Haga clic para modificar el estilo de texto del patrón</a:t>
            </a:r>
          </a:p>
        </p:txBody>
      </p:sp>
      <p:cxnSp>
        <p:nvCxnSpPr>
          <p:cNvPr id="15" name="Straight Connector 14"/>
          <p:cNvCxnSpPr/>
          <p:nvPr/>
        </p:nvCxnSpPr>
        <p:spPr>
          <a:xfrm>
            <a:off x="1396533" y="3429000"/>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332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7" name="Rectangle 16"/>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cxnSp>
        <p:nvCxnSpPr>
          <p:cNvPr id="14" name="Straight Connector 13"/>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218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Vertical Title 1"/>
          <p:cNvSpPr>
            <a:spLocks noGrp="1"/>
          </p:cNvSpPr>
          <p:nvPr>
            <p:ph type="title" orient="vert"/>
          </p:nvPr>
        </p:nvSpPr>
        <p:spPr>
          <a:xfrm>
            <a:off x="9001700" y="982132"/>
            <a:ext cx="1891388" cy="4893735"/>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295736" y="982132"/>
            <a:ext cx="7434961"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cxnSp>
        <p:nvCxnSpPr>
          <p:cNvPr id="14" name="Straight Connector 13"/>
          <p:cNvCxnSpPr/>
          <p:nvPr/>
        </p:nvCxnSpPr>
        <p:spPr>
          <a:xfrm>
            <a:off x="8866199"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223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21" name="Picture 20"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cxnSp>
        <p:nvCxnSpPr>
          <p:cNvPr id="18" name="Straight Connector 17"/>
          <p:cNvCxnSpPr/>
          <p:nvPr/>
        </p:nvCxnSpPr>
        <p:spPr>
          <a:xfrm>
            <a:off x="1396533" y="2421466"/>
            <a:ext cx="940974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38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2015594" y="1752606"/>
            <a:ext cx="8160813"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592" y="3846052"/>
            <a:ext cx="8160815"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563B1F8-762C-4B8D-B991-1B36F207BEFA}" type="datetimeFigureOut">
              <a:rPr lang="es-CR" smtClean="0"/>
              <a:t>08/05/2014</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271195C6-F0DC-448C-A438-DFFD81721962}" type="slidenum">
              <a:rPr lang="es-CR" smtClean="0"/>
              <a:t>‹Nº›</a:t>
            </a:fld>
            <a:endParaRPr lang="es-CR"/>
          </a:p>
        </p:txBody>
      </p:sp>
      <p:cxnSp>
        <p:nvCxnSpPr>
          <p:cNvPr id="16" name="Straight Connector 15"/>
          <p:cNvCxnSpPr/>
          <p:nvPr/>
        </p:nvCxnSpPr>
        <p:spPr>
          <a:xfrm>
            <a:off x="2013248" y="3710585"/>
            <a:ext cx="816550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0821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grpSp>
        <p:nvGrpSpPr>
          <p:cNvPr id="14" name="Group 13"/>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1295738" y="2556931"/>
            <a:ext cx="4724042" cy="3318936"/>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2280" y="2556932"/>
            <a:ext cx="4717158" cy="3318935"/>
          </a:xfrm>
        </p:spPr>
        <p:txBody>
          <a:bodyPr anchor="t">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8563B1F8-762C-4B8D-B991-1B36F207BEFA}" type="datetimeFigureOut">
              <a:rPr lang="es-CR" smtClean="0"/>
              <a:t>08/05/2014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71195C6-F0DC-448C-A438-DFFD81721962}" type="slidenum">
              <a:rPr lang="es-CR" smtClean="0"/>
              <a:t>‹Nº›</a:t>
            </a:fld>
            <a:endParaRPr lang="es-CR"/>
          </a:p>
        </p:txBody>
      </p:sp>
      <p:cxnSp>
        <p:nvCxnSpPr>
          <p:cNvPr id="17" name="Straight Connector 16"/>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127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grpSp>
        <p:nvGrpSpPr>
          <p:cNvPr id="16" name="Group 15"/>
          <p:cNvGrpSpPr/>
          <p:nvPr/>
        </p:nvGrpSpPr>
        <p:grpSpPr>
          <a:xfrm>
            <a:off x="-15740" y="0"/>
            <a:ext cx="12233148" cy="6856214"/>
            <a:chOff x="-15736" y="0"/>
            <a:chExt cx="12229962" cy="6856214"/>
          </a:xfrm>
        </p:grpSpPr>
        <p:pic>
          <p:nvPicPr>
            <p:cNvPr id="17" name="Picture 16"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 name="Rectangle 1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21" name="Picture 20"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583681" y="2658533"/>
            <a:ext cx="4436099"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738" y="3243263"/>
            <a:ext cx="4724042"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Text Placeholder 4"/>
          <p:cNvSpPr>
            <a:spLocks noGrp="1"/>
          </p:cNvSpPr>
          <p:nvPr>
            <p:ph type="body" sz="quarter" idx="3"/>
          </p:nvPr>
        </p:nvSpPr>
        <p:spPr>
          <a:xfrm>
            <a:off x="6454873" y="2667000"/>
            <a:ext cx="4444566"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2281" y="3243263"/>
            <a:ext cx="4717158" cy="2632605"/>
          </a:xfrm>
        </p:spPr>
        <p:txBody>
          <a:bodyPr anchor="t">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8563B1F8-762C-4B8D-B991-1B36F207BEFA}" type="datetimeFigureOut">
              <a:rPr lang="es-CR" smtClean="0"/>
              <a:t>08/05/2014</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271195C6-F0DC-448C-A438-DFFD81721962}" type="slidenum">
              <a:rPr lang="es-CR" smtClean="0"/>
              <a:t>‹Nº›</a:t>
            </a:fld>
            <a:endParaRPr lang="es-CR"/>
          </a:p>
        </p:txBody>
      </p:sp>
      <p:cxnSp>
        <p:nvCxnSpPr>
          <p:cNvPr id="18" name="Straight Connector 17"/>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85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grpSp>
        <p:nvGrpSpPr>
          <p:cNvPr id="12" name="Group 11"/>
          <p:cNvGrpSpPr/>
          <p:nvPr/>
        </p:nvGrpSpPr>
        <p:grpSpPr>
          <a:xfrm>
            <a:off x="-15740" y="0"/>
            <a:ext cx="12233148" cy="6856214"/>
            <a:chOff x="-15736" y="0"/>
            <a:chExt cx="12229962" cy="6856214"/>
          </a:xfrm>
        </p:grpSpPr>
        <p:pic>
          <p:nvPicPr>
            <p:cNvPr id="13" name="Picture 12"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6" name="Picture 15"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7" name="Picture 16"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8563B1F8-762C-4B8D-B991-1B36F207BEFA}" type="datetimeFigureOut">
              <a:rPr lang="es-CR" smtClean="0"/>
              <a:t>08/05/2014</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271195C6-F0DC-448C-A438-DFFD81721962}" type="slidenum">
              <a:rPr lang="es-CR" smtClean="0"/>
              <a:t>‹Nº›</a:t>
            </a:fld>
            <a:endParaRPr lang="es-CR"/>
          </a:p>
        </p:txBody>
      </p:sp>
      <p:cxnSp>
        <p:nvCxnSpPr>
          <p:cNvPr id="14" name="Straight Connector 13"/>
          <p:cNvCxnSpPr/>
          <p:nvPr/>
        </p:nvCxnSpPr>
        <p:spPr>
          <a:xfrm>
            <a:off x="1396533" y="2421466"/>
            <a:ext cx="94097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69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grpSp>
        <p:nvGrpSpPr>
          <p:cNvPr id="10" name="Group 9"/>
          <p:cNvGrpSpPr/>
          <p:nvPr/>
        </p:nvGrpSpPr>
        <p:grpSpPr>
          <a:xfrm>
            <a:off x="-15740" y="0"/>
            <a:ext cx="12233148" cy="6856214"/>
            <a:chOff x="-15736" y="0"/>
            <a:chExt cx="12229962" cy="6856214"/>
          </a:xfrm>
        </p:grpSpPr>
        <p:pic>
          <p:nvPicPr>
            <p:cNvPr id="11" name="Picture 10"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8" name="Picture 17"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Date Placeholder 1"/>
          <p:cNvSpPr>
            <a:spLocks noGrp="1"/>
          </p:cNvSpPr>
          <p:nvPr>
            <p:ph type="dt" sz="half" idx="10"/>
          </p:nvPr>
        </p:nvSpPr>
        <p:spPr/>
        <p:txBody>
          <a:bodyPr/>
          <a:lstStyle/>
          <a:p>
            <a:fld id="{8563B1F8-762C-4B8D-B991-1B36F207BEFA}" type="datetimeFigureOut">
              <a:rPr lang="es-CR" smtClean="0"/>
              <a:t>08/05/2014</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271195C6-F0DC-448C-A438-DFFD81721962}" type="slidenum">
              <a:rPr lang="es-CR" smtClean="0"/>
              <a:t>‹Nº›</a:t>
            </a:fld>
            <a:endParaRPr lang="es-CR"/>
          </a:p>
        </p:txBody>
      </p:sp>
    </p:spTree>
    <p:extLst>
      <p:ext uri="{BB962C8B-B14F-4D97-AF65-F5344CB8AC3E}">
        <p14:creationId xmlns:p14="http://schemas.microsoft.com/office/powerpoint/2010/main" val="308807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14" name="Group 13"/>
          <p:cNvGrpSpPr/>
          <p:nvPr/>
        </p:nvGrpSpPr>
        <p:grpSpPr>
          <a:xfrm>
            <a:off x="-15740" y="0"/>
            <a:ext cx="12233148" cy="6856214"/>
            <a:chOff x="-15736" y="0"/>
            <a:chExt cx="12229962" cy="6856214"/>
          </a:xfrm>
        </p:grpSpPr>
        <p:pic>
          <p:nvPicPr>
            <p:cNvPr id="15" name="Picture 14"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2" name="Rectangle 21"/>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23" name="Picture 22"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24" name="Picture 23"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4148" y="1388534"/>
            <a:ext cx="3719424"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20079" y="982132"/>
            <a:ext cx="5470891" cy="4893735"/>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Text Placeholder 3"/>
          <p:cNvSpPr>
            <a:spLocks noGrp="1"/>
          </p:cNvSpPr>
          <p:nvPr>
            <p:ph type="body" sz="half" idx="2"/>
          </p:nvPr>
        </p:nvSpPr>
        <p:spPr>
          <a:xfrm>
            <a:off x="1294148" y="3031065"/>
            <a:ext cx="3719424"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563B1F8-762C-4B8D-B991-1B36F207BEFA}" type="datetimeFigureOut">
              <a:rPr lang="es-CR" smtClean="0"/>
              <a:t>08/05/2014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71195C6-F0DC-448C-A438-DFFD81721962}" type="slidenum">
              <a:rPr lang="es-CR" smtClean="0"/>
              <a:t>‹Nº›</a:t>
            </a:fld>
            <a:endParaRPr lang="es-CR"/>
          </a:p>
        </p:txBody>
      </p:sp>
      <p:cxnSp>
        <p:nvCxnSpPr>
          <p:cNvPr id="16" name="Straight Connector 15"/>
          <p:cNvCxnSpPr/>
          <p:nvPr/>
        </p:nvCxnSpPr>
        <p:spPr>
          <a:xfrm>
            <a:off x="1396533" y="2912533"/>
            <a:ext cx="351541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777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grpSp>
        <p:nvGrpSpPr>
          <p:cNvPr id="13" name="Group 12"/>
          <p:cNvGrpSpPr/>
          <p:nvPr/>
        </p:nvGrpSpPr>
        <p:grpSpPr>
          <a:xfrm>
            <a:off x="-15740" y="0"/>
            <a:ext cx="12233148" cy="6856214"/>
            <a:chOff x="-15736" y="0"/>
            <a:chExt cx="12229962" cy="6856214"/>
          </a:xfrm>
        </p:grpSpPr>
        <p:pic>
          <p:nvPicPr>
            <p:cNvPr id="14" name="Picture 13" descr="HD-PanelCont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9" name="Picture 18"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5736" y="3153832"/>
              <a:ext cx="777240" cy="606425"/>
            </a:xfrm>
            <a:prstGeom prst="rect">
              <a:avLst/>
            </a:prstGeom>
          </p:spPr>
        </p:pic>
        <p:pic>
          <p:nvPicPr>
            <p:cNvPr id="20" name="Picture 19" descr="HDRibbonContent-UniformTrim.png"/>
            <p:cNvPicPr>
              <a:picLocks noChangeAspect="1"/>
            </p:cNvPicPr>
            <p:nvPr/>
          </p:nvPicPr>
          <p:blipFill rotWithShape="1">
            <a:blip r:embed="rId3">
              <a:extLst>
                <a:ext uri="{28A0092B-C50C-407E-A947-70E740481C1C}">
                  <a14:useLocalDpi xmlns:a14="http://schemas.microsoft.com/office/drawing/2010/main" val="0"/>
                </a:ext>
              </a:extLst>
            </a:blip>
            <a:srcRect l="1" r="2807"/>
            <a:stretch/>
          </p:blipFill>
          <p:spPr>
            <a:xfrm>
              <a:off x="11436986" y="3153832"/>
              <a:ext cx="777240" cy="606425"/>
            </a:xfrm>
            <a:prstGeom prst="rect">
              <a:avLst/>
            </a:prstGeom>
          </p:spPr>
        </p:pic>
      </p:grpSp>
      <p:sp>
        <p:nvSpPr>
          <p:cNvPr id="2" name="Title 1"/>
          <p:cNvSpPr>
            <a:spLocks noGrp="1"/>
          </p:cNvSpPr>
          <p:nvPr>
            <p:ph type="title"/>
          </p:nvPr>
        </p:nvSpPr>
        <p:spPr>
          <a:xfrm>
            <a:off x="1295736" y="1883832"/>
            <a:ext cx="6243442"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295736" y="3255432"/>
            <a:ext cx="6243442"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563B1F8-762C-4B8D-B991-1B36F207BEFA}" type="datetimeFigureOut">
              <a:rPr lang="es-CR" smtClean="0"/>
              <a:t>08/05/2014</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271195C6-F0DC-448C-A438-DFFD81721962}" type="slidenum">
              <a:rPr lang="es-CR" smtClean="0"/>
              <a:t>‹Nº›</a:t>
            </a:fld>
            <a:endParaRPr lang="es-CR"/>
          </a:p>
        </p:txBody>
      </p:sp>
      <p:sp>
        <p:nvSpPr>
          <p:cNvPr id="17" name="Picture Placeholder 2"/>
          <p:cNvSpPr>
            <a:spLocks noGrp="1"/>
          </p:cNvSpPr>
          <p:nvPr>
            <p:ph type="pic" idx="1"/>
          </p:nvPr>
        </p:nvSpPr>
        <p:spPr>
          <a:xfrm>
            <a:off x="8096940" y="1041400"/>
            <a:ext cx="3064145"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extLst>
      <p:ext uri="{BB962C8B-B14F-4D97-AF65-F5344CB8AC3E}">
        <p14:creationId xmlns:p14="http://schemas.microsoft.com/office/powerpoint/2010/main" val="38566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739" y="982133"/>
            <a:ext cx="9603697"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738" y="2556932"/>
            <a:ext cx="9603697" cy="3318936"/>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9761" y="5969000"/>
            <a:ext cx="160061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563B1F8-762C-4B8D-B991-1B36F207BEFA}" type="datetimeFigureOut">
              <a:rPr lang="es-CR" smtClean="0"/>
              <a:t>08/05/2014</a:t>
            </a:fld>
            <a:endParaRPr lang="es-CR"/>
          </a:p>
        </p:txBody>
      </p:sp>
      <p:sp>
        <p:nvSpPr>
          <p:cNvPr id="5" name="Footer Placeholder 4"/>
          <p:cNvSpPr>
            <a:spLocks noGrp="1"/>
          </p:cNvSpPr>
          <p:nvPr>
            <p:ph type="ftr" sz="quarter" idx="3"/>
          </p:nvPr>
        </p:nvSpPr>
        <p:spPr>
          <a:xfrm>
            <a:off x="1295738" y="5969000"/>
            <a:ext cx="7307803"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R"/>
          </a:p>
        </p:txBody>
      </p:sp>
      <p:sp>
        <p:nvSpPr>
          <p:cNvPr id="6" name="Slide Number Placeholder 5"/>
          <p:cNvSpPr>
            <a:spLocks noGrp="1"/>
          </p:cNvSpPr>
          <p:nvPr>
            <p:ph type="sldNum" sz="quarter" idx="4"/>
          </p:nvPr>
        </p:nvSpPr>
        <p:spPr>
          <a:xfrm>
            <a:off x="10356599" y="5969000"/>
            <a:ext cx="542838"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1195C6-F0DC-448C-A438-DFFD81721962}" type="slidenum">
              <a:rPr lang="es-CR" smtClean="0"/>
              <a:t>‹Nº›</a:t>
            </a:fld>
            <a:endParaRPr lang="es-CR"/>
          </a:p>
        </p:txBody>
      </p:sp>
    </p:spTree>
    <p:extLst>
      <p:ext uri="{BB962C8B-B14F-4D97-AF65-F5344CB8AC3E}">
        <p14:creationId xmlns:p14="http://schemas.microsoft.com/office/powerpoint/2010/main" val="28122016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smtClean="0"/>
              <a:t>Programación 3</a:t>
            </a:r>
            <a:endParaRPr lang="es-CR" dirty="0"/>
          </a:p>
        </p:txBody>
      </p:sp>
      <p:sp>
        <p:nvSpPr>
          <p:cNvPr id="3" name="Subtítulo 2"/>
          <p:cNvSpPr>
            <a:spLocks noGrp="1"/>
          </p:cNvSpPr>
          <p:nvPr>
            <p:ph type="subTitle" idx="1"/>
          </p:nvPr>
        </p:nvSpPr>
        <p:spPr/>
        <p:txBody>
          <a:bodyPr/>
          <a:lstStyle/>
          <a:p>
            <a:r>
              <a:rPr lang="es-CR" dirty="0" smtClean="0"/>
              <a:t>Por: Efrén Jiménez Delgado</a:t>
            </a:r>
            <a:endParaRPr lang="es-CR" dirty="0"/>
          </a:p>
        </p:txBody>
      </p:sp>
    </p:spTree>
    <p:extLst>
      <p:ext uri="{BB962C8B-B14F-4D97-AF65-F5344CB8AC3E}">
        <p14:creationId xmlns:p14="http://schemas.microsoft.com/office/powerpoint/2010/main" val="357931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a:t>Ambiente de </a:t>
            </a:r>
            <a:r>
              <a:rPr lang="es-CR" dirty="0" smtClean="0"/>
              <a:t>desarrollo</a:t>
            </a:r>
            <a:endParaRPr lang="es-CR" dirty="0"/>
          </a:p>
        </p:txBody>
      </p:sp>
      <p:sp>
        <p:nvSpPr>
          <p:cNvPr id="3" name="Marcador de contenido 2"/>
          <p:cNvSpPr>
            <a:spLocks noGrp="1"/>
          </p:cNvSpPr>
          <p:nvPr>
            <p:ph idx="1"/>
          </p:nvPr>
        </p:nvSpPr>
        <p:spPr/>
        <p:txBody>
          <a:bodyPr/>
          <a:lstStyle/>
          <a:p>
            <a:r>
              <a:rPr lang="es-CR" dirty="0"/>
              <a:t>Un entorno de </a:t>
            </a:r>
            <a:r>
              <a:rPr lang="es-CR" dirty="0" smtClean="0"/>
              <a:t>desarrollo, </a:t>
            </a:r>
            <a:r>
              <a:rPr lang="es-CR" dirty="0"/>
              <a:t>llamado también IDE (sigla en inglés de </a:t>
            </a:r>
            <a:r>
              <a:rPr lang="es-CR" dirty="0" err="1"/>
              <a:t>integrated</a:t>
            </a:r>
            <a:r>
              <a:rPr lang="es-CR" dirty="0"/>
              <a:t> </a:t>
            </a:r>
            <a:r>
              <a:rPr lang="es-CR" dirty="0" err="1"/>
              <a:t>development</a:t>
            </a:r>
            <a:r>
              <a:rPr lang="es-CR" dirty="0"/>
              <a:t> </a:t>
            </a:r>
            <a:r>
              <a:rPr lang="es-CR" dirty="0" err="1"/>
              <a:t>environment</a:t>
            </a:r>
            <a:r>
              <a:rPr lang="es-CR" dirty="0"/>
              <a:t>), es un programa informático compuesto por un conjunto de herramientas de programación. Puede dedicarse en exclusiva a un solo lenguaje de programación o bien puede utilizarse para varios.</a:t>
            </a:r>
          </a:p>
        </p:txBody>
      </p:sp>
    </p:spTree>
    <p:extLst>
      <p:ext uri="{BB962C8B-B14F-4D97-AF65-F5344CB8AC3E}">
        <p14:creationId xmlns:p14="http://schemas.microsoft.com/office/powerpoint/2010/main" val="138006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Lenguaje</a:t>
            </a:r>
            <a:endParaRPr lang="es-CR" dirty="0"/>
          </a:p>
        </p:txBody>
      </p:sp>
      <p:sp>
        <p:nvSpPr>
          <p:cNvPr id="3" name="Marcador de contenido 2"/>
          <p:cNvSpPr>
            <a:spLocks noGrp="1"/>
          </p:cNvSpPr>
          <p:nvPr>
            <p:ph idx="1"/>
          </p:nvPr>
        </p:nvSpPr>
        <p:spPr/>
        <p:txBody>
          <a:bodyPr/>
          <a:lstStyle/>
          <a:p>
            <a:r>
              <a:rPr lang="es-CR" dirty="0"/>
              <a:t>Un lenguaje de programación es un lenguaje formal diseñado para expresar procesos que pueden ser llevados a cabo por máquinas como las computadoras.</a:t>
            </a:r>
          </a:p>
        </p:txBody>
      </p:sp>
    </p:spTree>
    <p:extLst>
      <p:ext uri="{BB962C8B-B14F-4D97-AF65-F5344CB8AC3E}">
        <p14:creationId xmlns:p14="http://schemas.microsoft.com/office/powerpoint/2010/main" val="405639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a:t>Código </a:t>
            </a:r>
            <a:r>
              <a:rPr lang="es-CR" dirty="0" smtClean="0"/>
              <a:t>fuente</a:t>
            </a:r>
            <a:endParaRPr lang="es-CR" dirty="0"/>
          </a:p>
        </p:txBody>
      </p:sp>
      <p:sp>
        <p:nvSpPr>
          <p:cNvPr id="3" name="Marcador de contenido 2"/>
          <p:cNvSpPr>
            <a:spLocks noGrp="1"/>
          </p:cNvSpPr>
          <p:nvPr>
            <p:ph idx="1"/>
          </p:nvPr>
        </p:nvSpPr>
        <p:spPr/>
        <p:txBody>
          <a:bodyPr/>
          <a:lstStyle/>
          <a:p>
            <a:r>
              <a:rPr lang="es-CR" dirty="0"/>
              <a:t>El código fuente de un programa informático (o software) es un conjunto de líneas de texto que son las instrucciones que debe seguir la computadora para ejecutar dicho programa. Por tanto, en el código fuente de un programa está escrito por completo su funcionamiento.</a:t>
            </a:r>
          </a:p>
        </p:txBody>
      </p:sp>
    </p:spTree>
    <p:extLst>
      <p:ext uri="{BB962C8B-B14F-4D97-AF65-F5344CB8AC3E}">
        <p14:creationId xmlns:p14="http://schemas.microsoft.com/office/powerpoint/2010/main" val="102887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a:t>Código </a:t>
            </a:r>
            <a:r>
              <a:rPr lang="es-CR" dirty="0" smtClean="0"/>
              <a:t>objeto</a:t>
            </a:r>
            <a:endParaRPr lang="es-CR" dirty="0"/>
          </a:p>
        </p:txBody>
      </p:sp>
      <p:sp>
        <p:nvSpPr>
          <p:cNvPr id="3" name="Marcador de contenido 2"/>
          <p:cNvSpPr>
            <a:spLocks noGrp="1"/>
          </p:cNvSpPr>
          <p:nvPr>
            <p:ph idx="1"/>
          </p:nvPr>
        </p:nvSpPr>
        <p:spPr/>
        <p:txBody>
          <a:bodyPr/>
          <a:lstStyle/>
          <a:p>
            <a:r>
              <a:rPr lang="es-CR" dirty="0"/>
              <a:t>En programación, se llama código objeto al código que resulta de la compilación del código fuente.</a:t>
            </a:r>
          </a:p>
          <a:p>
            <a:r>
              <a:rPr lang="es-CR" dirty="0"/>
              <a:t>Consiste en lenguaje máquina o bytecode y se distribuye en varios archivos que corresponden a cada código fuente compilado. Para obtener un programa ejecutable se han de enlazar todos los archivos de código objeto con un programa llamado enlazador </a:t>
            </a:r>
          </a:p>
          <a:p>
            <a:endParaRPr lang="es-CR" dirty="0"/>
          </a:p>
        </p:txBody>
      </p:sp>
    </p:spTree>
    <p:extLst>
      <p:ext uri="{BB962C8B-B14F-4D97-AF65-F5344CB8AC3E}">
        <p14:creationId xmlns:p14="http://schemas.microsoft.com/office/powerpoint/2010/main" val="3919876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Código objeto</a:t>
            </a:r>
          </a:p>
        </p:txBody>
      </p:sp>
      <p:pic>
        <p:nvPicPr>
          <p:cNvPr id="2050" name="Picture 2" descr="Fases en la realizazión de softwa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0199" y="2603454"/>
            <a:ext cx="7034775" cy="307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41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Compilador</a:t>
            </a:r>
            <a:endParaRPr lang="es-CR" dirty="0"/>
          </a:p>
        </p:txBody>
      </p:sp>
      <p:sp>
        <p:nvSpPr>
          <p:cNvPr id="3" name="Marcador de contenido 2"/>
          <p:cNvSpPr>
            <a:spLocks noGrp="1"/>
          </p:cNvSpPr>
          <p:nvPr>
            <p:ph idx="1"/>
          </p:nvPr>
        </p:nvSpPr>
        <p:spPr/>
        <p:txBody>
          <a:bodyPr/>
          <a:lstStyle/>
          <a:p>
            <a:r>
              <a:rPr lang="es-CR" dirty="0"/>
              <a:t>Un compilador es un programa informático que traduce un programa escrito en un lenguaje de programación a otro lenguaje de programación, generando un programa equivalente que la máquina será capaz de interpretar. Usualmente el segundo lenguaje es lenguaje de máquina, pero también puede ser un código intermedio (bytecode), o simplemente texto. Este proceso de traducción se conoce como compilación</a:t>
            </a:r>
            <a:r>
              <a:rPr lang="es-CR" dirty="0" smtClean="0"/>
              <a:t>.</a:t>
            </a:r>
            <a:endParaRPr lang="es-CR" dirty="0"/>
          </a:p>
        </p:txBody>
      </p:sp>
    </p:spTree>
    <p:extLst>
      <p:ext uri="{BB962C8B-B14F-4D97-AF65-F5344CB8AC3E}">
        <p14:creationId xmlns:p14="http://schemas.microsoft.com/office/powerpoint/2010/main" val="3682625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Compilador</a:t>
            </a:r>
          </a:p>
        </p:txBody>
      </p:sp>
      <p:pic>
        <p:nvPicPr>
          <p:cNvPr id="3074" name="Picture 2" descr="http://upload.wikimedia.org/wikipedia/commons/thumb/e/ef/CompilationScheme-Spanish.png/300px-CompilationScheme-Spanish.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80970" y="2557463"/>
            <a:ext cx="2633234"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386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Intérprete</a:t>
            </a:r>
            <a:endParaRPr lang="es-CR" dirty="0"/>
          </a:p>
        </p:txBody>
      </p:sp>
      <p:sp>
        <p:nvSpPr>
          <p:cNvPr id="3" name="Marcador de contenido 2"/>
          <p:cNvSpPr>
            <a:spLocks noGrp="1"/>
          </p:cNvSpPr>
          <p:nvPr>
            <p:ph idx="1"/>
          </p:nvPr>
        </p:nvSpPr>
        <p:spPr/>
        <p:txBody>
          <a:bodyPr/>
          <a:lstStyle/>
          <a:p>
            <a:r>
              <a:rPr lang="es-CR" dirty="0"/>
              <a:t>En ciencias de la computación, intérprete o interpretador es un programa informático capaz de analizar y ejecutar otros programas, escritos en un lenguaje de alto nivel. Los intérpretes se diferencian de los compiladores en que mientras estos traducen un programa desde su descripción en un lenguaje de programación al código de máquina del sistema, los intérpretes sólo realizan la traducción a medida que sea necesaria, típicamente, instrucción por instrucción, y normalmente no guardan el resultado de dicha traducción</a:t>
            </a:r>
          </a:p>
        </p:txBody>
      </p:sp>
    </p:spTree>
    <p:extLst>
      <p:ext uri="{BB962C8B-B14F-4D97-AF65-F5344CB8AC3E}">
        <p14:creationId xmlns:p14="http://schemas.microsoft.com/office/powerpoint/2010/main" val="1999607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Java</a:t>
            </a:r>
            <a:endParaRPr lang="es-CR" dirty="0"/>
          </a:p>
        </p:txBody>
      </p:sp>
      <p:sp>
        <p:nvSpPr>
          <p:cNvPr id="3" name="Marcador de contenido 2"/>
          <p:cNvSpPr>
            <a:spLocks noGrp="1"/>
          </p:cNvSpPr>
          <p:nvPr>
            <p:ph idx="1"/>
          </p:nvPr>
        </p:nvSpPr>
        <p:spPr/>
        <p:txBody>
          <a:bodyPr/>
          <a:lstStyle/>
          <a:p>
            <a:r>
              <a:rPr lang="es-CR" dirty="0"/>
              <a:t>El lenguaje de programación Java fue originalmente desarrollado por James </a:t>
            </a:r>
            <a:r>
              <a:rPr lang="es-CR" dirty="0" err="1"/>
              <a:t>Gosling</a:t>
            </a:r>
            <a:r>
              <a:rPr lang="es-CR" dirty="0"/>
              <a:t> de </a:t>
            </a:r>
            <a:r>
              <a:rPr lang="es-CR" dirty="0" err="1"/>
              <a:t>Sun</a:t>
            </a:r>
            <a:r>
              <a:rPr lang="es-CR" dirty="0"/>
              <a:t> Microsystems (la cual fue adquirida por la compañía Oracle) y publicado en 1995 como un componente fundamental de la plataforma Java de </a:t>
            </a:r>
            <a:r>
              <a:rPr lang="es-CR" dirty="0" err="1"/>
              <a:t>Sun</a:t>
            </a:r>
            <a:r>
              <a:rPr lang="es-CR" dirty="0"/>
              <a:t> Microsystems. Su sintaxis deriva en gran medida de C y C++, pero tiene menos utilidades de bajo nivel que cualquiera de ellos. Las aplicaciones de Java son generalmente compiladas a bytecode (clase Java) que puede ejecutarse en cualquier máquina virtual Java (JVM) sin importar la arquitectura de la computadora subyacente.</a:t>
            </a:r>
          </a:p>
        </p:txBody>
      </p:sp>
    </p:spTree>
    <p:extLst>
      <p:ext uri="{BB962C8B-B14F-4D97-AF65-F5344CB8AC3E}">
        <p14:creationId xmlns:p14="http://schemas.microsoft.com/office/powerpoint/2010/main" val="2573798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POO</a:t>
            </a:r>
            <a:endParaRPr lang="es-CR" dirty="0"/>
          </a:p>
        </p:txBody>
      </p:sp>
      <p:sp>
        <p:nvSpPr>
          <p:cNvPr id="3" name="Marcador de contenido 2"/>
          <p:cNvSpPr>
            <a:spLocks noGrp="1"/>
          </p:cNvSpPr>
          <p:nvPr>
            <p:ph idx="1"/>
          </p:nvPr>
        </p:nvSpPr>
        <p:spPr/>
        <p:txBody>
          <a:bodyPr/>
          <a:lstStyle/>
          <a:p>
            <a:r>
              <a:rPr lang="es-CR" dirty="0"/>
              <a:t>La programación orientada a objetos o POO (OOP según sus siglas en inglés) es un paradigma de programación que usa los objetos en sus interacciones, para diseñar aplicaciones y programas informáticos. Está basado en varias técnicas, incluyendo herencia, cohesión, abstracción, polimorfismo, acoplamiento y encapsulamiento</a:t>
            </a:r>
            <a:r>
              <a:rPr lang="es-CR" dirty="0" smtClean="0"/>
              <a:t>.</a:t>
            </a:r>
            <a:endParaRPr lang="es-CR" dirty="0"/>
          </a:p>
        </p:txBody>
      </p:sp>
    </p:spTree>
    <p:extLst>
      <p:ext uri="{BB962C8B-B14F-4D97-AF65-F5344CB8AC3E}">
        <p14:creationId xmlns:p14="http://schemas.microsoft.com/office/powerpoint/2010/main" val="2555764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R" dirty="0" smtClean="0"/>
              <a:t>Clase 1: </a:t>
            </a:r>
            <a:r>
              <a:rPr lang="es-ES_tradnl" dirty="0" smtClean="0"/>
              <a:t>Introducción a Java </a:t>
            </a:r>
            <a:r>
              <a:rPr lang="en-US" dirty="0"/>
              <a:t/>
            </a:r>
            <a:br>
              <a:rPr lang="en-US" dirty="0"/>
            </a:br>
            <a:endParaRPr lang="en-US" dirty="0"/>
          </a:p>
        </p:txBody>
      </p:sp>
      <p:sp>
        <p:nvSpPr>
          <p:cNvPr id="3" name="2 Marcador de contenido"/>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14882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21139" y="2747433"/>
            <a:ext cx="9603697" cy="1303867"/>
          </a:xfrm>
        </p:spPr>
        <p:txBody>
          <a:bodyPr/>
          <a:lstStyle/>
          <a:p>
            <a:r>
              <a:rPr lang="es-CR" dirty="0" smtClean="0"/>
              <a:t>POO en Java</a:t>
            </a:r>
            <a:endParaRPr lang="es-CR" dirty="0"/>
          </a:p>
        </p:txBody>
      </p:sp>
    </p:spTree>
    <p:extLst>
      <p:ext uri="{BB962C8B-B14F-4D97-AF65-F5344CB8AC3E}">
        <p14:creationId xmlns:p14="http://schemas.microsoft.com/office/powerpoint/2010/main" val="284332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Tipo de datos</a:t>
            </a:r>
            <a:endParaRPr lang="es-CR" dirty="0"/>
          </a:p>
        </p:txBody>
      </p:sp>
      <p:sp>
        <p:nvSpPr>
          <p:cNvPr id="3" name="Marcador de contenido 2"/>
          <p:cNvSpPr>
            <a:spLocks noGrp="1"/>
          </p:cNvSpPr>
          <p:nvPr>
            <p:ph idx="1"/>
          </p:nvPr>
        </p:nvSpPr>
        <p:spPr>
          <a:xfrm>
            <a:off x="1295738" y="2425700"/>
            <a:ext cx="9603697" cy="3793068"/>
          </a:xfrm>
        </p:spPr>
        <p:txBody>
          <a:bodyPr>
            <a:noAutofit/>
          </a:bodyPr>
          <a:lstStyle/>
          <a:p>
            <a:r>
              <a:rPr lang="es-CR" sz="1400" b="1" dirty="0" err="1"/>
              <a:t>int</a:t>
            </a:r>
            <a:r>
              <a:rPr lang="es-CR" sz="1400" b="1" dirty="0"/>
              <a:t>, </a:t>
            </a:r>
            <a:r>
              <a:rPr lang="es-CR" sz="1400" b="1" dirty="0" err="1"/>
              <a:t>Integer</a:t>
            </a:r>
            <a:r>
              <a:rPr lang="es-CR" sz="1400" b="1" dirty="0"/>
              <a:t>, </a:t>
            </a:r>
            <a:r>
              <a:rPr lang="es-CR" sz="1400" b="1" dirty="0" err="1"/>
              <a:t>long</a:t>
            </a:r>
            <a:r>
              <a:rPr lang="es-CR" sz="1400" b="1" dirty="0"/>
              <a:t>, Long</a:t>
            </a:r>
            <a:r>
              <a:rPr lang="es-CR" sz="1400" dirty="0"/>
              <a:t>: Valores de tipo entero y sus operaciones. Ejemplo: </a:t>
            </a:r>
            <a:r>
              <a:rPr lang="es-CR" sz="1400" dirty="0" smtClean="0"/>
              <a:t>3</a:t>
            </a:r>
          </a:p>
          <a:p>
            <a:pPr marL="0" indent="0">
              <a:buNone/>
            </a:pPr>
            <a:endParaRPr lang="es-CR" sz="1400" dirty="0"/>
          </a:p>
          <a:p>
            <a:r>
              <a:rPr lang="es-CR" sz="1400" dirty="0" smtClean="0"/>
              <a:t> </a:t>
            </a:r>
            <a:r>
              <a:rPr lang="es-CR" sz="1400" b="1" dirty="0" err="1"/>
              <a:t>float</a:t>
            </a:r>
            <a:r>
              <a:rPr lang="es-CR" sz="1400" b="1" dirty="0"/>
              <a:t>, </a:t>
            </a:r>
            <a:r>
              <a:rPr lang="es-CR" sz="1400" b="1" dirty="0" err="1"/>
              <a:t>Float</a:t>
            </a:r>
            <a:r>
              <a:rPr lang="es-CR" sz="1400" b="1" dirty="0"/>
              <a:t>, </a:t>
            </a:r>
            <a:r>
              <a:rPr lang="es-CR" sz="1400" b="1" dirty="0" err="1"/>
              <a:t>double</a:t>
            </a:r>
            <a:r>
              <a:rPr lang="es-CR" sz="1400" b="1" dirty="0"/>
              <a:t>, </a:t>
            </a:r>
            <a:r>
              <a:rPr lang="es-CR" sz="1400" b="1" dirty="0" err="1"/>
              <a:t>Double</a:t>
            </a:r>
            <a:r>
              <a:rPr lang="es-CR" sz="1400" dirty="0"/>
              <a:t>: Valores de tipo real y sus operaciones: Ejemplo: 4.5 </a:t>
            </a:r>
          </a:p>
          <a:p>
            <a:endParaRPr lang="es-CR" sz="1400" dirty="0"/>
          </a:p>
          <a:p>
            <a:r>
              <a:rPr lang="es-CR" sz="1400" b="1" dirty="0" err="1" smtClean="0"/>
              <a:t>boolean</a:t>
            </a:r>
            <a:r>
              <a:rPr lang="es-CR" sz="1400" b="1" dirty="0"/>
              <a:t>, </a:t>
            </a:r>
            <a:r>
              <a:rPr lang="es-CR" sz="1400" b="1" dirty="0" err="1"/>
              <a:t>Boolean</a:t>
            </a:r>
            <a:r>
              <a:rPr lang="es-CR" sz="1400" dirty="0"/>
              <a:t>: Valores de tipo lógico y sus operaciones: Sus valores posibles son </a:t>
            </a:r>
            <a:r>
              <a:rPr lang="es-CR" sz="1400" dirty="0" smtClean="0"/>
              <a:t>dos</a:t>
            </a:r>
            <a:r>
              <a:rPr lang="es-CR" sz="1400" dirty="0"/>
              <a:t>: true, false </a:t>
            </a:r>
          </a:p>
          <a:p>
            <a:endParaRPr lang="es-CR" sz="1400" dirty="0"/>
          </a:p>
          <a:p>
            <a:r>
              <a:rPr lang="es-CR" sz="1400" b="1" dirty="0" err="1" smtClean="0"/>
              <a:t>String</a:t>
            </a:r>
            <a:r>
              <a:rPr lang="es-CR" sz="1400" dirty="0"/>
              <a:t>: Secuencias de caracteres y sus operaciones. Ejemplo: “Hola”. </a:t>
            </a:r>
          </a:p>
          <a:p>
            <a:endParaRPr lang="es-CR" sz="1400" dirty="0"/>
          </a:p>
          <a:p>
            <a:r>
              <a:rPr lang="es-CR" sz="1400" b="1" dirty="0" err="1" smtClean="0"/>
              <a:t>char</a:t>
            </a:r>
            <a:r>
              <a:rPr lang="es-CR" sz="1400" b="1" dirty="0"/>
              <a:t>, </a:t>
            </a:r>
            <a:r>
              <a:rPr lang="es-CR" sz="1400" b="1" dirty="0" err="1"/>
              <a:t>Character</a:t>
            </a:r>
            <a:r>
              <a:rPr lang="es-CR" sz="1400" dirty="0"/>
              <a:t>: Caracteres de un alfabeto determinado: Ejemplo: ´d´; </a:t>
            </a:r>
          </a:p>
          <a:p>
            <a:endParaRPr lang="es-CR" sz="1400" dirty="0"/>
          </a:p>
          <a:p>
            <a:r>
              <a:rPr lang="es-CR" sz="1400" b="1" dirty="0" err="1" smtClean="0"/>
              <a:t>void</a:t>
            </a:r>
            <a:r>
              <a:rPr lang="es-CR" sz="1400" b="1" dirty="0"/>
              <a:t>, </a:t>
            </a:r>
            <a:r>
              <a:rPr lang="es-CR" sz="1400" b="1" dirty="0" err="1"/>
              <a:t>Void</a:t>
            </a:r>
            <a:r>
              <a:rPr lang="es-CR" sz="1400" dirty="0"/>
              <a:t>: Es un tipo que no tiene ningún valor</a:t>
            </a:r>
          </a:p>
        </p:txBody>
      </p:sp>
    </p:spTree>
    <p:extLst>
      <p:ext uri="{BB962C8B-B14F-4D97-AF65-F5344CB8AC3E}">
        <p14:creationId xmlns:p14="http://schemas.microsoft.com/office/powerpoint/2010/main" val="3673210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279900" y="2679700"/>
            <a:ext cx="3880308" cy="2819400"/>
          </a:xfrm>
          <a:prstGeom prst="rect">
            <a:avLst/>
          </a:prstGeom>
        </p:spPr>
      </p:pic>
      <p:sp>
        <p:nvSpPr>
          <p:cNvPr id="2" name="Título 1"/>
          <p:cNvSpPr>
            <a:spLocks noGrp="1"/>
          </p:cNvSpPr>
          <p:nvPr>
            <p:ph type="title"/>
          </p:nvPr>
        </p:nvSpPr>
        <p:spPr/>
        <p:txBody>
          <a:bodyPr>
            <a:normAutofit/>
          </a:bodyPr>
          <a:lstStyle/>
          <a:p>
            <a:r>
              <a:rPr lang="es-CR" dirty="0"/>
              <a:t>Instrucciones </a:t>
            </a:r>
            <a:r>
              <a:rPr lang="es-CR" dirty="0" smtClean="0"/>
              <a:t>Condicionales</a:t>
            </a:r>
            <a:endParaRPr lang="es-CR" dirty="0"/>
          </a:p>
        </p:txBody>
      </p:sp>
      <p:sp>
        <p:nvSpPr>
          <p:cNvPr id="3" name="Marcador de contenido 2"/>
          <p:cNvSpPr>
            <a:spLocks noGrp="1"/>
          </p:cNvSpPr>
          <p:nvPr>
            <p:ph idx="1"/>
          </p:nvPr>
        </p:nvSpPr>
        <p:spPr/>
        <p:txBody>
          <a:bodyPr/>
          <a:lstStyle/>
          <a:p>
            <a:endParaRPr lang="es-CR" dirty="0"/>
          </a:p>
        </p:txBody>
      </p:sp>
    </p:spTree>
    <p:extLst>
      <p:ext uri="{BB962C8B-B14F-4D97-AF65-F5344CB8AC3E}">
        <p14:creationId xmlns:p14="http://schemas.microsoft.com/office/powerpoint/2010/main" val="229511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a:t>La instrucción </a:t>
            </a:r>
            <a:r>
              <a:rPr lang="es-CR" dirty="0" err="1" smtClean="0"/>
              <a:t>if</a:t>
            </a:r>
            <a:endParaRPr lang="es-CR" dirty="0"/>
          </a:p>
        </p:txBody>
      </p:sp>
      <p:pic>
        <p:nvPicPr>
          <p:cNvPr id="4" name="Marcador de contenido 3"/>
          <p:cNvPicPr>
            <a:picLocks noGrp="1" noChangeAspect="1"/>
          </p:cNvPicPr>
          <p:nvPr>
            <p:ph idx="1"/>
          </p:nvPr>
        </p:nvPicPr>
        <p:blipFill>
          <a:blip r:embed="rId2"/>
          <a:stretch>
            <a:fillRect/>
          </a:stretch>
        </p:blipFill>
        <p:spPr>
          <a:xfrm>
            <a:off x="2885668" y="3070224"/>
            <a:ext cx="6720294" cy="1730375"/>
          </a:xfrm>
          <a:prstGeom prst="rect">
            <a:avLst/>
          </a:prstGeom>
        </p:spPr>
      </p:pic>
    </p:spTree>
    <p:extLst>
      <p:ext uri="{BB962C8B-B14F-4D97-AF65-F5344CB8AC3E}">
        <p14:creationId xmlns:p14="http://schemas.microsoft.com/office/powerpoint/2010/main" val="1085526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La instrucción </a:t>
            </a:r>
            <a:r>
              <a:rPr lang="es-CR" dirty="0" err="1" smtClean="0"/>
              <a:t>else</a:t>
            </a:r>
            <a:endParaRPr lang="es-CR" dirty="0"/>
          </a:p>
        </p:txBody>
      </p:sp>
      <p:pic>
        <p:nvPicPr>
          <p:cNvPr id="4" name="Marcador de contenido 3"/>
          <p:cNvPicPr>
            <a:picLocks noGrp="1" noChangeAspect="1"/>
          </p:cNvPicPr>
          <p:nvPr>
            <p:ph idx="1"/>
          </p:nvPr>
        </p:nvPicPr>
        <p:blipFill>
          <a:blip r:embed="rId2"/>
          <a:stretch>
            <a:fillRect/>
          </a:stretch>
        </p:blipFill>
        <p:spPr>
          <a:xfrm>
            <a:off x="2940050" y="2740024"/>
            <a:ext cx="6115050" cy="2614297"/>
          </a:xfrm>
          <a:prstGeom prst="rect">
            <a:avLst/>
          </a:prstGeom>
        </p:spPr>
      </p:pic>
    </p:spTree>
    <p:extLst>
      <p:ext uri="{BB962C8B-B14F-4D97-AF65-F5344CB8AC3E}">
        <p14:creationId xmlns:p14="http://schemas.microsoft.com/office/powerpoint/2010/main" val="289897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CLASES</a:t>
            </a:r>
          </a:p>
        </p:txBody>
      </p:sp>
      <p:sp>
        <p:nvSpPr>
          <p:cNvPr id="4" name="Marcador de contenido 3"/>
          <p:cNvSpPr>
            <a:spLocks noGrp="1"/>
          </p:cNvSpPr>
          <p:nvPr>
            <p:ph idx="1"/>
          </p:nvPr>
        </p:nvSpPr>
        <p:spPr>
          <a:xfrm>
            <a:off x="1295739" y="1634066"/>
            <a:ext cx="9603697" cy="3318936"/>
          </a:xfrm>
        </p:spPr>
        <p:txBody>
          <a:bodyPr/>
          <a:lstStyle/>
          <a:p>
            <a:r>
              <a:rPr lang="es-CR" dirty="0"/>
              <a:t>La clase es la unidad fundamental de programación en Java. </a:t>
            </a:r>
          </a:p>
          <a:p>
            <a:r>
              <a:rPr lang="es-CR" dirty="0" smtClean="0"/>
              <a:t>La </a:t>
            </a:r>
            <a:r>
              <a:rPr lang="es-CR" dirty="0"/>
              <a:t>clase define el interfaz y la implementación de los objetos de esa clase. </a:t>
            </a:r>
          </a:p>
          <a:p>
            <a:r>
              <a:rPr lang="es-CR" dirty="0" smtClean="0"/>
              <a:t>Todo </a:t>
            </a:r>
            <a:r>
              <a:rPr lang="es-CR" dirty="0"/>
              <a:t>objeto es instancia de alguna clase</a:t>
            </a:r>
          </a:p>
        </p:txBody>
      </p:sp>
    </p:spTree>
    <p:extLst>
      <p:ext uri="{BB962C8B-B14F-4D97-AF65-F5344CB8AC3E}">
        <p14:creationId xmlns:p14="http://schemas.microsoft.com/office/powerpoint/2010/main" val="995015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es-CR" dirty="0" smtClean="0"/>
              <a:t>Clases</a:t>
            </a:r>
            <a:endParaRPr lang="es-CR" dirty="0"/>
          </a:p>
        </p:txBody>
      </p:sp>
      <p:pic>
        <p:nvPicPr>
          <p:cNvPr id="6" name="Marcador de contenido 5"/>
          <p:cNvPicPr>
            <a:picLocks noGrp="1" noChangeAspect="1"/>
          </p:cNvPicPr>
          <p:nvPr>
            <p:ph idx="1"/>
          </p:nvPr>
        </p:nvPicPr>
        <p:blipFill>
          <a:blip r:embed="rId2"/>
          <a:stretch>
            <a:fillRect/>
          </a:stretch>
        </p:blipFill>
        <p:spPr>
          <a:xfrm>
            <a:off x="3505200" y="4555064"/>
            <a:ext cx="5591175" cy="1076325"/>
          </a:xfrm>
          <a:prstGeom prst="rect">
            <a:avLst/>
          </a:prstGeom>
        </p:spPr>
      </p:pic>
      <p:pic>
        <p:nvPicPr>
          <p:cNvPr id="5" name="Imagen 4"/>
          <p:cNvPicPr>
            <a:picLocks noChangeAspect="1"/>
          </p:cNvPicPr>
          <p:nvPr/>
        </p:nvPicPr>
        <p:blipFill>
          <a:blip r:embed="rId3"/>
          <a:stretch>
            <a:fillRect/>
          </a:stretch>
        </p:blipFill>
        <p:spPr>
          <a:xfrm>
            <a:off x="2220118" y="2645832"/>
            <a:ext cx="7754938" cy="1727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67587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Modificadores </a:t>
            </a:r>
            <a:r>
              <a:rPr lang="es-CR" dirty="0"/>
              <a:t>de clase</a:t>
            </a:r>
          </a:p>
        </p:txBody>
      </p:sp>
      <p:sp>
        <p:nvSpPr>
          <p:cNvPr id="3" name="Marcador de contenido 2"/>
          <p:cNvSpPr>
            <a:spLocks noGrp="1"/>
          </p:cNvSpPr>
          <p:nvPr>
            <p:ph idx="1"/>
          </p:nvPr>
        </p:nvSpPr>
        <p:spPr>
          <a:xfrm>
            <a:off x="1295739" y="2421466"/>
            <a:ext cx="9603697" cy="2734734"/>
          </a:xfrm>
        </p:spPr>
        <p:txBody>
          <a:bodyPr>
            <a:normAutofit/>
          </a:bodyPr>
          <a:lstStyle/>
          <a:p>
            <a:pPr marL="0" indent="0">
              <a:buNone/>
            </a:pPr>
            <a:r>
              <a:rPr lang="es-CR" dirty="0"/>
              <a:t>Los modificadores de clase son palabras reservadas que se anteponen al nombre </a:t>
            </a:r>
            <a:r>
              <a:rPr lang="es-CR" dirty="0" smtClean="0"/>
              <a:t>de </a:t>
            </a:r>
            <a:r>
              <a:rPr lang="es-CR" dirty="0"/>
              <a:t>las clases con el fin de definirles un comportamiento concreto. Los tipos de </a:t>
            </a:r>
            <a:r>
              <a:rPr lang="es-CR" dirty="0" smtClean="0"/>
              <a:t>modificadores </a:t>
            </a:r>
            <a:r>
              <a:rPr lang="es-CR" dirty="0"/>
              <a:t>de clase que podemos definir son</a:t>
            </a:r>
          </a:p>
        </p:txBody>
      </p:sp>
    </p:spTree>
    <p:extLst>
      <p:ext uri="{BB962C8B-B14F-4D97-AF65-F5344CB8AC3E}">
        <p14:creationId xmlns:p14="http://schemas.microsoft.com/office/powerpoint/2010/main" val="2003168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Modificadores de clase</a:t>
            </a:r>
          </a:p>
        </p:txBody>
      </p:sp>
      <p:sp>
        <p:nvSpPr>
          <p:cNvPr id="3" name="Marcador de contenido 2"/>
          <p:cNvSpPr>
            <a:spLocks noGrp="1"/>
          </p:cNvSpPr>
          <p:nvPr>
            <p:ph idx="1"/>
          </p:nvPr>
        </p:nvSpPr>
        <p:spPr/>
        <p:txBody>
          <a:bodyPr/>
          <a:lstStyle/>
          <a:p>
            <a:endParaRPr lang="es-CR" dirty="0"/>
          </a:p>
        </p:txBody>
      </p:sp>
      <p:pic>
        <p:nvPicPr>
          <p:cNvPr id="4" name="Imagen 3"/>
          <p:cNvPicPr>
            <a:picLocks noChangeAspect="1"/>
          </p:cNvPicPr>
          <p:nvPr/>
        </p:nvPicPr>
        <p:blipFill>
          <a:blip r:embed="rId2"/>
          <a:stretch>
            <a:fillRect/>
          </a:stretch>
        </p:blipFill>
        <p:spPr>
          <a:xfrm>
            <a:off x="2781299" y="2556932"/>
            <a:ext cx="6368907" cy="3221568"/>
          </a:xfrm>
          <a:prstGeom prst="rect">
            <a:avLst/>
          </a:prstGeom>
        </p:spPr>
      </p:pic>
    </p:spTree>
    <p:extLst>
      <p:ext uri="{BB962C8B-B14F-4D97-AF65-F5344CB8AC3E}">
        <p14:creationId xmlns:p14="http://schemas.microsoft.com/office/powerpoint/2010/main" val="4210620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Atributos y métodos</a:t>
            </a:r>
            <a:endParaRPr lang="es-CR" dirty="0"/>
          </a:p>
        </p:txBody>
      </p:sp>
      <p:sp>
        <p:nvSpPr>
          <p:cNvPr id="3" name="Marcador de contenido 2"/>
          <p:cNvSpPr>
            <a:spLocks noGrp="1"/>
          </p:cNvSpPr>
          <p:nvPr>
            <p:ph idx="1"/>
          </p:nvPr>
        </p:nvSpPr>
        <p:spPr/>
        <p:txBody>
          <a:bodyPr/>
          <a:lstStyle/>
          <a:p>
            <a:r>
              <a:rPr lang="es-CR" dirty="0" smtClean="0"/>
              <a:t>Una </a:t>
            </a:r>
            <a:r>
              <a:rPr lang="es-CR" dirty="0"/>
              <a:t>clase en Java puede contener atributos (variables) y métodos. Los atributos </a:t>
            </a:r>
            <a:r>
              <a:rPr lang="es-CR" dirty="0" smtClean="0"/>
              <a:t>pueden </a:t>
            </a:r>
            <a:r>
              <a:rPr lang="es-CR" dirty="0"/>
              <a:t>ser tipos primitivos como </a:t>
            </a:r>
            <a:r>
              <a:rPr lang="es-CR" dirty="0" err="1"/>
              <a:t>int</a:t>
            </a:r>
            <a:r>
              <a:rPr lang="es-CR" dirty="0"/>
              <a:t>, </a:t>
            </a:r>
            <a:r>
              <a:rPr lang="es-CR" dirty="0" err="1"/>
              <a:t>char</a:t>
            </a:r>
            <a:r>
              <a:rPr lang="es-CR" dirty="0"/>
              <a:t>, etc. u otros objetos. Los métodos son </a:t>
            </a:r>
            <a:r>
              <a:rPr lang="es-CR" dirty="0" smtClean="0"/>
              <a:t>funciones</a:t>
            </a:r>
            <a:r>
              <a:rPr lang="es-CR" dirty="0"/>
              <a:t>. Tanto los métodos como los atributos se definen dentro del bloque de la </a:t>
            </a:r>
            <a:r>
              <a:rPr lang="es-CR" dirty="0" smtClean="0"/>
              <a:t>clase</a:t>
            </a:r>
            <a:r>
              <a:rPr lang="es-CR" dirty="0"/>
              <a:t>. Java no soporta métodos o variables globales</a:t>
            </a:r>
          </a:p>
        </p:txBody>
      </p:sp>
    </p:spTree>
    <p:extLst>
      <p:ext uri="{BB962C8B-B14F-4D97-AF65-F5344CB8AC3E}">
        <p14:creationId xmlns:p14="http://schemas.microsoft.com/office/powerpoint/2010/main" val="212653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Presentación</a:t>
            </a:r>
            <a:endParaRPr lang="es-CR" dirty="0"/>
          </a:p>
        </p:txBody>
      </p:sp>
      <p:sp>
        <p:nvSpPr>
          <p:cNvPr id="5" name="Marcador de contenido 4"/>
          <p:cNvSpPr>
            <a:spLocks noGrp="1"/>
          </p:cNvSpPr>
          <p:nvPr>
            <p:ph idx="1"/>
          </p:nvPr>
        </p:nvSpPr>
        <p:spPr>
          <a:xfrm>
            <a:off x="1295738" y="2730137"/>
            <a:ext cx="9603697" cy="2701594"/>
          </a:xfrm>
        </p:spPr>
        <p:txBody>
          <a:bodyPr>
            <a:normAutofit/>
          </a:bodyPr>
          <a:lstStyle/>
          <a:p>
            <a:pPr marL="0" indent="0">
              <a:buNone/>
            </a:pPr>
            <a:r>
              <a:rPr lang="es-CR" dirty="0" smtClean="0"/>
              <a:t>	Nombre:	Efrén Jiménez Delgado.</a:t>
            </a:r>
          </a:p>
          <a:p>
            <a:pPr marL="0" indent="0">
              <a:buNone/>
            </a:pPr>
            <a:r>
              <a:rPr lang="es-CR" dirty="0"/>
              <a:t>	</a:t>
            </a:r>
            <a:r>
              <a:rPr lang="es-CR" dirty="0" smtClean="0"/>
              <a:t>Correo:		Ejimenezdelgado@gmail.com	</a:t>
            </a:r>
          </a:p>
          <a:p>
            <a:pPr marL="0" indent="0">
              <a:buNone/>
            </a:pPr>
            <a:r>
              <a:rPr lang="es-CR" dirty="0"/>
              <a:t>	</a:t>
            </a:r>
            <a:r>
              <a:rPr lang="es-CR" dirty="0" smtClean="0"/>
              <a:t>Skype:		</a:t>
            </a:r>
            <a:r>
              <a:rPr lang="es-CR" dirty="0" err="1" smtClean="0"/>
              <a:t>Ejimenezdelgado</a:t>
            </a:r>
            <a:endParaRPr lang="es-CR" dirty="0" smtClean="0"/>
          </a:p>
          <a:p>
            <a:pPr marL="0" indent="0">
              <a:buNone/>
            </a:pPr>
            <a:r>
              <a:rPr lang="es-CR" dirty="0"/>
              <a:t>	</a:t>
            </a:r>
            <a:endParaRPr lang="es-CR" dirty="0" smtClean="0"/>
          </a:p>
          <a:p>
            <a:pPr marL="0" indent="0">
              <a:buNone/>
            </a:pPr>
            <a:r>
              <a:rPr lang="es-CR" dirty="0"/>
              <a:t>	</a:t>
            </a:r>
            <a:endParaRPr lang="es-CR" dirty="0" smtClean="0"/>
          </a:p>
          <a:p>
            <a:pPr marL="457200" indent="-457200">
              <a:buFont typeface="+mj-lt"/>
              <a:buAutoNum type="arabicPeriod"/>
            </a:pPr>
            <a:endParaRPr lang="es-CR"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3141" y="2730137"/>
            <a:ext cx="1314466" cy="1945549"/>
          </a:xfrm>
          <a:prstGeom prst="rect">
            <a:avLst/>
          </a:prstGeom>
        </p:spPr>
      </p:pic>
    </p:spTree>
    <p:extLst>
      <p:ext uri="{BB962C8B-B14F-4D97-AF65-F5344CB8AC3E}">
        <p14:creationId xmlns:p14="http://schemas.microsoft.com/office/powerpoint/2010/main" val="5067183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Atributos y métodos</a:t>
            </a:r>
          </a:p>
        </p:txBody>
      </p:sp>
      <p:pic>
        <p:nvPicPr>
          <p:cNvPr id="4" name="Marcador de contenido 3"/>
          <p:cNvPicPr>
            <a:picLocks noGrp="1" noChangeAspect="1"/>
          </p:cNvPicPr>
          <p:nvPr>
            <p:ph idx="1"/>
          </p:nvPr>
        </p:nvPicPr>
        <p:blipFill>
          <a:blip r:embed="rId2"/>
          <a:stretch>
            <a:fillRect/>
          </a:stretch>
        </p:blipFill>
        <p:spPr>
          <a:xfrm>
            <a:off x="2854553" y="2659063"/>
            <a:ext cx="5867758" cy="3386137"/>
          </a:xfrm>
          <a:prstGeom prst="rect">
            <a:avLst/>
          </a:prstGeom>
        </p:spPr>
      </p:pic>
    </p:spTree>
    <p:extLst>
      <p:ext uri="{BB962C8B-B14F-4D97-AF65-F5344CB8AC3E}">
        <p14:creationId xmlns:p14="http://schemas.microsoft.com/office/powerpoint/2010/main" val="3672071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Atributo</a:t>
            </a:r>
            <a:endParaRPr lang="es-CR" dirty="0"/>
          </a:p>
        </p:txBody>
      </p:sp>
      <p:pic>
        <p:nvPicPr>
          <p:cNvPr id="4" name="Marcador de contenido 3"/>
          <p:cNvPicPr>
            <a:picLocks noGrp="1" noChangeAspect="1"/>
          </p:cNvPicPr>
          <p:nvPr>
            <p:ph idx="1"/>
          </p:nvPr>
        </p:nvPicPr>
        <p:blipFill>
          <a:blip r:embed="rId2"/>
          <a:stretch>
            <a:fillRect/>
          </a:stretch>
        </p:blipFill>
        <p:spPr>
          <a:xfrm>
            <a:off x="2692400" y="2557463"/>
            <a:ext cx="6557168" cy="3451141"/>
          </a:xfrm>
          <a:prstGeom prst="rect">
            <a:avLst/>
          </a:prstGeom>
        </p:spPr>
      </p:pic>
    </p:spTree>
    <p:extLst>
      <p:ext uri="{BB962C8B-B14F-4D97-AF65-F5344CB8AC3E}">
        <p14:creationId xmlns:p14="http://schemas.microsoft.com/office/powerpoint/2010/main" val="3778843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Modificadores </a:t>
            </a:r>
            <a:r>
              <a:rPr lang="es-CR" dirty="0"/>
              <a:t>de </a:t>
            </a:r>
            <a:r>
              <a:rPr lang="es-CR" dirty="0" smtClean="0"/>
              <a:t>acceso de los atributos</a:t>
            </a:r>
            <a:endParaRPr lang="es-CR" dirty="0"/>
          </a:p>
        </p:txBody>
      </p:sp>
      <p:pic>
        <p:nvPicPr>
          <p:cNvPr id="4" name="Marcador de contenido 3"/>
          <p:cNvPicPr>
            <a:picLocks noGrp="1" noChangeAspect="1"/>
          </p:cNvPicPr>
          <p:nvPr>
            <p:ph idx="1"/>
          </p:nvPr>
        </p:nvPicPr>
        <p:blipFill>
          <a:blip r:embed="rId2"/>
          <a:stretch>
            <a:fillRect/>
          </a:stretch>
        </p:blipFill>
        <p:spPr>
          <a:xfrm>
            <a:off x="2538332" y="2608263"/>
            <a:ext cx="7118509" cy="3317875"/>
          </a:xfrm>
          <a:prstGeom prst="rect">
            <a:avLst/>
          </a:prstGeom>
        </p:spPr>
      </p:pic>
    </p:spTree>
    <p:extLst>
      <p:ext uri="{BB962C8B-B14F-4D97-AF65-F5344CB8AC3E}">
        <p14:creationId xmlns:p14="http://schemas.microsoft.com/office/powerpoint/2010/main" val="2647456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Inicialización de los atributos</a:t>
            </a:r>
          </a:p>
        </p:txBody>
      </p:sp>
      <p:pic>
        <p:nvPicPr>
          <p:cNvPr id="4" name="Marcador de contenido 3"/>
          <p:cNvPicPr>
            <a:picLocks noGrp="1" noChangeAspect="1"/>
          </p:cNvPicPr>
          <p:nvPr>
            <p:ph idx="1"/>
          </p:nvPr>
        </p:nvPicPr>
        <p:blipFill>
          <a:blip r:embed="rId2"/>
          <a:stretch>
            <a:fillRect/>
          </a:stretch>
        </p:blipFill>
        <p:spPr>
          <a:xfrm>
            <a:off x="2133890" y="2595563"/>
            <a:ext cx="7735881" cy="3424237"/>
          </a:xfrm>
          <a:prstGeom prst="rect">
            <a:avLst/>
          </a:prstGeom>
        </p:spPr>
      </p:pic>
    </p:spTree>
    <p:extLst>
      <p:ext uri="{BB962C8B-B14F-4D97-AF65-F5344CB8AC3E}">
        <p14:creationId xmlns:p14="http://schemas.microsoft.com/office/powerpoint/2010/main" val="216405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Presentación</a:t>
            </a:r>
            <a:endParaRPr lang="es-CR" dirty="0"/>
          </a:p>
        </p:txBody>
      </p:sp>
      <p:sp>
        <p:nvSpPr>
          <p:cNvPr id="3" name="Marcador de contenido 2"/>
          <p:cNvSpPr>
            <a:spLocks noGrp="1"/>
          </p:cNvSpPr>
          <p:nvPr>
            <p:ph idx="1"/>
          </p:nvPr>
        </p:nvSpPr>
        <p:spPr/>
        <p:txBody>
          <a:bodyPr/>
          <a:lstStyle/>
          <a:p>
            <a:endParaRPr lang="es-CR"/>
          </a:p>
        </p:txBody>
      </p:sp>
      <p:pic>
        <p:nvPicPr>
          <p:cNvPr id="4" name="Picture 2" descr="http://mugs.mugbug.co.uk/500/mb.i_love_java_red_love_heart_mug.lef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6" y="2653242"/>
            <a:ext cx="3126316" cy="3126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317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un programa</a:t>
            </a:r>
          </a:p>
        </p:txBody>
      </p:sp>
      <p:sp>
        <p:nvSpPr>
          <p:cNvPr id="3" name="Marcador de contenido 2"/>
          <p:cNvSpPr>
            <a:spLocks noGrp="1"/>
          </p:cNvSpPr>
          <p:nvPr>
            <p:ph idx="1"/>
          </p:nvPr>
        </p:nvSpPr>
        <p:spPr/>
        <p:txBody>
          <a:bodyPr/>
          <a:lstStyle/>
          <a:p>
            <a:r>
              <a:rPr lang="es-CR" dirty="0"/>
              <a:t>Programa: Conjunto de instrucciones que entiende un ordenador para realizar una actividad.</a:t>
            </a:r>
          </a:p>
        </p:txBody>
      </p:sp>
    </p:spTree>
    <p:extLst>
      <p:ext uri="{BB962C8B-B14F-4D97-AF65-F5344CB8AC3E}">
        <p14:creationId xmlns:p14="http://schemas.microsoft.com/office/powerpoint/2010/main" val="2094707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Algoritmo</a:t>
            </a:r>
          </a:p>
        </p:txBody>
      </p:sp>
      <p:sp>
        <p:nvSpPr>
          <p:cNvPr id="3" name="Marcador de contenido 2"/>
          <p:cNvSpPr>
            <a:spLocks noGrp="1"/>
          </p:cNvSpPr>
          <p:nvPr>
            <p:ph idx="1"/>
          </p:nvPr>
        </p:nvSpPr>
        <p:spPr/>
        <p:txBody>
          <a:bodyPr/>
          <a:lstStyle/>
          <a:p>
            <a:r>
              <a:rPr lang="es-CR" dirty="0"/>
              <a:t>Son los pasos a seguir para resolver un problema.</a:t>
            </a:r>
          </a:p>
        </p:txBody>
      </p:sp>
    </p:spTree>
    <p:extLst>
      <p:ext uri="{BB962C8B-B14F-4D97-AF65-F5344CB8AC3E}">
        <p14:creationId xmlns:p14="http://schemas.microsoft.com/office/powerpoint/2010/main" val="1215453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smtClean="0"/>
              <a:t>Variable</a:t>
            </a:r>
            <a:endParaRPr lang="es-CR" dirty="0"/>
          </a:p>
        </p:txBody>
      </p:sp>
      <p:sp>
        <p:nvSpPr>
          <p:cNvPr id="3" name="Marcador de contenido 2"/>
          <p:cNvSpPr>
            <a:spLocks noGrp="1"/>
          </p:cNvSpPr>
          <p:nvPr>
            <p:ph idx="1"/>
          </p:nvPr>
        </p:nvSpPr>
        <p:spPr/>
        <p:txBody>
          <a:bodyPr/>
          <a:lstStyle/>
          <a:p>
            <a:r>
              <a:rPr lang="es-CR" dirty="0" smtClean="0"/>
              <a:t>Es </a:t>
            </a:r>
            <a:r>
              <a:rPr lang="es-CR" dirty="0"/>
              <a:t>un depósito donde hay un valor. Consta de un nombre y pertenece a un tipo.</a:t>
            </a:r>
          </a:p>
        </p:txBody>
      </p:sp>
    </p:spTree>
    <p:extLst>
      <p:ext uri="{BB962C8B-B14F-4D97-AF65-F5344CB8AC3E}">
        <p14:creationId xmlns:p14="http://schemas.microsoft.com/office/powerpoint/2010/main" val="194803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dirty="0"/>
              <a:t>Planteo de un </a:t>
            </a:r>
            <a:r>
              <a:rPr lang="es-CR" dirty="0" smtClean="0"/>
              <a:t>problema</a:t>
            </a:r>
            <a:endParaRPr lang="es-CR" dirty="0"/>
          </a:p>
        </p:txBody>
      </p:sp>
      <p:sp>
        <p:nvSpPr>
          <p:cNvPr id="3" name="Marcador de contenido 2"/>
          <p:cNvSpPr>
            <a:spLocks noGrp="1"/>
          </p:cNvSpPr>
          <p:nvPr>
            <p:ph idx="1"/>
          </p:nvPr>
        </p:nvSpPr>
        <p:spPr/>
        <p:txBody>
          <a:bodyPr/>
          <a:lstStyle/>
          <a:p>
            <a:r>
              <a:rPr lang="es-CR" dirty="0"/>
              <a:t>Datos </a:t>
            </a:r>
            <a:r>
              <a:rPr lang="es-CR" dirty="0" smtClean="0"/>
              <a:t>conocidos</a:t>
            </a:r>
          </a:p>
          <a:p>
            <a:r>
              <a:rPr lang="es-CR" dirty="0" smtClean="0"/>
              <a:t>Proceso</a:t>
            </a:r>
          </a:p>
          <a:p>
            <a:r>
              <a:rPr lang="es-CR" dirty="0" smtClean="0"/>
              <a:t>Información </a:t>
            </a:r>
            <a:r>
              <a:rPr lang="es-CR" dirty="0"/>
              <a:t>resultante</a:t>
            </a:r>
          </a:p>
        </p:txBody>
      </p:sp>
    </p:spTree>
    <p:extLst>
      <p:ext uri="{BB962C8B-B14F-4D97-AF65-F5344CB8AC3E}">
        <p14:creationId xmlns:p14="http://schemas.microsoft.com/office/powerpoint/2010/main" val="14147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Conceptos Básicos</a:t>
            </a:r>
            <a:endParaRPr lang="es-CR" dirty="0"/>
          </a:p>
        </p:txBody>
      </p:sp>
      <p:sp>
        <p:nvSpPr>
          <p:cNvPr id="3" name="Marcador de contenido 2"/>
          <p:cNvSpPr>
            <a:spLocks noGrp="1"/>
          </p:cNvSpPr>
          <p:nvPr>
            <p:ph idx="1"/>
          </p:nvPr>
        </p:nvSpPr>
        <p:spPr/>
        <p:txBody>
          <a:bodyPr/>
          <a:lstStyle/>
          <a:p>
            <a:r>
              <a:rPr lang="es-CR" dirty="0"/>
              <a:t>Ambiente de </a:t>
            </a:r>
            <a:r>
              <a:rPr lang="es-CR" dirty="0" smtClean="0"/>
              <a:t>desarrollo</a:t>
            </a:r>
          </a:p>
          <a:p>
            <a:r>
              <a:rPr lang="es-CR" dirty="0" smtClean="0"/>
              <a:t>Lenguaje</a:t>
            </a:r>
          </a:p>
          <a:p>
            <a:r>
              <a:rPr lang="es-CR" dirty="0"/>
              <a:t>C</a:t>
            </a:r>
            <a:r>
              <a:rPr lang="es-CR" dirty="0" smtClean="0"/>
              <a:t>ódigo fuente</a:t>
            </a:r>
          </a:p>
          <a:p>
            <a:r>
              <a:rPr lang="es-CR" dirty="0"/>
              <a:t>C</a:t>
            </a:r>
            <a:r>
              <a:rPr lang="es-CR" dirty="0" smtClean="0"/>
              <a:t>ódigo objeto</a:t>
            </a:r>
          </a:p>
          <a:p>
            <a:r>
              <a:rPr lang="es-CR" dirty="0" smtClean="0"/>
              <a:t>Compiladores </a:t>
            </a:r>
          </a:p>
          <a:p>
            <a:r>
              <a:rPr lang="es-CR" dirty="0"/>
              <a:t>I</a:t>
            </a:r>
            <a:r>
              <a:rPr lang="es-CR" dirty="0" smtClean="0"/>
              <a:t>ntérpretes</a:t>
            </a:r>
            <a:endParaRPr lang="es-CR" dirty="0"/>
          </a:p>
        </p:txBody>
      </p:sp>
    </p:spTree>
    <p:extLst>
      <p:ext uri="{BB962C8B-B14F-4D97-AF65-F5344CB8AC3E}">
        <p14:creationId xmlns:p14="http://schemas.microsoft.com/office/powerpoint/2010/main" val="12389695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HD--Bamboo---prFraming 6h">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HD--Bamboo---prFraming 6h">
      <a:majorFont>
        <a:latin typeface="Garamond"/>
        <a:ea typeface=""/>
        <a:cs typeface=""/>
      </a:majorFont>
      <a:minorFont>
        <a:latin typeface="Garamond"/>
        <a:ea typeface=""/>
        <a:cs typeface=""/>
      </a:minorFont>
    </a:fontScheme>
    <a:fmtScheme name="Organic HD--Bamboo---prFraming 6h">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511</TotalTime>
  <Words>371</Words>
  <Application>Microsoft Office PowerPoint</Application>
  <PresentationFormat>Panorámica</PresentationFormat>
  <Paragraphs>76</Paragraphs>
  <Slides>33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33</vt:i4>
      </vt:variant>
    </vt:vector>
  </HeadingPairs>
  <TitlesOfParts>
    <vt:vector size="37" baseType="lpstr">
      <vt:lpstr>Arial</vt:lpstr>
      <vt:lpstr>Garamond</vt:lpstr>
      <vt:lpstr>Trebuchet MS</vt:lpstr>
      <vt:lpstr>Orgánico</vt:lpstr>
      <vt:lpstr>Programación 3</vt:lpstr>
      <vt:lpstr>Clase 1: Introducción a Java  </vt:lpstr>
      <vt:lpstr>Presentación</vt:lpstr>
      <vt:lpstr>Presentación</vt:lpstr>
      <vt:lpstr>Qué es un programa</vt:lpstr>
      <vt:lpstr>Algoritmo</vt:lpstr>
      <vt:lpstr>Variable</vt:lpstr>
      <vt:lpstr>Planteo de un problema</vt:lpstr>
      <vt:lpstr>Conceptos Básicos</vt:lpstr>
      <vt:lpstr>Ambiente de desarrollo</vt:lpstr>
      <vt:lpstr>Lenguaje</vt:lpstr>
      <vt:lpstr>Código fuente</vt:lpstr>
      <vt:lpstr>Código objeto</vt:lpstr>
      <vt:lpstr>Código objeto</vt:lpstr>
      <vt:lpstr>Compilador</vt:lpstr>
      <vt:lpstr>Compilador</vt:lpstr>
      <vt:lpstr>Intérprete</vt:lpstr>
      <vt:lpstr>Java</vt:lpstr>
      <vt:lpstr>POO</vt:lpstr>
      <vt:lpstr>POO en Java</vt:lpstr>
      <vt:lpstr>Tipo de datos</vt:lpstr>
      <vt:lpstr>Instrucciones Condicionales</vt:lpstr>
      <vt:lpstr>La instrucción if</vt:lpstr>
      <vt:lpstr>La instrucción else</vt:lpstr>
      <vt:lpstr>CLASES</vt:lpstr>
      <vt:lpstr>Clases</vt:lpstr>
      <vt:lpstr>Modificadores de clase</vt:lpstr>
      <vt:lpstr>Modificadores de clase</vt:lpstr>
      <vt:lpstr>Atributos y métodos</vt:lpstr>
      <vt:lpstr>Atributos y métodos</vt:lpstr>
      <vt:lpstr>Atributo</vt:lpstr>
      <vt:lpstr>Modificadores de acceso de los atributos</vt:lpstr>
      <vt:lpstr>Inicialización de los atributos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3</dc:title>
  <dc:creator>Efrén Jiménez Delgado</dc:creator>
  <cp:lastModifiedBy>ejimenezdelgado@hotmail.com</cp:lastModifiedBy>
  <cp:revision>39</cp:revision>
  <dcterms:created xsi:type="dcterms:W3CDTF">2013-01-08T22:16:09Z</dcterms:created>
  <dcterms:modified xsi:type="dcterms:W3CDTF">2014-05-09T05:14:34Z</dcterms:modified>
</cp:coreProperties>
</file>