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333" r:id="rId2"/>
    <p:sldId id="335" r:id="rId3"/>
    <p:sldId id="336" r:id="rId4"/>
    <p:sldId id="337" r:id="rId5"/>
    <p:sldId id="338" r:id="rId6"/>
    <p:sldId id="256" r:id="rId7"/>
    <p:sldId id="334" r:id="rId8"/>
    <p:sldId id="257" r:id="rId9"/>
    <p:sldId id="273" r:id="rId10"/>
    <p:sldId id="325" r:id="rId11"/>
    <p:sldId id="258" r:id="rId12"/>
    <p:sldId id="274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59" r:id="rId21"/>
    <p:sldId id="278" r:id="rId22"/>
    <p:sldId id="279" r:id="rId23"/>
    <p:sldId id="261" r:id="rId24"/>
    <p:sldId id="318" r:id="rId25"/>
    <p:sldId id="280" r:id="rId26"/>
    <p:sldId id="281" r:id="rId27"/>
    <p:sldId id="260" r:id="rId28"/>
    <p:sldId id="262" r:id="rId29"/>
    <p:sldId id="319" r:id="rId30"/>
    <p:sldId id="263" r:id="rId31"/>
    <p:sldId id="264" r:id="rId32"/>
    <p:sldId id="320" r:id="rId33"/>
    <p:sldId id="266" r:id="rId34"/>
    <p:sldId id="321" r:id="rId35"/>
    <p:sldId id="265" r:id="rId36"/>
    <p:sldId id="322" r:id="rId37"/>
    <p:sldId id="283" r:id="rId38"/>
    <p:sldId id="317" r:id="rId39"/>
    <p:sldId id="293" r:id="rId40"/>
    <p:sldId id="294" r:id="rId41"/>
    <p:sldId id="302" r:id="rId42"/>
    <p:sldId id="298" r:id="rId43"/>
    <p:sldId id="306" r:id="rId44"/>
    <p:sldId id="297" r:id="rId45"/>
    <p:sldId id="295" r:id="rId46"/>
    <p:sldId id="296" r:id="rId47"/>
    <p:sldId id="303" r:id="rId48"/>
    <p:sldId id="307" r:id="rId49"/>
    <p:sldId id="299" r:id="rId50"/>
    <p:sldId id="305" r:id="rId51"/>
    <p:sldId id="304" r:id="rId52"/>
    <p:sldId id="300" r:id="rId53"/>
    <p:sldId id="308" r:id="rId54"/>
    <p:sldId id="309" r:id="rId55"/>
    <p:sldId id="328" r:id="rId56"/>
    <p:sldId id="329" r:id="rId57"/>
    <p:sldId id="330" r:id="rId58"/>
    <p:sldId id="331" r:id="rId59"/>
    <p:sldId id="332" r:id="rId60"/>
    <p:sldId id="282" r:id="rId61"/>
    <p:sldId id="292" r:id="rId62"/>
    <p:sldId id="289" r:id="rId63"/>
    <p:sldId id="290" r:id="rId64"/>
    <p:sldId id="271" r:id="rId65"/>
    <p:sldId id="272" r:id="rId66"/>
    <p:sldId id="291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3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0B34F3-05F7-41C1-B84E-68CE2E00C83C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E57738-F4B0-48EA-9B71-E0F723F8BF6C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D5EF-7D26-425F-8C45-B9312ACE18BC}" type="datetime1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N-Hj73ES2U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hyperlink" Target="http://www.dailymotion.com/video/xudz3o_hey-hey-we-re-the-monkees-youtube_people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Distinguishing Humans from Other Primates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ANSC </a:t>
            </a:r>
            <a:r>
              <a:rPr lang="en-US" dirty="0" smtClean="0"/>
              <a:t>110</a:t>
            </a:r>
            <a:endParaRPr lang="en-US" dirty="0" smtClean="0"/>
          </a:p>
          <a:p>
            <a:r>
              <a:rPr lang="en-US" dirty="0" smtClean="0"/>
              <a:t>Crystal A. Allen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mammal of the order </a:t>
            </a:r>
            <a:r>
              <a:rPr lang="en-US" b="1" dirty="0"/>
              <a:t>Primates</a:t>
            </a:r>
            <a:r>
              <a:rPr lang="en-US" dirty="0"/>
              <a:t>, which includes the anthropoids and prosimians, characterized by refined development of the hands and feet, a shortened snout, and a large brain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member of the group of animals that includes human beings, apes, and monkeys — primate in a sentence.</a:t>
            </a:r>
          </a:p>
        </p:txBody>
      </p:sp>
    </p:spTree>
    <p:extLst>
      <p:ext uri="{BB962C8B-B14F-4D97-AF65-F5344CB8AC3E}">
        <p14:creationId xmlns:p14="http://schemas.microsoft.com/office/powerpoint/2010/main" val="2236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Primates</a:t>
            </a:r>
            <a:endParaRPr lang="en-US" sz="6000" dirty="0"/>
          </a:p>
        </p:txBody>
      </p:sp>
      <p:pic>
        <p:nvPicPr>
          <p:cNvPr id="4" name="Content Placeholder 3" descr="Primates_-_some_families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r="-10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271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Suborders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100" y="1677750"/>
            <a:ext cx="8728580" cy="28380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</a:t>
            </a:r>
            <a:r>
              <a:rPr lang="en-US" sz="3200" dirty="0" err="1" smtClean="0"/>
              <a:t>Prosimii</a:t>
            </a:r>
            <a:r>
              <a:rPr lang="en-US" sz="3200" dirty="0" smtClean="0"/>
              <a:t>- </a:t>
            </a:r>
            <a:r>
              <a:rPr lang="en-US" sz="3200" dirty="0" err="1" smtClean="0"/>
              <a:t>Lemuriformes</a:t>
            </a:r>
            <a:r>
              <a:rPr lang="en-US" sz="3200" dirty="0" smtClean="0"/>
              <a:t> (lemurs)</a:t>
            </a:r>
          </a:p>
          <a:p>
            <a:pPr marL="1243584" lvl="7" indent="0">
              <a:buNone/>
            </a:pPr>
            <a:r>
              <a:rPr lang="en-US" sz="3200" dirty="0" smtClean="0"/>
              <a:t>       - </a:t>
            </a:r>
            <a:r>
              <a:rPr lang="en-US" sz="3200" dirty="0" err="1" smtClean="0"/>
              <a:t>Lorisiformes</a:t>
            </a:r>
            <a:r>
              <a:rPr lang="en-US" sz="3200" dirty="0" smtClean="0"/>
              <a:t> (</a:t>
            </a:r>
            <a:r>
              <a:rPr lang="en-US" sz="3200" dirty="0" err="1" smtClean="0"/>
              <a:t>lorises</a:t>
            </a:r>
            <a:r>
              <a:rPr lang="en-US" sz="3200" dirty="0" smtClean="0"/>
              <a:t>, </a:t>
            </a:r>
            <a:r>
              <a:rPr lang="en-US" sz="3200" dirty="0" err="1" smtClean="0"/>
              <a:t>galagos</a:t>
            </a:r>
            <a:r>
              <a:rPr lang="en-US" sz="3200" dirty="0" smtClean="0"/>
              <a:t>)</a:t>
            </a:r>
          </a:p>
          <a:p>
            <a:pPr marL="1243584" lvl="7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- </a:t>
            </a:r>
            <a:r>
              <a:rPr lang="en-US" sz="3200" dirty="0" err="1" smtClean="0"/>
              <a:t>Tarsiliformes</a:t>
            </a:r>
            <a:r>
              <a:rPr lang="en-US" sz="3200" dirty="0" smtClean="0"/>
              <a:t> (tarsiers)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00" y="3230061"/>
            <a:ext cx="900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Anthropoidea</a:t>
            </a:r>
            <a:r>
              <a:rPr lang="en-US" sz="3200" dirty="0" smtClean="0"/>
              <a:t>- </a:t>
            </a:r>
            <a:r>
              <a:rPr lang="en-US" sz="3200" dirty="0" err="1" smtClean="0"/>
              <a:t>Platyrrhini</a:t>
            </a:r>
            <a:r>
              <a:rPr lang="en-US" sz="3200" dirty="0" smtClean="0"/>
              <a:t> (New World Monkeys)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    - </a:t>
            </a:r>
            <a:r>
              <a:rPr lang="en-US" sz="3200" dirty="0" err="1" smtClean="0"/>
              <a:t>Catarrhini</a:t>
            </a:r>
            <a:r>
              <a:rPr lang="en-US" sz="3200" dirty="0" smtClean="0"/>
              <a:t> (Old World Monkeys, 						 apes, humans)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646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Prosimii</a:t>
            </a:r>
            <a:endParaRPr lang="en-US" sz="4800" dirty="0"/>
          </a:p>
        </p:txBody>
      </p:sp>
      <p:pic>
        <p:nvPicPr>
          <p:cNvPr id="4" name="Content Placeholder 3" descr="Strepsirrhini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76" r="-85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091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Lemurs (</a:t>
            </a:r>
            <a:r>
              <a:rPr lang="en-US" sz="4800" dirty="0" err="1" smtClean="0"/>
              <a:t>Lemuroidea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4" name="Content Placeholder 3" descr="Lemuroidea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780" r="-84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498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Lorises</a:t>
            </a:r>
            <a:r>
              <a:rPr lang="en-US" sz="4800" dirty="0" smtClean="0"/>
              <a:t> (</a:t>
            </a:r>
            <a:r>
              <a:rPr lang="en-US" sz="4800" dirty="0" err="1" smtClean="0"/>
              <a:t>Lorisoidea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4" name="Content Placeholder 3" descr="Slender_Loris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" b="6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76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Tarsiers (</a:t>
            </a:r>
            <a:r>
              <a:rPr lang="en-US" sz="4800" dirty="0" err="1" smtClean="0"/>
              <a:t>Tarsiiformes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4" name="Content Placeholder 3" descr="Tarsier-GG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56" r="-80556"/>
          <a:stretch>
            <a:fillRect/>
          </a:stretch>
        </p:blipFill>
        <p:spPr>
          <a:xfrm>
            <a:off x="-1606732" y="1295401"/>
            <a:ext cx="8595360" cy="4937760"/>
          </a:xfrm>
        </p:spPr>
      </p:pic>
      <p:pic>
        <p:nvPicPr>
          <p:cNvPr id="3" name="Picture 2" descr="ET_2236584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7" y="1304100"/>
            <a:ext cx="2588456" cy="2407199"/>
          </a:xfrm>
          <a:prstGeom prst="rect">
            <a:avLst/>
          </a:prstGeom>
        </p:spPr>
      </p:pic>
      <p:pic>
        <p:nvPicPr>
          <p:cNvPr id="5" name="Picture 4" descr="Gremlin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74" y="3858002"/>
            <a:ext cx="3874645" cy="23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Anthropoidea-Platyrrhini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834549"/>
            <a:ext cx="8595360" cy="48607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World Monkeys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Central/ South America</a:t>
            </a:r>
          </a:p>
          <a:p>
            <a:endParaRPr lang="en-US" sz="3200" dirty="0" smtClean="0"/>
          </a:p>
          <a:p>
            <a:r>
              <a:rPr lang="en-US" sz="3200" dirty="0" smtClean="0"/>
              <a:t>Marmosets, </a:t>
            </a:r>
            <a:r>
              <a:rPr lang="en-US" sz="3200" dirty="0" err="1" smtClean="0"/>
              <a:t>tamarins</a:t>
            </a:r>
            <a:r>
              <a:rPr lang="en-US" sz="3200" dirty="0" smtClean="0"/>
              <a:t>, howlers, spider monkeys, squirrel monkeys, capuchins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 descr="Africa:Asia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58" y="1834549"/>
            <a:ext cx="4175022" cy="2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Tamarins</a:t>
            </a:r>
            <a:endParaRPr lang="en-US" sz="4800" dirty="0"/>
          </a:p>
        </p:txBody>
      </p:sp>
      <p:pic>
        <p:nvPicPr>
          <p:cNvPr id="4" name="Content Placeholder 3" descr="Tamarin_portrait_2_edit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3" r="-80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Brown Spider Monkey</a:t>
            </a:r>
            <a:endParaRPr lang="en-US" sz="4800" dirty="0"/>
          </a:p>
        </p:txBody>
      </p:sp>
      <p:pic>
        <p:nvPicPr>
          <p:cNvPr id="4" name="Content Placeholder 4" descr="BrownSpiderMonkey_(edit2)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59" r="-476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13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Hair</a:t>
            </a:r>
          </a:p>
          <a:p>
            <a:endParaRPr lang="en-US" dirty="0"/>
          </a:p>
          <a:p>
            <a:r>
              <a:rPr lang="en-US" dirty="0" smtClean="0"/>
              <a:t>Hands/Feet</a:t>
            </a:r>
          </a:p>
          <a:p>
            <a:endParaRPr lang="en-US" dirty="0" smtClean="0"/>
          </a:p>
          <a:p>
            <a:r>
              <a:rPr lang="en-US" dirty="0" smtClean="0"/>
              <a:t>Larynx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Skeleton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Brain</a:t>
            </a:r>
          </a:p>
          <a:p>
            <a:endParaRPr lang="en-US" dirty="0"/>
          </a:p>
        </p:txBody>
      </p:sp>
      <p:pic>
        <p:nvPicPr>
          <p:cNvPr id="4" name="Picture 3" descr="ApeHumanSkelet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94" y="2676778"/>
            <a:ext cx="2389467" cy="2651914"/>
          </a:xfrm>
          <a:prstGeom prst="rect">
            <a:avLst/>
          </a:prstGeom>
        </p:spPr>
      </p:pic>
      <p:pic>
        <p:nvPicPr>
          <p:cNvPr id="5" name="Picture 4" descr="ChimpHumanBrain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56" y="4139972"/>
            <a:ext cx="2840736" cy="1188720"/>
          </a:xfrm>
          <a:prstGeom prst="rect">
            <a:avLst/>
          </a:prstGeom>
        </p:spPr>
      </p:pic>
      <p:pic>
        <p:nvPicPr>
          <p:cNvPr id="6" name="Picture 5" descr="comparison-primate-hand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44" y="1295401"/>
            <a:ext cx="3242706" cy="1236881"/>
          </a:xfrm>
          <a:prstGeom prst="rect">
            <a:avLst/>
          </a:prstGeom>
        </p:spPr>
      </p:pic>
      <p:pic>
        <p:nvPicPr>
          <p:cNvPr id="7" name="Picture 6" descr="anthropoid_fee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01" y="1295401"/>
            <a:ext cx="1861783" cy="26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Squirrel Monkey</a:t>
            </a:r>
            <a:endParaRPr lang="en-US" sz="4800" dirty="0"/>
          </a:p>
        </p:txBody>
      </p:sp>
      <p:pic>
        <p:nvPicPr>
          <p:cNvPr id="4" name="Content Placeholder 3" descr="Totenkopfaeffchen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 b="6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5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Anthropoidea-Catarrhini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Africa/Asia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Old World Monkeys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Apes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Humans</a:t>
            </a:r>
            <a:endParaRPr lang="en-US" sz="3200" dirty="0"/>
          </a:p>
        </p:txBody>
      </p:sp>
      <p:pic>
        <p:nvPicPr>
          <p:cNvPr id="4" name="Picture 3" descr="Africa:Asi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86" y="2270764"/>
            <a:ext cx="4757189" cy="29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Old World Monkeys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Baboons</a:t>
            </a:r>
          </a:p>
          <a:p>
            <a:r>
              <a:rPr lang="en-US" sz="3200" dirty="0" smtClean="0"/>
              <a:t>Macaques</a:t>
            </a:r>
          </a:p>
          <a:p>
            <a:r>
              <a:rPr lang="en-US" sz="3200" dirty="0" smtClean="0"/>
              <a:t>Guenons</a:t>
            </a:r>
          </a:p>
          <a:p>
            <a:r>
              <a:rPr lang="en-US" sz="3200" dirty="0" err="1" smtClean="0"/>
              <a:t>Colubus</a:t>
            </a:r>
            <a:endParaRPr lang="en-US" sz="3200" dirty="0" smtClean="0"/>
          </a:p>
          <a:p>
            <a:r>
              <a:rPr lang="en-US" sz="3200" dirty="0" err="1" smtClean="0"/>
              <a:t>Langurs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01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Old </a:t>
            </a:r>
            <a:r>
              <a:rPr lang="en-US" sz="4800" dirty="0"/>
              <a:t>W</a:t>
            </a:r>
            <a:r>
              <a:rPr lang="en-US" sz="4800" dirty="0" smtClean="0"/>
              <a:t>orld Monkeys-Olive Baboon</a:t>
            </a:r>
            <a:endParaRPr lang="en-US" sz="4800" dirty="0"/>
          </a:p>
        </p:txBody>
      </p:sp>
      <p:pic>
        <p:nvPicPr>
          <p:cNvPr id="4" name="Content Placeholder 3" descr="Olive_baboon_Ngorongoro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92" r="-29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37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BABOONS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869680" cy="5559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2-2.5 FT. TALL WHEN STANDING</a:t>
            </a:r>
          </a:p>
          <a:p>
            <a:r>
              <a:rPr lang="en-US" sz="2800" dirty="0" smtClean="0"/>
              <a:t>20-80#, MALE-50# (UP TO 110#), FEMALE-30#</a:t>
            </a:r>
          </a:p>
          <a:p>
            <a:r>
              <a:rPr lang="en-US" sz="2800" dirty="0" smtClean="0"/>
              <a:t>LIFESPAN-30 YEARS (WILD), 35-45 YEARS (CAPTIVITY)</a:t>
            </a:r>
          </a:p>
          <a:p>
            <a:r>
              <a:rPr lang="en-US" sz="2800" dirty="0" smtClean="0"/>
              <a:t>GESTATION-6 MONTHS</a:t>
            </a:r>
          </a:p>
          <a:p>
            <a:r>
              <a:rPr lang="en-US" sz="2800" dirty="0" smtClean="0"/>
              <a:t>LIVE IN TROUPS OF 15-150, FEW MALES, FEMALE DOMINANCE</a:t>
            </a:r>
          </a:p>
          <a:p>
            <a:r>
              <a:rPr lang="en-US" sz="2800" dirty="0" smtClean="0"/>
              <a:t>OMNIVORES</a:t>
            </a:r>
          </a:p>
          <a:p>
            <a:r>
              <a:rPr lang="en-US" sz="2800" dirty="0" smtClean="0"/>
              <a:t>EAT PLANTS, INSECTS, SMALL MAMMALS (RODENTS, HARES, FOXES, SMALL ANTELOPE), BIRDS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02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Langurs</a:t>
            </a:r>
            <a:endParaRPr lang="en-US" sz="4800" dirty="0"/>
          </a:p>
        </p:txBody>
      </p:sp>
      <p:pic>
        <p:nvPicPr>
          <p:cNvPr id="4" name="Content Placeholder 3" descr="Langur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b="68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720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Apes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591551" cy="493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Gibbons</a:t>
            </a:r>
          </a:p>
          <a:p>
            <a:endParaRPr lang="en-US" sz="3200" dirty="0"/>
          </a:p>
          <a:p>
            <a:r>
              <a:rPr lang="en-US" sz="3200" dirty="0" err="1" smtClean="0"/>
              <a:t>Slamangs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Great Apes-Orangutans, Gorillas, Chimps, Bonobos</a:t>
            </a:r>
          </a:p>
          <a:p>
            <a:endParaRPr lang="en-US" sz="3200" dirty="0" smtClean="0"/>
          </a:p>
          <a:p>
            <a:r>
              <a:rPr lang="en-US" sz="3200" dirty="0" smtClean="0"/>
              <a:t>Humans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63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99" y="228600"/>
            <a:ext cx="8889238" cy="106680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White-handed Gibbon</a:t>
            </a:r>
            <a:endParaRPr lang="en-US" sz="4800" dirty="0"/>
          </a:p>
        </p:txBody>
      </p:sp>
      <p:pic>
        <p:nvPicPr>
          <p:cNvPr id="4" name="Content Placeholder 3" descr="White-handed_Gibbon_Hylobates_lar_Orange_1900px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0" b="110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129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3999" cy="1066801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/>
              <a:t>Borneon</a:t>
            </a:r>
            <a:r>
              <a:rPr lang="en-US" sz="4800" dirty="0" smtClean="0"/>
              <a:t> Orangutan</a:t>
            </a:r>
            <a:endParaRPr lang="en-US" sz="4800" dirty="0"/>
          </a:p>
        </p:txBody>
      </p:sp>
      <p:pic>
        <p:nvPicPr>
          <p:cNvPr id="4" name="Content Placeholder 3" descr="Orang_Utan,_Semenggok_Forest_Reserve,_Sarawak,_Borneo,_Malaysia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751" r="-75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ORANGUTANS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Name means “forest person”</a:t>
            </a:r>
          </a:p>
          <a:p>
            <a:r>
              <a:rPr lang="en-US" sz="3200" dirty="0" smtClean="0"/>
              <a:t>Indonesia, Borneo, Sumatra</a:t>
            </a:r>
          </a:p>
          <a:p>
            <a:r>
              <a:rPr lang="en-US" sz="3200" dirty="0" smtClean="0"/>
              <a:t>Said to be most intelligent</a:t>
            </a:r>
          </a:p>
          <a:p>
            <a:r>
              <a:rPr lang="en-US" sz="3200" dirty="0" smtClean="0"/>
              <a:t>Solitary </a:t>
            </a:r>
          </a:p>
          <a:p>
            <a:r>
              <a:rPr lang="en-US" sz="3200" dirty="0" smtClean="0"/>
              <a:t>100#, 4-5 ft. tall</a:t>
            </a:r>
          </a:p>
          <a:p>
            <a:r>
              <a:rPr lang="en-US" sz="3200" dirty="0" smtClean="0"/>
              <a:t>35-45 years, 60 in captivity</a:t>
            </a:r>
          </a:p>
          <a:p>
            <a:r>
              <a:rPr lang="en-US" sz="3200" dirty="0" smtClean="0"/>
              <a:t>9 month gestation</a:t>
            </a:r>
          </a:p>
          <a:p>
            <a:r>
              <a:rPr lang="en-US" sz="3200" dirty="0" smtClean="0"/>
              <a:t>Foragers-mostly fruits, insects, bird eggs</a:t>
            </a:r>
          </a:p>
          <a:p>
            <a:r>
              <a:rPr lang="en-US" sz="3200" dirty="0" smtClean="0"/>
              <a:t>Endangered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29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Behavior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Bipedal</a:t>
            </a:r>
          </a:p>
          <a:p>
            <a:endParaRPr lang="en-US" dirty="0"/>
          </a:p>
          <a:p>
            <a:r>
              <a:rPr lang="en-US" dirty="0" smtClean="0"/>
              <a:t>Monogamous</a:t>
            </a:r>
          </a:p>
          <a:p>
            <a:endParaRPr lang="en-US" dirty="0"/>
          </a:p>
          <a:p>
            <a:r>
              <a:rPr lang="en-US" dirty="0" smtClean="0"/>
              <a:t>Advanced cognition</a:t>
            </a:r>
          </a:p>
          <a:p>
            <a:endParaRPr lang="en-US" dirty="0"/>
          </a:p>
          <a:p>
            <a:r>
              <a:rPr lang="en-US" dirty="0" smtClean="0"/>
              <a:t>Possibly not breastfeed</a:t>
            </a:r>
          </a:p>
          <a:p>
            <a:endParaRPr lang="en-US" dirty="0"/>
          </a:p>
          <a:p>
            <a:r>
              <a:rPr lang="en-US" dirty="0" smtClean="0"/>
              <a:t>Tool making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0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Gibbons (</a:t>
            </a:r>
            <a:r>
              <a:rPr lang="en-US" sz="4800" dirty="0" err="1" smtClean="0"/>
              <a:t>Hominodea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4" name="Content Placeholder 3" descr="Hylobates_lar_pair_of_white_and_black_01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" b="6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65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Silver Back Gorilla</a:t>
            </a:r>
            <a:endParaRPr lang="en-US" sz="4800" dirty="0"/>
          </a:p>
        </p:txBody>
      </p:sp>
      <p:pic>
        <p:nvPicPr>
          <p:cNvPr id="4" name="Content Placeholder 3" descr="Male_gorilla_in_SF_zoo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22" r="-47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0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GORILLAS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Africa</a:t>
            </a:r>
          </a:p>
          <a:p>
            <a:r>
              <a:rPr lang="en-US" sz="3200" dirty="0" smtClean="0"/>
              <a:t>Troop-1 male, few females</a:t>
            </a:r>
          </a:p>
          <a:p>
            <a:r>
              <a:rPr lang="en-US" sz="3200" dirty="0" smtClean="0"/>
              <a:t>300-400#, 5.5-6 ft. tall</a:t>
            </a:r>
          </a:p>
          <a:p>
            <a:r>
              <a:rPr lang="en-US" sz="3200" dirty="0" smtClean="0"/>
              <a:t>9 month gestation</a:t>
            </a:r>
          </a:p>
          <a:p>
            <a:r>
              <a:rPr lang="en-US" sz="3200" dirty="0" smtClean="0"/>
              <a:t>35-40 year lifespan, 50 in captivity (58 oldest)</a:t>
            </a:r>
          </a:p>
          <a:p>
            <a:r>
              <a:rPr lang="en-US" sz="3200" dirty="0" smtClean="0"/>
              <a:t>Eats leaves, stems, fruit</a:t>
            </a:r>
          </a:p>
          <a:p>
            <a:r>
              <a:rPr lang="en-US" sz="3200" dirty="0" smtClean="0"/>
              <a:t>Silverback-12 years or older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16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Chimpanzees </a:t>
            </a:r>
          </a:p>
        </p:txBody>
      </p:sp>
      <p:pic>
        <p:nvPicPr>
          <p:cNvPr id="4" name="Content Placeholder 3" descr="Schimpanse_Zoo_Leipzig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67" r="-152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315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CHIMPANZEES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Name means “</a:t>
            </a:r>
            <a:r>
              <a:rPr lang="en-US" sz="3200" dirty="0" err="1" smtClean="0"/>
              <a:t>mockman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Africa</a:t>
            </a:r>
          </a:p>
          <a:p>
            <a:r>
              <a:rPr lang="en-US" sz="3200" dirty="0" smtClean="0"/>
              <a:t>Troop-multiple males and females, up to 150</a:t>
            </a:r>
          </a:p>
          <a:p>
            <a:r>
              <a:rPr lang="en-US" sz="3200" dirty="0" smtClean="0"/>
              <a:t>Lifespan 50 years in captivity</a:t>
            </a:r>
          </a:p>
          <a:p>
            <a:r>
              <a:rPr lang="en-US" sz="3200" dirty="0" smtClean="0"/>
              <a:t>Omnivores</a:t>
            </a:r>
          </a:p>
          <a:p>
            <a:r>
              <a:rPr lang="en-US" sz="3200" dirty="0" smtClean="0"/>
              <a:t>80-150#, 3-4 ft. tall</a:t>
            </a:r>
          </a:p>
          <a:p>
            <a:r>
              <a:rPr lang="en-US" sz="3200" dirty="0" smtClean="0"/>
              <a:t>1961 sent into space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124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Bonobos</a:t>
            </a:r>
            <a:endParaRPr lang="en-US" sz="4800" dirty="0"/>
          </a:p>
        </p:txBody>
      </p:sp>
      <p:pic>
        <p:nvPicPr>
          <p:cNvPr id="4" name="Content Placeholder 3" descr="Bonobo_0155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91" r="-59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884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BONOBOS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134266"/>
            <a:ext cx="8595360" cy="51019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found in Congo</a:t>
            </a:r>
          </a:p>
          <a:p>
            <a:r>
              <a:rPr lang="en-US" dirty="0" smtClean="0"/>
              <a:t>Troop up to 150</a:t>
            </a:r>
          </a:p>
          <a:p>
            <a:r>
              <a:rPr lang="en-US" dirty="0" smtClean="0"/>
              <a:t>Only apes that don’t kill, non aggressive</a:t>
            </a:r>
          </a:p>
          <a:p>
            <a:r>
              <a:rPr lang="en-US" dirty="0" smtClean="0"/>
              <a:t>Omnivores</a:t>
            </a:r>
          </a:p>
          <a:p>
            <a:r>
              <a:rPr lang="en-US" dirty="0" smtClean="0"/>
              <a:t>75-150#, 3-4 ft. tall</a:t>
            </a:r>
          </a:p>
          <a:p>
            <a:r>
              <a:rPr lang="en-US" dirty="0" smtClean="0"/>
              <a:t>40 years in captivity</a:t>
            </a:r>
          </a:p>
          <a:p>
            <a:r>
              <a:rPr lang="en-US" dirty="0" smtClean="0"/>
              <a:t>Matriarchal</a:t>
            </a:r>
          </a:p>
          <a:p>
            <a:r>
              <a:rPr lang="en-US" dirty="0" smtClean="0"/>
              <a:t>Frequent sex, make-up sex</a:t>
            </a:r>
          </a:p>
          <a:p>
            <a:r>
              <a:rPr lang="en-US" dirty="0" smtClean="0"/>
              <a:t>Females are promiscuous, paternity uncertain</a:t>
            </a:r>
          </a:p>
          <a:p>
            <a:r>
              <a:rPr lang="en-US" dirty="0" smtClean="0"/>
              <a:t>Last of great apes to be discovered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://www.youtube.com/watch?v=sN-</a:t>
            </a:r>
            <a:r>
              <a:rPr lang="en-US" dirty="0" smtClean="0">
                <a:hlinkClick r:id="rId2"/>
              </a:rPr>
              <a:t>Hj73ES2U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5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WILD MONKEYS IN INDIA</a:t>
            </a:r>
            <a:endParaRPr lang="en-US" sz="4800" dirty="0"/>
          </a:p>
        </p:txBody>
      </p:sp>
      <p:pic>
        <p:nvPicPr>
          <p:cNvPr id="4" name="Content Placeholder 3" descr="140721-gp-delhi-monkey-main_af5cbf39c646538405141e60341980a4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80" r="-8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747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FAMOUS APES &amp; MONKEYS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HOW MANY CAN YOU NAME?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331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BONZO</a:t>
            </a:r>
            <a:endParaRPr lang="en-US" sz="4800" dirty="0"/>
          </a:p>
        </p:txBody>
      </p:sp>
      <p:pic>
        <p:nvPicPr>
          <p:cNvPr id="4" name="Content Placeholder 3" descr="reagan-bonzo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78" r="-15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5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Cognitive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Imagination</a:t>
            </a:r>
          </a:p>
          <a:p>
            <a:endParaRPr lang="en-US" dirty="0"/>
          </a:p>
          <a:p>
            <a:r>
              <a:rPr lang="en-US" dirty="0" smtClean="0"/>
              <a:t>Thinking about obscurity</a:t>
            </a:r>
          </a:p>
          <a:p>
            <a:endParaRPr lang="en-US" dirty="0"/>
          </a:p>
          <a:p>
            <a:r>
              <a:rPr lang="en-US" dirty="0" smtClean="0"/>
              <a:t>Reflection</a:t>
            </a:r>
          </a:p>
          <a:p>
            <a:endParaRPr lang="en-US" dirty="0"/>
          </a:p>
          <a:p>
            <a:r>
              <a:rPr lang="en-US" dirty="0" smtClean="0"/>
              <a:t>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CHEETA-TARZAN</a:t>
            </a:r>
            <a:endParaRPr lang="en-US" sz="4800" dirty="0"/>
          </a:p>
        </p:txBody>
      </p:sp>
      <p:pic>
        <p:nvPicPr>
          <p:cNvPr id="4" name="Content Placeholder 3" descr="cheetah-2_2094683b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8" r="-4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519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KING KONG</a:t>
            </a:r>
            <a:endParaRPr lang="en-US" sz="4800" dirty="0"/>
          </a:p>
        </p:txBody>
      </p:sp>
      <p:pic>
        <p:nvPicPr>
          <p:cNvPr id="4" name="Content Placeholder 3" descr="king-kong-193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88" r="-14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564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FLYING MONKEYS-WIZARD OF OZ</a:t>
            </a:r>
            <a:endParaRPr lang="en-US" sz="4400" dirty="0"/>
          </a:p>
        </p:txBody>
      </p:sp>
      <p:pic>
        <p:nvPicPr>
          <p:cNvPr id="4" name="Content Placeholder 3" descr="00-flying-monkey-witch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50" r="-403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679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ALBERT</a:t>
            </a:r>
            <a:endParaRPr lang="en-US" sz="4800" dirty="0"/>
          </a:p>
        </p:txBody>
      </p:sp>
      <p:pic>
        <p:nvPicPr>
          <p:cNvPr id="4" name="Content Placeholder 3" descr="iran-says-it-sent-another-monkey-into-space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4" r="-153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51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HAM</a:t>
            </a:r>
            <a:endParaRPr lang="en-US" sz="4800" dirty="0"/>
          </a:p>
        </p:txBody>
      </p:sp>
      <p:pic>
        <p:nvPicPr>
          <p:cNvPr id="4" name="Content Placeholder 3" descr="9553356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18" r="-100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63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PLANET OF THE APES</a:t>
            </a:r>
            <a:endParaRPr lang="en-US" sz="4800" dirty="0"/>
          </a:p>
        </p:txBody>
      </p:sp>
      <p:pic>
        <p:nvPicPr>
          <p:cNvPr id="4" name="Content Placeholder 3" descr="article-1376448-006309D800000258-237_468x398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19" r="-240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779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CURIOUS GEORGE</a:t>
            </a:r>
            <a:endParaRPr lang="en-US" sz="4800" dirty="0"/>
          </a:p>
        </p:txBody>
      </p:sp>
      <p:pic>
        <p:nvPicPr>
          <p:cNvPr id="4" name="Content Placeholder 3" descr="june183.gif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67" r="-87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336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KING LOUIE-JUNGLE BOOK</a:t>
            </a:r>
            <a:endParaRPr lang="en-US" sz="4800" dirty="0"/>
          </a:p>
        </p:txBody>
      </p:sp>
      <p:pic>
        <p:nvPicPr>
          <p:cNvPr id="4" name="Content Placeholder 3" descr="King-louie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72" r="-1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402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CLYDE-ANY WHICH WAY BUT LOOSE</a:t>
            </a:r>
            <a:endParaRPr lang="en-US" sz="4800" dirty="0"/>
          </a:p>
        </p:txBody>
      </p:sp>
      <p:pic>
        <p:nvPicPr>
          <p:cNvPr id="4" name="Content Placeholder 3" descr="8dd4c349_Clyde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807" r="-70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856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DONKEY KONG</a:t>
            </a:r>
            <a:endParaRPr lang="en-US" sz="4800" dirty="0"/>
          </a:p>
        </p:txBody>
      </p:sp>
      <p:pic>
        <p:nvPicPr>
          <p:cNvPr id="4" name="Content Placeholder 3" descr="3-famous-monkeys-donkey-kong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37" r="-37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59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Monogamy</a:t>
            </a:r>
          </a:p>
          <a:p>
            <a:endParaRPr lang="en-US" dirty="0"/>
          </a:p>
          <a:p>
            <a:r>
              <a:rPr lang="en-US" dirty="0" smtClean="0"/>
              <a:t>Cooperation</a:t>
            </a:r>
          </a:p>
          <a:p>
            <a:endParaRPr lang="en-US" dirty="0"/>
          </a:p>
          <a:p>
            <a:r>
              <a:rPr lang="en-US" dirty="0" smtClean="0"/>
              <a:t>Common goal for common good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6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BEAR-BJ AND THE BEAR</a:t>
            </a:r>
            <a:endParaRPr lang="en-US" sz="4800" dirty="0"/>
          </a:p>
        </p:txBody>
      </p:sp>
      <p:pic>
        <p:nvPicPr>
          <p:cNvPr id="4" name="Content Placeholder 3" descr="bj-bear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04" r="-54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14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MIGHTY JOE YOUNG</a:t>
            </a:r>
            <a:endParaRPr lang="en-US" sz="4800" dirty="0"/>
          </a:p>
        </p:txBody>
      </p:sp>
      <p:pic>
        <p:nvPicPr>
          <p:cNvPr id="4" name="Content Placeholder 3" descr="9Z0Rz8h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28" r="-16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31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ABU-ALLADIN</a:t>
            </a:r>
            <a:endParaRPr lang="en-US" sz="4800" dirty="0"/>
          </a:p>
        </p:txBody>
      </p:sp>
      <p:pic>
        <p:nvPicPr>
          <p:cNvPr id="4" name="Content Placeholder 3" descr="Abu-in-Aladdin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50" b="-73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681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RAFIKI</a:t>
            </a:r>
            <a:endParaRPr lang="en-US" sz="4800" dirty="0"/>
          </a:p>
        </p:txBody>
      </p:sp>
      <p:pic>
        <p:nvPicPr>
          <p:cNvPr id="4" name="Content Placeholder 3" descr="19992643_Rafiki10.gif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66" r="-56266"/>
          <a:stretch>
            <a:fillRect/>
          </a:stretch>
        </p:blipFill>
        <p:spPr>
          <a:xfrm>
            <a:off x="274320" y="1248148"/>
            <a:ext cx="8595360" cy="4937760"/>
          </a:xfrm>
        </p:spPr>
      </p:pic>
    </p:spTree>
    <p:extLst>
      <p:ext uri="{BB962C8B-B14F-4D97-AF65-F5344CB8AC3E}">
        <p14:creationId xmlns:p14="http://schemas.microsoft.com/office/powerpoint/2010/main" val="383634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MONKEES</a:t>
            </a:r>
            <a:endParaRPr lang="en-US" sz="4800" b="1" dirty="0"/>
          </a:p>
        </p:txBody>
      </p:sp>
      <p:pic>
        <p:nvPicPr>
          <p:cNvPr id="4" name="Content Placeholder 3" descr="monkees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8" r="-36748"/>
          <a:stretch>
            <a:fillRect/>
          </a:stretch>
        </p:blipFill>
        <p:spPr>
          <a:xfrm>
            <a:off x="443653" y="1175297"/>
            <a:ext cx="8595360" cy="4882218"/>
          </a:xfrm>
        </p:spPr>
      </p:pic>
      <p:sp>
        <p:nvSpPr>
          <p:cNvPr id="3" name="Rectangle 2"/>
          <p:cNvSpPr/>
          <p:nvPr/>
        </p:nvSpPr>
        <p:spPr>
          <a:xfrm rot="10800000" flipV="1">
            <a:off x="161636" y="6120597"/>
            <a:ext cx="898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http://www.dailymotion.com/video/xudz3o_hey-hey-we-re-the-monkees-youtube_people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PET MONKEYS</a:t>
            </a:r>
            <a:endParaRPr lang="en-US" sz="4800" dirty="0"/>
          </a:p>
        </p:txBody>
      </p:sp>
      <p:pic>
        <p:nvPicPr>
          <p:cNvPr id="4" name="Content Placeholder 3" descr="Pet-Finger-Monkey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9" r="-115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17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PET MONKEYS</a:t>
            </a:r>
            <a:endParaRPr lang="en-US" sz="4800" dirty="0"/>
          </a:p>
        </p:txBody>
      </p:sp>
      <p:pic>
        <p:nvPicPr>
          <p:cNvPr id="4" name="Content Placeholder 3" descr="96b9d942cbd91a6148137cb063135c5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378" r="-61378"/>
          <a:stretch>
            <a:fillRect/>
          </a:stretch>
        </p:blipFill>
        <p:spPr>
          <a:xfrm>
            <a:off x="-2024743" y="1295401"/>
            <a:ext cx="8595360" cy="4937760"/>
          </a:xfrm>
        </p:spPr>
      </p:pic>
      <p:pic>
        <p:nvPicPr>
          <p:cNvPr id="5" name="Picture 4" descr="img_998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66" y="610850"/>
            <a:ext cx="4216666" cy="56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3999" cy="1066801"/>
          </a:xfrm>
        </p:spPr>
        <p:txBody>
          <a:bodyPr>
            <a:noAutofit/>
          </a:bodyPr>
          <a:lstStyle/>
          <a:p>
            <a:r>
              <a:rPr lang="en-US" sz="4800" dirty="0"/>
              <a:t>CELEBRITIES &amp; APES/MONKEYS</a:t>
            </a:r>
          </a:p>
        </p:txBody>
      </p:sp>
      <p:pic>
        <p:nvPicPr>
          <p:cNvPr id="4" name="Content Placeholder 3" descr="Macaco-01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8" b="-3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09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CELEBRITIES &amp; APES/MONKEYS</a:t>
            </a:r>
            <a:endParaRPr lang="en-US" sz="4800" dirty="0"/>
          </a:p>
        </p:txBody>
      </p:sp>
      <p:pic>
        <p:nvPicPr>
          <p:cNvPr id="4" name="Content Placeholder 3" descr="kim-kardashian-chimp-pet-chimpanzee-suzy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1" r="-5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508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CELEBRITIES &amp; APES/MONKEYS</a:t>
            </a:r>
          </a:p>
        </p:txBody>
      </p:sp>
      <p:pic>
        <p:nvPicPr>
          <p:cNvPr id="4" name="Content Placeholder 3" descr="article-0-1900153D000005DC-828_634x41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60" r="-6560"/>
          <a:stretch>
            <a:fillRect/>
          </a:stretch>
        </p:blipFill>
        <p:spPr>
          <a:xfrm>
            <a:off x="274320" y="1314523"/>
            <a:ext cx="8595360" cy="4937760"/>
          </a:xfrm>
        </p:spPr>
      </p:pic>
    </p:spTree>
    <p:extLst>
      <p:ext uri="{BB962C8B-B14F-4D97-AF65-F5344CB8AC3E}">
        <p14:creationId xmlns:p14="http://schemas.microsoft.com/office/powerpoint/2010/main" val="61704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ANSC 110</a:t>
            </a:r>
          </a:p>
          <a:p>
            <a:r>
              <a:rPr lang="en-US" dirty="0" smtClean="0"/>
              <a:t>Crystal A. Allen PHD</a:t>
            </a:r>
            <a:endParaRPr lang="en-US" dirty="0"/>
          </a:p>
        </p:txBody>
      </p:sp>
      <p:pic>
        <p:nvPicPr>
          <p:cNvPr id="4" name="Picture 3" descr="primatesLgf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51" y="0"/>
            <a:ext cx="7627449" cy="30206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PRIMATES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-1578199" y="560969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6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1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Do Not Have a Pet Ape or Monkey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NEVER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	</a:t>
            </a:r>
            <a:r>
              <a:rPr lang="en-US" sz="4800" dirty="0" smtClean="0">
                <a:solidFill>
                  <a:srgbClr val="FF0000"/>
                </a:solidFill>
              </a:rPr>
              <a:t> NEVER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	</a:t>
            </a:r>
            <a:r>
              <a:rPr lang="en-US" sz="4800" dirty="0" smtClean="0">
                <a:solidFill>
                  <a:srgbClr val="FF0000"/>
                </a:solidFill>
              </a:rPr>
              <a:t>	 NEVER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7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MONKEY ATTACK</a:t>
            </a:r>
            <a:endParaRPr lang="en-US" sz="4800" dirty="0"/>
          </a:p>
        </p:txBody>
      </p:sp>
      <p:pic>
        <p:nvPicPr>
          <p:cNvPr id="4" name="Content Placeholder 3" descr="miabite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4" r="-38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96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BITE FROM APE</a:t>
            </a:r>
            <a:endParaRPr lang="en-US" sz="4800" dirty="0"/>
          </a:p>
        </p:txBody>
      </p:sp>
      <p:pic>
        <p:nvPicPr>
          <p:cNvPr id="4" name="Content Placeholder 3" descr="petmonkeybite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5" r="-80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809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NOSE BITTEN OFF BY CHIMP</a:t>
            </a:r>
            <a:endParaRPr lang="en-US" sz="4800" dirty="0"/>
          </a:p>
        </p:txBody>
      </p:sp>
      <p:pic>
        <p:nvPicPr>
          <p:cNvPr id="4" name="Content Placeholder 3" descr="man-with-no-nose_68_521494a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3" r="-1303"/>
          <a:stretch>
            <a:fillRect/>
          </a:stretch>
        </p:blipFill>
        <p:spPr>
          <a:xfrm>
            <a:off x="274320" y="1314523"/>
            <a:ext cx="8595360" cy="4937760"/>
          </a:xfrm>
        </p:spPr>
      </p:pic>
    </p:spTree>
    <p:extLst>
      <p:ext uri="{BB962C8B-B14F-4D97-AF65-F5344CB8AC3E}">
        <p14:creationId xmlns:p14="http://schemas.microsoft.com/office/powerpoint/2010/main" val="167898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Chimp Owner</a:t>
            </a:r>
            <a:endParaRPr lang="en-US" sz="4800" b="1" dirty="0"/>
          </a:p>
        </p:txBody>
      </p:sp>
      <p:pic>
        <p:nvPicPr>
          <p:cNvPr id="7" name="Content Placeholder 6" descr="charla-nash-pic-harpo-slashnews-com-image-3-972063295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 b="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91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After Chimp Attack</a:t>
            </a:r>
            <a:endParaRPr lang="en-US" sz="4800" dirty="0"/>
          </a:p>
        </p:txBody>
      </p:sp>
      <p:pic>
        <p:nvPicPr>
          <p:cNvPr id="4" name="Content Placeholder 3" descr="MAIN--Charla-Nash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 b="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29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BEFORE &amp; AFTER</a:t>
            </a:r>
            <a:endParaRPr lang="en-US" sz="4800" dirty="0"/>
          </a:p>
        </p:txBody>
      </p:sp>
      <p:pic>
        <p:nvPicPr>
          <p:cNvPr id="4" name="Content Placeholder 3" descr="chimpz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5" r="-80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8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63" y="231647"/>
            <a:ext cx="8591550" cy="1066801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b="1" i="1" dirty="0" smtClean="0"/>
              <a:t>Ape Genius</a:t>
            </a:r>
          </a:p>
          <a:p>
            <a:r>
              <a:rPr lang="en-US" dirty="0" smtClean="0"/>
              <a:t>Recognize physical differences (human </a:t>
            </a:r>
            <a:r>
              <a:rPr lang="en-US" dirty="0" err="1" smtClean="0"/>
              <a:t>vs</a:t>
            </a:r>
            <a:r>
              <a:rPr lang="en-US" dirty="0" smtClean="0"/>
              <a:t> primates)</a:t>
            </a:r>
          </a:p>
          <a:p>
            <a:r>
              <a:rPr lang="en-US" dirty="0" smtClean="0"/>
              <a:t>Recognize behavioral differences </a:t>
            </a:r>
            <a:r>
              <a:rPr lang="en-US" dirty="0"/>
              <a:t>(human </a:t>
            </a:r>
            <a:r>
              <a:rPr lang="en-US" dirty="0" err="1"/>
              <a:t>vs</a:t>
            </a:r>
            <a:r>
              <a:rPr lang="en-US" dirty="0"/>
              <a:t> primates</a:t>
            </a:r>
            <a:r>
              <a:rPr lang="en-US" dirty="0" smtClean="0"/>
              <a:t>)</a:t>
            </a:r>
          </a:p>
          <a:p>
            <a:r>
              <a:rPr lang="en-US" dirty="0"/>
              <a:t>Recognize </a:t>
            </a:r>
            <a:r>
              <a:rPr lang="en-US" dirty="0" smtClean="0"/>
              <a:t>cognitive differences </a:t>
            </a:r>
            <a:r>
              <a:rPr lang="en-US" dirty="0"/>
              <a:t>(human </a:t>
            </a:r>
            <a:r>
              <a:rPr lang="en-US" dirty="0" err="1"/>
              <a:t>vs</a:t>
            </a:r>
            <a:r>
              <a:rPr lang="en-US" dirty="0"/>
              <a:t> primates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Distinguish between apes and monkeys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6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imate classification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2" r="-5012"/>
          <a:stretch>
            <a:fillRect/>
          </a:stretch>
        </p:blipFill>
        <p:spPr>
          <a:xfrm>
            <a:off x="-352055" y="100599"/>
            <a:ext cx="9870113" cy="6757401"/>
          </a:xfrm>
        </p:spPr>
      </p:pic>
    </p:spTree>
    <p:extLst>
      <p:ext uri="{BB962C8B-B14F-4D97-AF65-F5344CB8AC3E}">
        <p14:creationId xmlns:p14="http://schemas.microsoft.com/office/powerpoint/2010/main" val="390299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Animal Classification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Kingdom-</a:t>
            </a:r>
            <a:r>
              <a:rPr lang="en-US" sz="3600" dirty="0" err="1" smtClean="0"/>
              <a:t>Animalia</a:t>
            </a:r>
            <a:endParaRPr lang="en-US" sz="3600" dirty="0" smtClean="0"/>
          </a:p>
          <a:p>
            <a:r>
              <a:rPr lang="en-US" sz="3600" dirty="0" smtClean="0"/>
              <a:t>Phylum-</a:t>
            </a:r>
            <a:r>
              <a:rPr lang="en-US" sz="3600" dirty="0" err="1" smtClean="0"/>
              <a:t>Chordata</a:t>
            </a:r>
            <a:endParaRPr lang="en-US" sz="3600" dirty="0" smtClean="0"/>
          </a:p>
          <a:p>
            <a:r>
              <a:rPr lang="en-US" sz="3600" dirty="0" smtClean="0"/>
              <a:t>Class-Mammalia</a:t>
            </a:r>
          </a:p>
          <a:p>
            <a:r>
              <a:rPr lang="en-US" sz="3600" dirty="0" smtClean="0"/>
              <a:t>Order-Primates</a:t>
            </a:r>
          </a:p>
          <a:p>
            <a:pPr lvl="6"/>
            <a:r>
              <a:rPr lang="en-US" sz="2800" dirty="0" smtClean="0"/>
              <a:t>Suborder-</a:t>
            </a:r>
            <a:r>
              <a:rPr lang="en-US" sz="2800" dirty="0" err="1" smtClean="0"/>
              <a:t>Proimii</a:t>
            </a:r>
            <a:r>
              <a:rPr lang="en-US" sz="2800" dirty="0" smtClean="0"/>
              <a:t> and </a:t>
            </a:r>
            <a:r>
              <a:rPr lang="en-US" sz="2800" dirty="0" err="1" smtClean="0"/>
              <a:t>Anthropoidea</a:t>
            </a:r>
            <a:endParaRPr lang="en-US" sz="2800" dirty="0"/>
          </a:p>
          <a:p>
            <a:pPr lvl="6"/>
            <a:r>
              <a:rPr lang="en-US" sz="2800" dirty="0" smtClean="0"/>
              <a:t>Family</a:t>
            </a:r>
          </a:p>
          <a:p>
            <a:pPr lvl="6"/>
            <a:r>
              <a:rPr lang="en-US" sz="2800" dirty="0" smtClean="0"/>
              <a:t>Subfamily</a:t>
            </a:r>
          </a:p>
          <a:p>
            <a:pPr lvl="6"/>
            <a:r>
              <a:rPr lang="en-US" sz="2800" dirty="0" smtClean="0"/>
              <a:t>Genus </a:t>
            </a:r>
          </a:p>
          <a:p>
            <a:pPr lvl="6"/>
            <a:r>
              <a:rPr lang="en-US" sz="2800" dirty="0" smtClean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33596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1050</TotalTime>
  <Words>671</Words>
  <Application>Microsoft Macintosh PowerPoint</Application>
  <PresentationFormat>On-screen Show (4:3)</PresentationFormat>
  <Paragraphs>207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Soho</vt:lpstr>
      <vt:lpstr>Distinguishing Humans from Other Primates</vt:lpstr>
      <vt:lpstr>Physical Differences</vt:lpstr>
      <vt:lpstr>Behavior Differences</vt:lpstr>
      <vt:lpstr>Advanced Cognitive Abilities</vt:lpstr>
      <vt:lpstr>Social Differences</vt:lpstr>
      <vt:lpstr>PRIMATES</vt:lpstr>
      <vt:lpstr>Objectives</vt:lpstr>
      <vt:lpstr>PowerPoint Presentation</vt:lpstr>
      <vt:lpstr>Animal Classification</vt:lpstr>
      <vt:lpstr>PRIMATES</vt:lpstr>
      <vt:lpstr>Primates</vt:lpstr>
      <vt:lpstr>Suborders</vt:lpstr>
      <vt:lpstr>Prosimii</vt:lpstr>
      <vt:lpstr>Lemurs (Lemuroidea)</vt:lpstr>
      <vt:lpstr>Lorises (Lorisoidea)</vt:lpstr>
      <vt:lpstr>Tarsiers (Tarsiiformes)</vt:lpstr>
      <vt:lpstr>Anthropoidea-Platyrrhini</vt:lpstr>
      <vt:lpstr>Tamarins</vt:lpstr>
      <vt:lpstr>Brown Spider Monkey</vt:lpstr>
      <vt:lpstr>Squirrel Monkey</vt:lpstr>
      <vt:lpstr>Anthropoidea-Catarrhini</vt:lpstr>
      <vt:lpstr>Old World Monkeys</vt:lpstr>
      <vt:lpstr>Old World Monkeys-Olive Baboon</vt:lpstr>
      <vt:lpstr>BABOONS</vt:lpstr>
      <vt:lpstr>Langurs</vt:lpstr>
      <vt:lpstr>Apes</vt:lpstr>
      <vt:lpstr>White-handed Gibbon</vt:lpstr>
      <vt:lpstr>Borneon Orangutan</vt:lpstr>
      <vt:lpstr>ORANGUTANS</vt:lpstr>
      <vt:lpstr>Gibbons (Hominodea)</vt:lpstr>
      <vt:lpstr>Silver Back Gorilla</vt:lpstr>
      <vt:lpstr>GORILLAS</vt:lpstr>
      <vt:lpstr>Chimpanzees </vt:lpstr>
      <vt:lpstr>CHIMPANZEES</vt:lpstr>
      <vt:lpstr>Bonobos</vt:lpstr>
      <vt:lpstr>BONOBOS</vt:lpstr>
      <vt:lpstr>WILD MONKEYS IN INDIA</vt:lpstr>
      <vt:lpstr>FAMOUS APES &amp; MONKEYS</vt:lpstr>
      <vt:lpstr>BONZO</vt:lpstr>
      <vt:lpstr>CHEETA-TARZAN</vt:lpstr>
      <vt:lpstr>KING KONG</vt:lpstr>
      <vt:lpstr>FLYING MONKEYS-WIZARD OF OZ</vt:lpstr>
      <vt:lpstr>ALBERT</vt:lpstr>
      <vt:lpstr>HAM</vt:lpstr>
      <vt:lpstr>PLANET OF THE APES</vt:lpstr>
      <vt:lpstr>CURIOUS GEORGE</vt:lpstr>
      <vt:lpstr>KING LOUIE-JUNGLE BOOK</vt:lpstr>
      <vt:lpstr>CLYDE-ANY WHICH WAY BUT LOOSE</vt:lpstr>
      <vt:lpstr>DONKEY KONG</vt:lpstr>
      <vt:lpstr>BEAR-BJ AND THE BEAR</vt:lpstr>
      <vt:lpstr>MIGHTY JOE YOUNG</vt:lpstr>
      <vt:lpstr>ABU-ALLADIN</vt:lpstr>
      <vt:lpstr>RAFIKI</vt:lpstr>
      <vt:lpstr>THE MONKEES</vt:lpstr>
      <vt:lpstr>PET MONKEYS</vt:lpstr>
      <vt:lpstr>PET MONKEYS</vt:lpstr>
      <vt:lpstr>CELEBRITIES &amp; APES/MONKEYS</vt:lpstr>
      <vt:lpstr>CELEBRITIES &amp; APES/MONKEYS</vt:lpstr>
      <vt:lpstr>CELEBRITIES &amp; APES/MONKEYS</vt:lpstr>
      <vt:lpstr>Do Not Have a Pet Ape or Monkey</vt:lpstr>
      <vt:lpstr>MONKEY ATTACK</vt:lpstr>
      <vt:lpstr>BITE FROM APE</vt:lpstr>
      <vt:lpstr>NOSE BITTEN OFF BY CHIMP</vt:lpstr>
      <vt:lpstr>Chimp Owner</vt:lpstr>
      <vt:lpstr>After Chimp Attack</vt:lpstr>
      <vt:lpstr>BEFORE &amp; AFTER</vt:lpstr>
      <vt:lpstr>Questions?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Primates </dc:title>
  <dc:creator>Crystal Allen</dc:creator>
  <cp:lastModifiedBy>Walter Hurley</cp:lastModifiedBy>
  <cp:revision>47</cp:revision>
  <cp:lastPrinted>2014-09-10T18:58:27Z</cp:lastPrinted>
  <dcterms:created xsi:type="dcterms:W3CDTF">2014-09-10T15:26:24Z</dcterms:created>
  <dcterms:modified xsi:type="dcterms:W3CDTF">2018-09-19T19:16:02Z</dcterms:modified>
</cp:coreProperties>
</file>