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6600FF"/>
    <a:srgbClr val="009999"/>
    <a:srgbClr val="008080"/>
    <a:srgbClr val="FF33CC"/>
    <a:srgbClr val="FF99FF"/>
    <a:srgbClr val="FF0066"/>
    <a:srgbClr val="66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07/07/2016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599020"/>
            <a:ext cx="9604310" cy="1276914"/>
          </a:xfrm>
        </p:spPr>
        <p:txBody>
          <a:bodyPr anchor="t">
            <a:normAutofit/>
          </a:bodyPr>
          <a:lstStyle/>
          <a:p>
            <a:r>
              <a:rPr lang="en-US" sz="4000" dirty="0"/>
              <a:t>GPU/PCI Passthrough in Linux KVM for Building On-Demand GPU Clusters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2413262"/>
            <a:ext cx="9604310" cy="243955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</a:pPr>
            <a:r>
              <a:rPr lang="pt-BR" dirty="0"/>
              <a:t>Andre Bernardes Soares Guedes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pt-BR" dirty="0"/>
              <a:t>Dogival Ferreira Da Silva Junior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pt-BR" dirty="0"/>
              <a:t>Jessica De Paula Figueira Ribeiro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pt-BR" dirty="0"/>
              <a:t>Priscila Da Costa Vieira</a:t>
            </a:r>
            <a:endParaRPr lang="en-US" dirty="0"/>
          </a:p>
          <a:p>
            <a:pPr algn="ctr">
              <a:lnSpc>
                <a:spcPct val="2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Agrupar 77"/>
          <p:cNvGrpSpPr/>
          <p:nvPr/>
        </p:nvGrpSpPr>
        <p:grpSpPr>
          <a:xfrm>
            <a:off x="226772" y="213852"/>
            <a:ext cx="5820229" cy="5972780"/>
            <a:chOff x="1364342" y="195791"/>
            <a:chExt cx="5820229" cy="5972780"/>
          </a:xfrm>
        </p:grpSpPr>
        <p:grpSp>
          <p:nvGrpSpPr>
            <p:cNvPr id="10" name="Agrupar 9"/>
            <p:cNvGrpSpPr/>
            <p:nvPr/>
          </p:nvGrpSpPr>
          <p:grpSpPr>
            <a:xfrm>
              <a:off x="1364342" y="195791"/>
              <a:ext cx="5820229" cy="2286215"/>
              <a:chOff x="1364342" y="406400"/>
              <a:chExt cx="7068459" cy="2888343"/>
            </a:xfrm>
          </p:grpSpPr>
          <p:sp>
            <p:nvSpPr>
              <p:cNvPr id="5" name="Retângulo Arredondado 4"/>
              <p:cNvSpPr/>
              <p:nvPr/>
            </p:nvSpPr>
            <p:spPr>
              <a:xfrm>
                <a:off x="1364342" y="406400"/>
                <a:ext cx="7068459" cy="2888343"/>
              </a:xfrm>
              <a:prstGeom prst="roundRect">
                <a:avLst>
                  <a:gd name="adj" fmla="val 4505"/>
                </a:avLst>
              </a:prstGeom>
              <a:gradFill flip="none" rotWithShape="1">
                <a:gsLst>
                  <a:gs pos="100000">
                    <a:srgbClr val="00B0F0"/>
                  </a:gs>
                  <a:gs pos="0">
                    <a:srgbClr val="5BD4FF"/>
                  </a:gs>
                </a:gsLst>
                <a:lin ang="54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Virtual Machine</a:t>
                </a:r>
              </a:p>
            </p:txBody>
          </p:sp>
          <p:sp>
            <p:nvSpPr>
              <p:cNvPr id="6" name="Retângulo Arredondado 5"/>
              <p:cNvSpPr/>
              <p:nvPr/>
            </p:nvSpPr>
            <p:spPr>
              <a:xfrm>
                <a:off x="1901364" y="1270000"/>
                <a:ext cx="1756229" cy="943428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Rounded MT Bold" panose="020F0704030504030204" pitchFamily="34" charset="0"/>
                  </a:rPr>
                  <a:t>App</a:t>
                </a:r>
              </a:p>
            </p:txBody>
          </p:sp>
          <p:sp>
            <p:nvSpPr>
              <p:cNvPr id="7" name="Retângulo Arredondado 6"/>
              <p:cNvSpPr/>
              <p:nvPr/>
            </p:nvSpPr>
            <p:spPr>
              <a:xfrm>
                <a:off x="3984164" y="1270000"/>
                <a:ext cx="1756229" cy="943428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Rounded MT Bold" panose="020F0704030504030204" pitchFamily="34" charset="0"/>
                  </a:rPr>
                  <a:t>App</a:t>
                </a:r>
              </a:p>
            </p:txBody>
          </p:sp>
          <p:sp>
            <p:nvSpPr>
              <p:cNvPr id="8" name="Retângulo Arredondado 7"/>
              <p:cNvSpPr/>
              <p:nvPr/>
            </p:nvSpPr>
            <p:spPr>
              <a:xfrm>
                <a:off x="6066964" y="1270000"/>
                <a:ext cx="1756229" cy="943428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Rounded MT Bold" panose="020F0704030504030204" pitchFamily="34" charset="0"/>
                  </a:rPr>
                  <a:t>App</a:t>
                </a:r>
              </a:p>
            </p:txBody>
          </p:sp>
          <p:sp>
            <p:nvSpPr>
              <p:cNvPr id="9" name="Retângulo Arredondado 8"/>
              <p:cNvSpPr/>
              <p:nvPr/>
            </p:nvSpPr>
            <p:spPr>
              <a:xfrm>
                <a:off x="1590186" y="2354942"/>
                <a:ext cx="6568266" cy="798285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92D050"/>
                  </a:gs>
                </a:gsLst>
                <a:lin ang="5400000" scaled="1"/>
              </a:gra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Guest OS</a:t>
                </a:r>
              </a:p>
            </p:txBody>
          </p:sp>
        </p:grpSp>
        <p:sp>
          <p:nvSpPr>
            <p:cNvPr id="11" name="Retângulo Arredondado 10"/>
            <p:cNvSpPr/>
            <p:nvPr/>
          </p:nvSpPr>
          <p:spPr>
            <a:xfrm>
              <a:off x="1364342" y="2769955"/>
              <a:ext cx="5820229" cy="733523"/>
            </a:xfrm>
            <a:prstGeom prst="roundRect">
              <a:avLst/>
            </a:prstGeom>
            <a:solidFill>
              <a:srgbClr val="0000FF">
                <a:alpha val="60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QEMU</a:t>
              </a: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1370419" y="3603067"/>
              <a:ext cx="5814152" cy="1277333"/>
            </a:xfrm>
            <a:prstGeom prst="roundRect">
              <a:avLst>
                <a:gd name="adj" fmla="val 10985"/>
              </a:avLst>
            </a:prstGeom>
            <a:solidFill>
              <a:srgbClr val="FF0000">
                <a:alpha val="67059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Host</a:t>
              </a: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1364342" y="4979989"/>
              <a:ext cx="5820229" cy="1188582"/>
            </a:xfrm>
            <a:prstGeom prst="roundRect">
              <a:avLst/>
            </a:prstGeom>
            <a:solidFill>
              <a:srgbClr val="FF660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Hardware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618841" y="2475626"/>
              <a:ext cx="81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IRQ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039423" y="2482884"/>
              <a:ext cx="81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MMIO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432804" y="2477442"/>
              <a:ext cx="81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DMA</a:t>
              </a: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1604326" y="4325259"/>
              <a:ext cx="1196933" cy="482571"/>
            </a:xfrm>
            <a:prstGeom prst="roundRect">
              <a:avLst/>
            </a:prstGeom>
            <a:solidFill>
              <a:schemeClr val="bg1">
                <a:alpha val="2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KVM</a:t>
              </a:r>
            </a:p>
          </p:txBody>
        </p:sp>
        <p:sp>
          <p:nvSpPr>
            <p:cNvPr id="19" name="Retângulo Arredondado 18"/>
            <p:cNvSpPr/>
            <p:nvPr/>
          </p:nvSpPr>
          <p:spPr>
            <a:xfrm>
              <a:off x="5153065" y="4327853"/>
              <a:ext cx="1196933" cy="482571"/>
            </a:xfrm>
            <a:prstGeom prst="roundRect">
              <a:avLst/>
            </a:prstGeom>
            <a:solidFill>
              <a:schemeClr val="bg1">
                <a:alpha val="2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VFIO</a:t>
              </a:r>
            </a:p>
          </p:txBody>
        </p:sp>
        <p:sp>
          <p:nvSpPr>
            <p:cNvPr id="20" name="Retângulo Arredondado 19"/>
            <p:cNvSpPr/>
            <p:nvPr/>
          </p:nvSpPr>
          <p:spPr>
            <a:xfrm>
              <a:off x="2220687" y="5660575"/>
              <a:ext cx="3410857" cy="333828"/>
            </a:xfrm>
            <a:prstGeom prst="roundRect">
              <a:avLst/>
            </a:prstGeom>
            <a:solidFill>
              <a:srgbClr val="FFFFFF">
                <a:alpha val="65882"/>
              </a:srgbClr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I/O Device</a:t>
              </a: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3981149" y="5169102"/>
              <a:ext cx="1171915" cy="317305"/>
            </a:xfrm>
            <a:prstGeom prst="roundRect">
              <a:avLst/>
            </a:prstGeom>
            <a:solidFill>
              <a:srgbClr val="FFFFFF">
                <a:alpha val="65882"/>
              </a:srgbClr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IOMMU</a:t>
              </a:r>
            </a:p>
          </p:txBody>
        </p:sp>
        <p:cxnSp>
          <p:nvCxnSpPr>
            <p:cNvPr id="24" name="Conector Angulado 23"/>
            <p:cNvCxnSpPr>
              <a:stCxn id="20" idx="1"/>
            </p:cNvCxnSpPr>
            <p:nvPr/>
          </p:nvCxnSpPr>
          <p:spPr>
            <a:xfrm rot="10800000">
              <a:off x="1734953" y="4829175"/>
              <a:ext cx="485734" cy="99831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 flipV="1">
              <a:off x="1734953" y="2349795"/>
              <a:ext cx="192" cy="196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>
              <a:off x="3095141" y="5500730"/>
              <a:ext cx="242" cy="159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tângulo Arredondado 20"/>
            <p:cNvSpPr/>
            <p:nvPr/>
          </p:nvSpPr>
          <p:spPr>
            <a:xfrm>
              <a:off x="2602148" y="5168225"/>
              <a:ext cx="986470" cy="317305"/>
            </a:xfrm>
            <a:prstGeom prst="roundRect">
              <a:avLst/>
            </a:prstGeom>
            <a:solidFill>
              <a:srgbClr val="FFFFFF">
                <a:alpha val="65882"/>
              </a:srgbClr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MMU</a:t>
              </a:r>
            </a:p>
          </p:txBody>
        </p:sp>
        <p:cxnSp>
          <p:nvCxnSpPr>
            <p:cNvPr id="43" name="Conector reto 42"/>
            <p:cNvCxnSpPr/>
            <p:nvPr/>
          </p:nvCxnSpPr>
          <p:spPr>
            <a:xfrm flipH="1" flipV="1">
              <a:off x="3068699" y="2349798"/>
              <a:ext cx="18877" cy="28032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V="1">
              <a:off x="4521617" y="2328451"/>
              <a:ext cx="10703" cy="28232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4526280" y="5485530"/>
              <a:ext cx="0" cy="1750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>
              <a:off x="2147080" y="3518569"/>
              <a:ext cx="0" cy="799426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 rot="16200000" flipH="1">
              <a:off x="2131722" y="4856451"/>
              <a:ext cx="497704" cy="443148"/>
            </a:xfrm>
            <a:prstGeom prst="bentConnector3">
              <a:avLst>
                <a:gd name="adj1" fmla="val 99333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5751531" y="3525833"/>
              <a:ext cx="0" cy="799426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Angulado 74"/>
            <p:cNvCxnSpPr/>
            <p:nvPr/>
          </p:nvCxnSpPr>
          <p:spPr>
            <a:xfrm rot="10800000" flipV="1">
              <a:off x="5210029" y="4829173"/>
              <a:ext cx="561470" cy="497704"/>
            </a:xfrm>
            <a:prstGeom prst="bentConnector3">
              <a:avLst>
                <a:gd name="adj1" fmla="val -127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CaixaDeTexto 1"/>
          <p:cNvSpPr txBox="1"/>
          <p:nvPr/>
        </p:nvSpPr>
        <p:spPr>
          <a:xfrm>
            <a:off x="6677299" y="906849"/>
            <a:ext cx="5370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VFIO - </a:t>
            </a:r>
            <a:r>
              <a:rPr lang="en-US" dirty="0"/>
              <a:t>Virtual Function I/O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MMIO – </a:t>
            </a:r>
            <a:r>
              <a:rPr lang="en-US" dirty="0"/>
              <a:t>Memory Mapped I/O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DMA – </a:t>
            </a:r>
            <a:r>
              <a:rPr lang="en-US" dirty="0"/>
              <a:t>Direct Memory Access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MMU – </a:t>
            </a:r>
            <a:r>
              <a:rPr lang="en-US" dirty="0"/>
              <a:t>Memory Management Unit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IOMMU – </a:t>
            </a:r>
            <a:r>
              <a:rPr lang="en-US" dirty="0"/>
              <a:t>Input–Output Memory Management Unit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KVM – </a:t>
            </a:r>
            <a:r>
              <a:rPr lang="en-US" dirty="0"/>
              <a:t>Kernel Virtual Machine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QEMU – </a:t>
            </a:r>
            <a:r>
              <a:rPr lang="en-US" dirty="0"/>
              <a:t>Quick Emulator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IRQ – </a:t>
            </a:r>
            <a:r>
              <a:rPr lang="en-US" dirty="0"/>
              <a:t>Interrupt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7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wnload.qnap.com/Origin/images/products/Application/notes/GPU-pass-through_en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23" y="413867"/>
            <a:ext cx="5833786" cy="56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41582" y="6257836"/>
            <a:ext cx="5716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https://download.qnap.com/Origin/images/products/Application/notes/GPU-pass-through_en01.jpg</a:t>
            </a:r>
          </a:p>
          <a:p>
            <a:r>
              <a:rPr lang="en-US" sz="1000" dirty="0"/>
              <a:t>https://upload.wikimedia.org/wikipedia/en/e/e9/GPU_Passthrough_technology.jpg</a:t>
            </a:r>
          </a:p>
          <a:p>
            <a:r>
              <a:rPr lang="en-US" sz="1000" dirty="0"/>
              <a:t>http://www.fp7-save.eu/papers/EUC2014B.pdf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DiamondGrid_16x9_TP10303101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grade de losangos (widescreen)</Template>
  <TotalTime>0</TotalTime>
  <Words>96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Arial Rounded MT Bold</vt:lpstr>
      <vt:lpstr>Times New Roman</vt:lpstr>
      <vt:lpstr>DiamondGrid_16x9_TP103031012</vt:lpstr>
      <vt:lpstr>GPU/PCI Passthrough in Linux KVM for Building On-Demand GPU Clusters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2016-07-05T18:35:28Z</dcterms:created>
  <dcterms:modified xsi:type="dcterms:W3CDTF">2016-07-07T13:52:40Z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