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0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EA64A-2B74-4A16-A9C3-1D5D789CF5C7}" type="datetimeFigureOut">
              <a:rPr lang="en-US"/>
              <a:pPr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CE91D-1EC1-479B-997C-DF87B0D488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478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CE91D-1EC1-479B-997C-DF87B0D488D3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87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CE91D-1EC1-479B-997C-DF87B0D488D3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4529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CE91D-1EC1-479B-997C-DF87B0D488D3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8273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CE91D-1EC1-479B-997C-DF87B0D488D3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6476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CE91D-1EC1-479B-997C-DF87B0D488D3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362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CE91D-1EC1-479B-997C-DF87B0D488D3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1731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CE91D-1EC1-479B-997C-DF87B0D488D3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2576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CE91D-1EC1-479B-997C-DF87B0D488D3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977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7676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623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1441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439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3663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130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415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843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369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253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716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2143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edrive.live.com/redir?resid=974174CB860EBCB2!8164&amp;authkey=!AOhTV6AbYPoR_k4&amp;ithint=folder,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musphinx.sourceforge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reillymedia/HTMLBook" TargetMode="External"/><Relationship Id="rId4" Type="http://schemas.openxmlformats.org/officeDocument/2006/relationships/hyperlink" Target="http://www.docbook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ucene.apache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adoop.apache.org/" TargetMode="External"/><Relationship Id="rId4" Type="http://schemas.openxmlformats.org/officeDocument/2006/relationships/hyperlink" Target="https://lucene.apache.org/solr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u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Factor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Speech to Text – innovating and integrating WITH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33348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and comments?</a:t>
            </a:r>
          </a:p>
          <a:p>
            <a:pPr lvl="1"/>
            <a:r>
              <a:rPr lang="en-US" dirty="0">
                <a:hlinkClick r:id="rId3"/>
              </a:rPr>
              <a:t>Resources and prototypes publically available here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929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of Alexandria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5297" y="1777188"/>
            <a:ext cx="7065294" cy="4623612"/>
          </a:xfrm>
        </p:spPr>
      </p:pic>
    </p:spTree>
    <p:extLst>
      <p:ext uri="{BB962C8B-B14F-4D97-AF65-F5344CB8AC3E}">
        <p14:creationId xmlns:p14="http://schemas.microsoft.com/office/powerpoint/2010/main" xmlns="" val="327695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were the controlled center of knowledge for the entire history of mankind!</a:t>
            </a:r>
          </a:p>
          <a:p>
            <a:r>
              <a:rPr lang="en-US" dirty="0"/>
              <a:t>Until the digital age…</a:t>
            </a:r>
          </a:p>
          <a:p>
            <a:r>
              <a:rPr lang="en-US" dirty="0"/>
              <a:t>Currently the online services groups in universities have become the </a:t>
            </a:r>
            <a:r>
              <a:rPr lang="en-US" dirty="0" err="1"/>
              <a:t>defacto</a:t>
            </a:r>
            <a:r>
              <a:rPr lang="en-US" dirty="0"/>
              <a:t> center for knowledge</a:t>
            </a:r>
          </a:p>
          <a:p>
            <a:r>
              <a:rPr lang="en-US" dirty="0"/>
              <a:t>But to them – the data they control or that knowledge is a burden to store and archive </a:t>
            </a:r>
          </a:p>
          <a:p>
            <a:r>
              <a:rPr lang="en-US" dirty="0"/>
              <a:t>They throw it away every 1 to 1.5 years on average!</a:t>
            </a:r>
          </a:p>
          <a:p>
            <a:r>
              <a:rPr lang="en-US" dirty="0"/>
              <a:t>Wouldn’t it be great if we have a place and a group that were experts in categorizing, searching, retrieving, and presenting this data to those who are looking for it?</a:t>
            </a:r>
          </a:p>
        </p:txBody>
      </p:sp>
    </p:spTree>
    <p:extLst>
      <p:ext uri="{BB962C8B-B14F-4D97-AF65-F5344CB8AC3E}">
        <p14:creationId xmlns:p14="http://schemas.microsoft.com/office/powerpoint/2010/main" xmlns="" val="121957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It is called the library… </a:t>
            </a:r>
          </a:p>
        </p:txBody>
      </p:sp>
    </p:spTree>
    <p:extLst>
      <p:ext uri="{BB962C8B-B14F-4D97-AF65-F5344CB8AC3E}">
        <p14:creationId xmlns:p14="http://schemas.microsoft.com/office/powerpoint/2010/main" xmlns="" val="348256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Factor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 is a software framework</a:t>
            </a:r>
          </a:p>
          <a:p>
            <a:pPr lvl="1"/>
            <a:r>
              <a:rPr lang="en-US" dirty="0"/>
              <a:t>The main goal is to take text from speech (video or audio) and convert it to raw text that users can manage and mark up</a:t>
            </a:r>
          </a:p>
          <a:p>
            <a:r>
              <a:rPr lang="en-US" dirty="0"/>
              <a:t>Why bother?</a:t>
            </a:r>
          </a:p>
          <a:p>
            <a:pPr lvl="1"/>
            <a:r>
              <a:rPr lang="en-US" dirty="0"/>
              <a:t>Users can correct the failures of machine translation</a:t>
            </a:r>
          </a:p>
          <a:p>
            <a:pPr lvl="1"/>
            <a:r>
              <a:rPr lang="en-US" dirty="0"/>
              <a:t>Users can then provide full English transcripts for subtitles and ADA use</a:t>
            </a:r>
          </a:p>
          <a:p>
            <a:pPr lvl="1"/>
            <a:r>
              <a:rPr lang="en-US" dirty="0"/>
              <a:t>Users can mark up unstructured text and share it with others in a library </a:t>
            </a:r>
          </a:p>
          <a:p>
            <a:pPr lvl="1"/>
            <a:r>
              <a:rPr lang="en-US" dirty="0"/>
              <a:t>Users can search the gathered text and make custom books from content scattered across departments and even years of lectures.</a:t>
            </a:r>
          </a:p>
          <a:p>
            <a:pPr lvl="1"/>
            <a:r>
              <a:rPr lang="en-US" dirty="0"/>
              <a:t>Users can also search via keywords to find video as well as text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168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components?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92500" lnSpcReduction="20000"/>
          </a:bodyPr>
          <a:lstStyle/>
          <a:p>
            <a:r>
              <a:rPr lang="en-US" dirty="0"/>
              <a:t>Speech to text engine – using an </a:t>
            </a:r>
            <a:r>
              <a:rPr lang="en-US" dirty="0" err="1"/>
              <a:t>opensource</a:t>
            </a:r>
            <a:r>
              <a:rPr lang="en-US" dirty="0"/>
              <a:t> library called </a:t>
            </a:r>
            <a:r>
              <a:rPr lang="en-US" dirty="0">
                <a:hlinkClick r:id="rId3"/>
              </a:rPr>
              <a:t>Sphinx</a:t>
            </a:r>
            <a:r>
              <a:rPr lang="en-US" dirty="0"/>
              <a:t> from Carnegie Mellon University</a:t>
            </a:r>
          </a:p>
          <a:p>
            <a:r>
              <a:rPr lang="en-US" dirty="0"/>
              <a:t>Project </a:t>
            </a:r>
            <a:r>
              <a:rPr lang="en-US" dirty="0" smtClean="0"/>
              <a:t>Convert</a:t>
            </a:r>
            <a:endParaRPr lang="en-US" dirty="0"/>
          </a:p>
          <a:p>
            <a:pPr lvl="1"/>
            <a:r>
              <a:rPr lang="en-US" dirty="0" smtClean="0"/>
              <a:t>Already being used </a:t>
            </a:r>
            <a:r>
              <a:rPr lang="en-US" dirty="0"/>
              <a:t>for a transcript purpose for some of </a:t>
            </a:r>
            <a:r>
              <a:rPr lang="en-US" dirty="0" smtClean="0"/>
              <a:t>CMU courses</a:t>
            </a:r>
          </a:p>
          <a:p>
            <a:pPr lvl="1"/>
            <a:r>
              <a:rPr lang="en-US" dirty="0" smtClean="0"/>
              <a:t>Automated system to convert, process, and store digital media with the Sphinx library</a:t>
            </a:r>
            <a:endParaRPr lang="en-US" dirty="0"/>
          </a:p>
          <a:p>
            <a:pPr lvl="1"/>
            <a:r>
              <a:rPr lang="en-US" dirty="0"/>
              <a:t>Transcript also provides timestamp which is used in the next project</a:t>
            </a:r>
          </a:p>
          <a:p>
            <a:r>
              <a:rPr lang="en-US" dirty="0"/>
              <a:t>Project Window-Pane</a:t>
            </a:r>
          </a:p>
          <a:p>
            <a:pPr lvl="1"/>
            <a:r>
              <a:rPr lang="en-US" dirty="0"/>
              <a:t>This is the interface that allows the user to view video (similar to blackboard) and simultaneously edit the text transcript</a:t>
            </a:r>
          </a:p>
          <a:p>
            <a:r>
              <a:rPr lang="en-US" dirty="0"/>
              <a:t>Project Marker</a:t>
            </a:r>
          </a:p>
          <a:p>
            <a:pPr lvl="1"/>
            <a:r>
              <a:rPr lang="en-US" dirty="0"/>
              <a:t>This portion allows a user to enter a drag and drop application and mark unstructured text via a simple GUI interface.</a:t>
            </a:r>
          </a:p>
          <a:p>
            <a:pPr lvl="1"/>
            <a:r>
              <a:rPr lang="en-US" dirty="0"/>
              <a:t>Code is rendered into a </a:t>
            </a:r>
            <a:r>
              <a:rPr lang="en-US" dirty="0">
                <a:hlinkClick r:id="rId4"/>
              </a:rPr>
              <a:t>DocBook</a:t>
            </a:r>
            <a:r>
              <a:rPr lang="en-US" dirty="0"/>
              <a:t> or </a:t>
            </a:r>
            <a:r>
              <a:rPr lang="en-US" dirty="0">
                <a:hlinkClick r:id="rId5"/>
              </a:rPr>
              <a:t>HTMLBook</a:t>
            </a:r>
            <a:r>
              <a:rPr lang="en-US" dirty="0"/>
              <a:t> format which allows for export to PDF, HTML, </a:t>
            </a:r>
            <a:r>
              <a:rPr lang="en-US" dirty="0">
                <a:hlinkClick r:id="rId4"/>
              </a:rPr>
              <a:t>Docbook</a:t>
            </a:r>
            <a:r>
              <a:rPr lang="en-US" dirty="0"/>
              <a:t>, and even ePub </a:t>
            </a:r>
          </a:p>
          <a:p>
            <a:pPr lvl="1"/>
            <a:r>
              <a:rPr lang="en-US" dirty="0"/>
              <a:t>PDF and HTML formats can be printed too – making real-time books</a:t>
            </a:r>
          </a:p>
        </p:txBody>
      </p:sp>
    </p:spTree>
    <p:extLst>
      <p:ext uri="{BB962C8B-B14F-4D97-AF65-F5344CB8AC3E}">
        <p14:creationId xmlns:p14="http://schemas.microsoft.com/office/powerpoint/2010/main" xmlns="" val="131768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SH-3  </a:t>
            </a:r>
          </a:p>
          <a:p>
            <a:pPr lvl="1"/>
            <a:r>
              <a:rPr lang="en-US" dirty="0"/>
              <a:t>This is a meta portion of the project that deals with raw data storage and preparing data for archiving and retrieval.</a:t>
            </a:r>
          </a:p>
          <a:p>
            <a:r>
              <a:rPr lang="en-US"/>
              <a:t>Project </a:t>
            </a:r>
            <a:r>
              <a:rPr lang="en-US" smtClean="0"/>
              <a:t>Baker</a:t>
            </a:r>
            <a:endParaRPr lang="en-US" dirty="0"/>
          </a:p>
          <a:p>
            <a:pPr lvl="1"/>
            <a:r>
              <a:rPr lang="en-US" dirty="0"/>
              <a:t>This is the search engine portion</a:t>
            </a:r>
          </a:p>
          <a:p>
            <a:pPr lvl="1"/>
            <a:r>
              <a:rPr lang="en-US" dirty="0"/>
              <a:t>Aggregates all the searchable text transcripts</a:t>
            </a:r>
          </a:p>
          <a:p>
            <a:pPr lvl="1"/>
            <a:r>
              <a:rPr lang="en-US" dirty="0"/>
              <a:t>Uses </a:t>
            </a:r>
            <a:r>
              <a:rPr lang="en-US" dirty="0" err="1">
                <a:hlinkClick r:id="rId3"/>
              </a:rPr>
              <a:t>Lucene</a:t>
            </a:r>
            <a:r>
              <a:rPr lang="en-US" dirty="0"/>
              <a:t> (an </a:t>
            </a:r>
            <a:r>
              <a:rPr lang="en-US" dirty="0" err="1"/>
              <a:t>opensource</a:t>
            </a:r>
            <a:r>
              <a:rPr lang="en-US" dirty="0"/>
              <a:t> indexing tool that prepares data for searching)</a:t>
            </a:r>
          </a:p>
          <a:p>
            <a:pPr lvl="1"/>
            <a:r>
              <a:rPr lang="en-US" dirty="0"/>
              <a:t>Uses </a:t>
            </a:r>
            <a:r>
              <a:rPr lang="en-US" dirty="0" err="1">
                <a:hlinkClick r:id="rId4"/>
              </a:rPr>
              <a:t>Solr</a:t>
            </a:r>
            <a:r>
              <a:rPr lang="en-US" dirty="0"/>
              <a:t> (an </a:t>
            </a:r>
            <a:r>
              <a:rPr lang="en-US" dirty="0" err="1"/>
              <a:t>opensource</a:t>
            </a:r>
            <a:r>
              <a:rPr lang="en-US" dirty="0"/>
              <a:t> </a:t>
            </a:r>
            <a:r>
              <a:rPr lang="en-US" dirty="0" err="1"/>
              <a:t>webcrawler</a:t>
            </a:r>
            <a:r>
              <a:rPr lang="en-US" dirty="0"/>
              <a:t> that a user would search from)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hlinkClick r:id="rId5"/>
              </a:rPr>
              <a:t>Hadoop</a:t>
            </a:r>
            <a:r>
              <a:rPr lang="en-US" dirty="0"/>
              <a:t> (just for data storage)</a:t>
            </a:r>
          </a:p>
        </p:txBody>
      </p:sp>
    </p:spTree>
    <p:extLst>
      <p:ext uri="{BB962C8B-B14F-4D97-AF65-F5344CB8AC3E}">
        <p14:creationId xmlns:p14="http://schemas.microsoft.com/office/powerpoint/2010/main" xmlns="" val="93931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current state?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343148"/>
            <a:ext cx="9720073" cy="4023360"/>
          </a:xfrm>
        </p:spPr>
        <p:txBody>
          <a:bodyPr/>
          <a:lstStyle/>
          <a:p>
            <a:r>
              <a:rPr lang="en-US" dirty="0"/>
              <a:t>We have a working prototype of each part</a:t>
            </a:r>
          </a:p>
          <a:p>
            <a:pPr lvl="1"/>
            <a:r>
              <a:rPr lang="en-US" dirty="0"/>
              <a:t>Main UI parts have been integrated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Two student groups have worked on separate prototypes and produced research into the Sphinx module and its inner workings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 am looking for support from any interested parties.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69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library’s role?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68820"/>
            <a:ext cx="8946541" cy="4195481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r>
              <a:rPr lang="en-US" dirty="0"/>
              <a:t>Help with licenses </a:t>
            </a:r>
          </a:p>
          <a:p>
            <a:pPr lvl="1"/>
            <a:r>
              <a:rPr lang="en-US" dirty="0"/>
              <a:t>Can all the content be placed under creative commons? </a:t>
            </a:r>
          </a:p>
          <a:p>
            <a:pPr lvl="1"/>
            <a:r>
              <a:rPr lang="en-US" dirty="0"/>
              <a:t>If so which one?</a:t>
            </a:r>
          </a:p>
          <a:p>
            <a:pPr lvl="1"/>
            <a:r>
              <a:rPr lang="en-US" dirty="0"/>
              <a:t>Will the university have an issue?</a:t>
            </a:r>
          </a:p>
          <a:p>
            <a:pPr lvl="1"/>
            <a:r>
              <a:rPr lang="en-US" dirty="0"/>
              <a:t>Are there intellectual property issues?</a:t>
            </a:r>
          </a:p>
          <a:p>
            <a:r>
              <a:rPr lang="en-US" dirty="0"/>
              <a:t>Funding</a:t>
            </a:r>
          </a:p>
          <a:p>
            <a:pPr lvl="1"/>
            <a:r>
              <a:rPr lang="en-US" dirty="0"/>
              <a:t>Are there research grants for a product like this? IMLS? </a:t>
            </a:r>
            <a:br>
              <a:rPr lang="en-US" dirty="0"/>
            </a:br>
            <a:r>
              <a:rPr lang="en-US" dirty="0"/>
              <a:t>Mellon foundation? ADA?</a:t>
            </a:r>
          </a:p>
          <a:p>
            <a:pPr lvl="1"/>
            <a:r>
              <a:rPr lang="en-US" dirty="0"/>
              <a:t>Currently the </a:t>
            </a:r>
            <a:r>
              <a:rPr lang="en-US" dirty="0">
                <a:hlinkClick r:id=""/>
              </a:rPr>
              <a:t>NAD is </a:t>
            </a:r>
            <a:r>
              <a:rPr lang="en-US" b="1" i="1" dirty="0">
                <a:hlinkClick r:id="rId3"/>
              </a:rPr>
              <a:t>suing</a:t>
            </a:r>
            <a:r>
              <a:rPr lang="en-US" dirty="0">
                <a:hlinkClick r:id=""/>
              </a:rPr>
              <a:t> MIT and Harvard</a:t>
            </a:r>
            <a:r>
              <a:rPr lang="en-US" dirty="0"/>
              <a:t> for not providing captioning on their online course videos. </a:t>
            </a:r>
          </a:p>
          <a:p>
            <a:pPr lvl="1"/>
            <a:r>
              <a:rPr lang="en-US" dirty="0"/>
              <a:t>How would one apply?  Where would one look?</a:t>
            </a:r>
          </a:p>
          <a:p>
            <a:r>
              <a:rPr lang="en-US" dirty="0"/>
              <a:t>Way down the road</a:t>
            </a:r>
          </a:p>
          <a:p>
            <a:pPr lvl="1"/>
            <a:r>
              <a:rPr lang="en-US" dirty="0"/>
              <a:t>Management and shepherding of the project?</a:t>
            </a:r>
          </a:p>
        </p:txBody>
      </p:sp>
    </p:spTree>
    <p:extLst>
      <p:ext uri="{BB962C8B-B14F-4D97-AF65-F5344CB8AC3E}">
        <p14:creationId xmlns:p14="http://schemas.microsoft.com/office/powerpoint/2010/main" xmlns="" val="2490310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152</TotalTime>
  <Words>564</Words>
  <Application>Microsoft Office PowerPoint</Application>
  <PresentationFormat>Custom</PresentationFormat>
  <Paragraphs>72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Integral</vt:lpstr>
      <vt:lpstr>Project Factor</vt:lpstr>
      <vt:lpstr>Library of Alexandria</vt:lpstr>
      <vt:lpstr>Why?</vt:lpstr>
      <vt:lpstr>We do…</vt:lpstr>
      <vt:lpstr>Project Factor Proposal</vt:lpstr>
      <vt:lpstr>What are the components?</vt:lpstr>
      <vt:lpstr>Factor components</vt:lpstr>
      <vt:lpstr>What is the current state?</vt:lpstr>
      <vt:lpstr>What is the library’s role? 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Factor</dc:title>
  <dc:creator>Jeremy Hajek</dc:creator>
  <cp:lastModifiedBy>palad_000</cp:lastModifiedBy>
  <cp:revision>26</cp:revision>
  <dcterms:created xsi:type="dcterms:W3CDTF">2014-02-20T16:22:44Z</dcterms:created>
  <dcterms:modified xsi:type="dcterms:W3CDTF">2016-09-26T16:38:33Z</dcterms:modified>
</cp:coreProperties>
</file>