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E5C1A-7984-4144-9114-BF072EC9C9F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166A4B-70ED-4A41-AEEF-296C82028A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dirty="0"/>
            <a:t>The Key Trends Shaping Our Talent Pool</a:t>
          </a:r>
          <a:endParaRPr lang="en-US" dirty="0"/>
        </a:p>
      </dgm:t>
    </dgm:pt>
    <dgm:pt modelId="{6A3757D7-8D9D-4F96-AB19-735D08EA8F04}" type="parTrans" cxnId="{D0AE9A58-F19B-4045-BA1D-50758956D1F1}">
      <dgm:prSet/>
      <dgm:spPr/>
      <dgm:t>
        <a:bodyPr/>
        <a:lstStyle/>
        <a:p>
          <a:endParaRPr lang="en-US"/>
        </a:p>
      </dgm:t>
    </dgm:pt>
    <dgm:pt modelId="{491B5CDF-20D2-43FF-80BD-86F2D7B7911B}" type="sibTrans" cxnId="{D0AE9A58-F19B-4045-BA1D-50758956D1F1}">
      <dgm:prSet/>
      <dgm:spPr/>
      <dgm:t>
        <a:bodyPr/>
        <a:lstStyle/>
        <a:p>
          <a:endParaRPr lang="en-US"/>
        </a:p>
      </dgm:t>
    </dgm:pt>
    <dgm:pt modelId="{32464945-8F99-4873-8FF7-3049B6216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The Evolving Skillsets We Need to Win</a:t>
          </a:r>
          <a:endParaRPr lang="en-US"/>
        </a:p>
      </dgm:t>
    </dgm:pt>
    <dgm:pt modelId="{29AE3F36-D72F-4A40-ACEA-C6796F9A2D79}" type="parTrans" cxnId="{1A0BF9B3-430C-4900-A57D-D7D4C4A921AB}">
      <dgm:prSet/>
      <dgm:spPr/>
      <dgm:t>
        <a:bodyPr/>
        <a:lstStyle/>
        <a:p>
          <a:endParaRPr lang="en-US"/>
        </a:p>
      </dgm:t>
    </dgm:pt>
    <dgm:pt modelId="{54924EEB-85B0-46FE-ADDA-53794B7C5001}" type="sibTrans" cxnId="{1A0BF9B3-430C-4900-A57D-D7D4C4A921AB}">
      <dgm:prSet/>
      <dgm:spPr/>
      <dgm:t>
        <a:bodyPr/>
        <a:lstStyle/>
        <a:p>
          <a:endParaRPr lang="en-US"/>
        </a:p>
      </dgm:t>
    </dgm:pt>
    <dgm:pt modelId="{7B6B26FD-8807-4C66-B021-38BDD23C7A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A New Leadership Role for the Ai Era: The CAIO</a:t>
          </a:r>
          <a:endParaRPr lang="en-US"/>
        </a:p>
      </dgm:t>
    </dgm:pt>
    <dgm:pt modelId="{E2CC912D-EFCB-4366-AA3D-7A261FFE2496}" type="parTrans" cxnId="{A10F08A4-C466-45FC-813A-B935D82749DD}">
      <dgm:prSet/>
      <dgm:spPr/>
      <dgm:t>
        <a:bodyPr/>
        <a:lstStyle/>
        <a:p>
          <a:endParaRPr lang="en-US"/>
        </a:p>
      </dgm:t>
    </dgm:pt>
    <dgm:pt modelId="{667D0B1C-8BA6-49ED-B31C-1220F996DCD0}" type="sibTrans" cxnId="{A10F08A4-C466-45FC-813A-B935D82749DD}">
      <dgm:prSet/>
      <dgm:spPr/>
      <dgm:t>
        <a:bodyPr/>
        <a:lstStyle/>
        <a:p>
          <a:endParaRPr lang="en-US"/>
        </a:p>
      </dgm:t>
    </dgm:pt>
    <dgm:pt modelId="{DCA6CBE6-B052-4C4B-89CA-96D4131A1A66}" type="pres">
      <dgm:prSet presAssocID="{5BCE5C1A-7984-4144-9114-BF072EC9C9F0}" presName="root" presStyleCnt="0">
        <dgm:presLayoutVars>
          <dgm:dir/>
          <dgm:resizeHandles val="exact"/>
        </dgm:presLayoutVars>
      </dgm:prSet>
      <dgm:spPr/>
    </dgm:pt>
    <dgm:pt modelId="{DC40AFFC-EA3D-47E4-981A-264F0C7EAABC}" type="pres">
      <dgm:prSet presAssocID="{FE166A4B-70ED-4A41-AEEF-296C82028A62}" presName="compNode" presStyleCnt="0"/>
      <dgm:spPr/>
    </dgm:pt>
    <dgm:pt modelId="{FEB80B16-B22C-4106-B28B-F7D982C581A8}" type="pres">
      <dgm:prSet presAssocID="{FE166A4B-70ED-4A41-AEEF-296C82028A6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55039FE-9686-47CE-86CE-47744D38109D}" type="pres">
      <dgm:prSet presAssocID="{FE166A4B-70ED-4A41-AEEF-296C82028A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DAF16E7-F31D-4898-995D-0A1892329ED9}" type="pres">
      <dgm:prSet presAssocID="{FE166A4B-70ED-4A41-AEEF-296C82028A62}" presName="spaceRect" presStyleCnt="0"/>
      <dgm:spPr/>
    </dgm:pt>
    <dgm:pt modelId="{2E817ECC-37EA-4671-BEDF-9446DF558AFD}" type="pres">
      <dgm:prSet presAssocID="{FE166A4B-70ED-4A41-AEEF-296C82028A62}" presName="textRect" presStyleLbl="revTx" presStyleIdx="0" presStyleCnt="3">
        <dgm:presLayoutVars>
          <dgm:chMax val="1"/>
          <dgm:chPref val="1"/>
        </dgm:presLayoutVars>
      </dgm:prSet>
      <dgm:spPr/>
    </dgm:pt>
    <dgm:pt modelId="{7903E054-EA76-45C2-859A-291F2524F7F9}" type="pres">
      <dgm:prSet presAssocID="{491B5CDF-20D2-43FF-80BD-86F2D7B7911B}" presName="sibTrans" presStyleCnt="0"/>
      <dgm:spPr/>
    </dgm:pt>
    <dgm:pt modelId="{41A13939-4716-4A98-A927-89A4BAD33DE0}" type="pres">
      <dgm:prSet presAssocID="{32464945-8F99-4873-8FF7-3049B6216005}" presName="compNode" presStyleCnt="0"/>
      <dgm:spPr/>
    </dgm:pt>
    <dgm:pt modelId="{B430F8D7-C175-4CA8-8364-2DADD675C320}" type="pres">
      <dgm:prSet presAssocID="{32464945-8F99-4873-8FF7-3049B621600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C79AEA-9B9A-4AD4-B300-CCC307A03183}" type="pres">
      <dgm:prSet presAssocID="{32464945-8F99-4873-8FF7-3049B62160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A83411-52B9-468E-8005-0B779E5790BB}" type="pres">
      <dgm:prSet presAssocID="{32464945-8F99-4873-8FF7-3049B6216005}" presName="spaceRect" presStyleCnt="0"/>
      <dgm:spPr/>
    </dgm:pt>
    <dgm:pt modelId="{6738828E-62D7-46A4-A596-C8302B2D7DF9}" type="pres">
      <dgm:prSet presAssocID="{32464945-8F99-4873-8FF7-3049B6216005}" presName="textRect" presStyleLbl="revTx" presStyleIdx="1" presStyleCnt="3">
        <dgm:presLayoutVars>
          <dgm:chMax val="1"/>
          <dgm:chPref val="1"/>
        </dgm:presLayoutVars>
      </dgm:prSet>
      <dgm:spPr/>
    </dgm:pt>
    <dgm:pt modelId="{7857BB26-23F9-41FB-902B-71BD7AC9DE64}" type="pres">
      <dgm:prSet presAssocID="{54924EEB-85B0-46FE-ADDA-53794B7C5001}" presName="sibTrans" presStyleCnt="0"/>
      <dgm:spPr/>
    </dgm:pt>
    <dgm:pt modelId="{CAF3026F-CC3C-4CEA-96B8-D1AD07EC4BAC}" type="pres">
      <dgm:prSet presAssocID="{7B6B26FD-8807-4C66-B021-38BDD23C7A73}" presName="compNode" presStyleCnt="0"/>
      <dgm:spPr/>
    </dgm:pt>
    <dgm:pt modelId="{9135182F-200C-4BB6-B942-D3DEF9C90810}" type="pres">
      <dgm:prSet presAssocID="{7B6B26FD-8807-4C66-B021-38BDD23C7A7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47188A0-BBB6-437A-A92E-244020A11687}" type="pres">
      <dgm:prSet presAssocID="{7B6B26FD-8807-4C66-B021-38BDD23C7A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1AAFA71D-7F34-4DB1-A74B-C76542A2ABA7}" type="pres">
      <dgm:prSet presAssocID="{7B6B26FD-8807-4C66-B021-38BDD23C7A73}" presName="spaceRect" presStyleCnt="0"/>
      <dgm:spPr/>
    </dgm:pt>
    <dgm:pt modelId="{1275F33E-D56D-4F49-B6FE-851A5BC36BAF}" type="pres">
      <dgm:prSet presAssocID="{7B6B26FD-8807-4C66-B021-38BDD23C7A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7F0C09-3480-42D9-ADA5-F2E38E0DA35B}" type="presOf" srcId="{5BCE5C1A-7984-4144-9114-BF072EC9C9F0}" destId="{DCA6CBE6-B052-4C4B-89CA-96D4131A1A66}" srcOrd="0" destOrd="0" presId="urn:microsoft.com/office/officeart/2018/5/layout/IconLeafLabelList"/>
    <dgm:cxn modelId="{D0AE9A58-F19B-4045-BA1D-50758956D1F1}" srcId="{5BCE5C1A-7984-4144-9114-BF072EC9C9F0}" destId="{FE166A4B-70ED-4A41-AEEF-296C82028A62}" srcOrd="0" destOrd="0" parTransId="{6A3757D7-8D9D-4F96-AB19-735D08EA8F04}" sibTransId="{491B5CDF-20D2-43FF-80BD-86F2D7B7911B}"/>
    <dgm:cxn modelId="{A10F08A4-C466-45FC-813A-B935D82749DD}" srcId="{5BCE5C1A-7984-4144-9114-BF072EC9C9F0}" destId="{7B6B26FD-8807-4C66-B021-38BDD23C7A73}" srcOrd="2" destOrd="0" parTransId="{E2CC912D-EFCB-4366-AA3D-7A261FFE2496}" sibTransId="{667D0B1C-8BA6-49ED-B31C-1220F996DCD0}"/>
    <dgm:cxn modelId="{1A0BF9B3-430C-4900-A57D-D7D4C4A921AB}" srcId="{5BCE5C1A-7984-4144-9114-BF072EC9C9F0}" destId="{32464945-8F99-4873-8FF7-3049B6216005}" srcOrd="1" destOrd="0" parTransId="{29AE3F36-D72F-4A40-ACEA-C6796F9A2D79}" sibTransId="{54924EEB-85B0-46FE-ADDA-53794B7C5001}"/>
    <dgm:cxn modelId="{81945CB6-E51D-4EFE-B669-D719E059721F}" type="presOf" srcId="{7B6B26FD-8807-4C66-B021-38BDD23C7A73}" destId="{1275F33E-D56D-4F49-B6FE-851A5BC36BAF}" srcOrd="0" destOrd="0" presId="urn:microsoft.com/office/officeart/2018/5/layout/IconLeafLabelList"/>
    <dgm:cxn modelId="{D9C45CD3-2D15-41FA-B22D-E1273F34C3A9}" type="presOf" srcId="{FE166A4B-70ED-4A41-AEEF-296C82028A62}" destId="{2E817ECC-37EA-4671-BEDF-9446DF558AFD}" srcOrd="0" destOrd="0" presId="urn:microsoft.com/office/officeart/2018/5/layout/IconLeafLabelList"/>
    <dgm:cxn modelId="{430732F0-A677-4711-88DF-FC258B3D0A87}" type="presOf" srcId="{32464945-8F99-4873-8FF7-3049B6216005}" destId="{6738828E-62D7-46A4-A596-C8302B2D7DF9}" srcOrd="0" destOrd="0" presId="urn:microsoft.com/office/officeart/2018/5/layout/IconLeafLabelList"/>
    <dgm:cxn modelId="{D074772E-3A99-4DA3-A549-50DFFD1B1C8F}" type="presParOf" srcId="{DCA6CBE6-B052-4C4B-89CA-96D4131A1A66}" destId="{DC40AFFC-EA3D-47E4-981A-264F0C7EAABC}" srcOrd="0" destOrd="0" presId="urn:microsoft.com/office/officeart/2018/5/layout/IconLeafLabelList"/>
    <dgm:cxn modelId="{864083E0-3799-4AAB-B06B-CBF5FE47CF2A}" type="presParOf" srcId="{DC40AFFC-EA3D-47E4-981A-264F0C7EAABC}" destId="{FEB80B16-B22C-4106-B28B-F7D982C581A8}" srcOrd="0" destOrd="0" presId="urn:microsoft.com/office/officeart/2018/5/layout/IconLeafLabelList"/>
    <dgm:cxn modelId="{2D0D0D89-5A24-4B3B-8123-B62BAEED71FA}" type="presParOf" srcId="{DC40AFFC-EA3D-47E4-981A-264F0C7EAABC}" destId="{C55039FE-9686-47CE-86CE-47744D38109D}" srcOrd="1" destOrd="0" presId="urn:microsoft.com/office/officeart/2018/5/layout/IconLeafLabelList"/>
    <dgm:cxn modelId="{61BC9089-9349-4D02-A8F7-ADEDE078518D}" type="presParOf" srcId="{DC40AFFC-EA3D-47E4-981A-264F0C7EAABC}" destId="{8DAF16E7-F31D-4898-995D-0A1892329ED9}" srcOrd="2" destOrd="0" presId="urn:microsoft.com/office/officeart/2018/5/layout/IconLeafLabelList"/>
    <dgm:cxn modelId="{DC3EEFCD-44DB-47FD-854E-C8E83AB0D7AC}" type="presParOf" srcId="{DC40AFFC-EA3D-47E4-981A-264F0C7EAABC}" destId="{2E817ECC-37EA-4671-BEDF-9446DF558AFD}" srcOrd="3" destOrd="0" presId="urn:microsoft.com/office/officeart/2018/5/layout/IconLeafLabelList"/>
    <dgm:cxn modelId="{05B496A7-7310-48A0-B768-D613E47ADC47}" type="presParOf" srcId="{DCA6CBE6-B052-4C4B-89CA-96D4131A1A66}" destId="{7903E054-EA76-45C2-859A-291F2524F7F9}" srcOrd="1" destOrd="0" presId="urn:microsoft.com/office/officeart/2018/5/layout/IconLeafLabelList"/>
    <dgm:cxn modelId="{E759BE2A-4F4E-4293-872C-10025C3F8D06}" type="presParOf" srcId="{DCA6CBE6-B052-4C4B-89CA-96D4131A1A66}" destId="{41A13939-4716-4A98-A927-89A4BAD33DE0}" srcOrd="2" destOrd="0" presId="urn:microsoft.com/office/officeart/2018/5/layout/IconLeafLabelList"/>
    <dgm:cxn modelId="{03A93B1A-0E6E-4628-8FC6-40D44D2C504A}" type="presParOf" srcId="{41A13939-4716-4A98-A927-89A4BAD33DE0}" destId="{B430F8D7-C175-4CA8-8364-2DADD675C320}" srcOrd="0" destOrd="0" presId="urn:microsoft.com/office/officeart/2018/5/layout/IconLeafLabelList"/>
    <dgm:cxn modelId="{1D810C84-57FC-40B5-96D2-ECFC13476327}" type="presParOf" srcId="{41A13939-4716-4A98-A927-89A4BAD33DE0}" destId="{15C79AEA-9B9A-4AD4-B300-CCC307A03183}" srcOrd="1" destOrd="0" presId="urn:microsoft.com/office/officeart/2018/5/layout/IconLeafLabelList"/>
    <dgm:cxn modelId="{F546B0DE-0ECE-4F69-935C-F9019C4C29D3}" type="presParOf" srcId="{41A13939-4716-4A98-A927-89A4BAD33DE0}" destId="{31A83411-52B9-468E-8005-0B779E5790BB}" srcOrd="2" destOrd="0" presId="urn:microsoft.com/office/officeart/2018/5/layout/IconLeafLabelList"/>
    <dgm:cxn modelId="{294EFD3A-85A0-4D31-9DEF-7DD66A743C9F}" type="presParOf" srcId="{41A13939-4716-4A98-A927-89A4BAD33DE0}" destId="{6738828E-62D7-46A4-A596-C8302B2D7DF9}" srcOrd="3" destOrd="0" presId="urn:microsoft.com/office/officeart/2018/5/layout/IconLeafLabelList"/>
    <dgm:cxn modelId="{036BF345-7B14-4A08-A558-145EBB08D997}" type="presParOf" srcId="{DCA6CBE6-B052-4C4B-89CA-96D4131A1A66}" destId="{7857BB26-23F9-41FB-902B-71BD7AC9DE64}" srcOrd="3" destOrd="0" presId="urn:microsoft.com/office/officeart/2018/5/layout/IconLeafLabelList"/>
    <dgm:cxn modelId="{77EBB90D-46E5-4F06-86DB-05F472C4058A}" type="presParOf" srcId="{DCA6CBE6-B052-4C4B-89CA-96D4131A1A66}" destId="{CAF3026F-CC3C-4CEA-96B8-D1AD07EC4BAC}" srcOrd="4" destOrd="0" presId="urn:microsoft.com/office/officeart/2018/5/layout/IconLeafLabelList"/>
    <dgm:cxn modelId="{C4BE9676-5863-4F5F-9A0C-6CC49D3E5402}" type="presParOf" srcId="{CAF3026F-CC3C-4CEA-96B8-D1AD07EC4BAC}" destId="{9135182F-200C-4BB6-B942-D3DEF9C90810}" srcOrd="0" destOrd="0" presId="urn:microsoft.com/office/officeart/2018/5/layout/IconLeafLabelList"/>
    <dgm:cxn modelId="{7AA46E20-554F-4944-8021-F42FA30EDFB3}" type="presParOf" srcId="{CAF3026F-CC3C-4CEA-96B8-D1AD07EC4BAC}" destId="{347188A0-BBB6-437A-A92E-244020A11687}" srcOrd="1" destOrd="0" presId="urn:microsoft.com/office/officeart/2018/5/layout/IconLeafLabelList"/>
    <dgm:cxn modelId="{7C42B383-F52C-43FF-96EF-9E95CB61498E}" type="presParOf" srcId="{CAF3026F-CC3C-4CEA-96B8-D1AD07EC4BAC}" destId="{1AAFA71D-7F34-4DB1-A74B-C76542A2ABA7}" srcOrd="2" destOrd="0" presId="urn:microsoft.com/office/officeart/2018/5/layout/IconLeafLabelList"/>
    <dgm:cxn modelId="{90934A2D-DE88-41F4-8D39-48CA28B49666}" type="presParOf" srcId="{CAF3026F-CC3C-4CEA-96B8-D1AD07EC4BAC}" destId="{1275F33E-D56D-4F49-B6FE-851A5BC36BA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D14E0-AE50-4C67-A36C-E62997ED6D5B}" type="doc">
      <dgm:prSet loTypeId="urn:microsoft.com/office/officeart/2005/8/layout/hChevron3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942E8F-52BF-4AD0-97B4-6B5446F94EC0}">
      <dgm:prSet/>
      <dgm:spPr/>
      <dgm:t>
        <a:bodyPr/>
        <a:lstStyle/>
        <a:p>
          <a:r>
            <a:rPr lang="en-CA" b="1" dirty="0"/>
            <a:t>A</a:t>
          </a:r>
          <a:r>
            <a:rPr lang="en-CA" dirty="0"/>
            <a:t> </a:t>
          </a:r>
          <a:r>
            <a:rPr lang="en-US" b="1" dirty="0"/>
            <a:t> New Executive Role:</a:t>
          </a:r>
          <a:r>
            <a:rPr lang="en-US" dirty="0"/>
            <a:t> Oversees AI strategy and implementation enterprise-wide.</a:t>
          </a:r>
        </a:p>
      </dgm:t>
    </dgm:pt>
    <dgm:pt modelId="{0C9833F0-7119-46B0-8D8C-F7EAF1E8C9B3}" type="parTrans" cxnId="{8E6CB2D5-640E-4D9B-96F0-3363B3F3033A}">
      <dgm:prSet/>
      <dgm:spPr/>
      <dgm:t>
        <a:bodyPr/>
        <a:lstStyle/>
        <a:p>
          <a:endParaRPr lang="en-US"/>
        </a:p>
      </dgm:t>
    </dgm:pt>
    <dgm:pt modelId="{664987A6-679C-4B6E-90F3-2E2731788428}" type="sibTrans" cxnId="{8E6CB2D5-640E-4D9B-96F0-3363B3F3033A}">
      <dgm:prSet/>
      <dgm:spPr/>
      <dgm:t>
        <a:bodyPr/>
        <a:lstStyle/>
        <a:p>
          <a:endParaRPr lang="en-US"/>
        </a:p>
      </dgm:t>
    </dgm:pt>
    <dgm:pt modelId="{AA55FBB4-7A58-456B-875B-D94BAB54EECA}">
      <dgm:prSet/>
      <dgm:spPr/>
      <dgm:t>
        <a:bodyPr/>
        <a:lstStyle/>
        <a:p>
          <a:r>
            <a:rPr lang="en-US" b="1" dirty="0"/>
            <a:t>Core Responsibilities:</a:t>
          </a:r>
          <a:endParaRPr lang="en-US" dirty="0"/>
        </a:p>
      </dgm:t>
    </dgm:pt>
    <dgm:pt modelId="{62AD831D-9BCF-4458-B295-A488B12ACFF7}" type="parTrans" cxnId="{3EE98374-B4EA-49A8-A12B-DECDD3BCCE37}">
      <dgm:prSet/>
      <dgm:spPr/>
      <dgm:t>
        <a:bodyPr/>
        <a:lstStyle/>
        <a:p>
          <a:endParaRPr lang="en-US"/>
        </a:p>
      </dgm:t>
    </dgm:pt>
    <dgm:pt modelId="{5DB6C5CC-58D7-4AA5-BEF9-C09E295FC4EA}" type="sibTrans" cxnId="{3EE98374-B4EA-49A8-A12B-DECDD3BCCE37}">
      <dgm:prSet/>
      <dgm:spPr/>
      <dgm:t>
        <a:bodyPr/>
        <a:lstStyle/>
        <a:p>
          <a:endParaRPr lang="en-US"/>
        </a:p>
      </dgm:t>
    </dgm:pt>
    <dgm:pt modelId="{5FD7974F-8F82-4AB6-A092-A62E0CE2BC80}">
      <dgm:prSet/>
      <dgm:spPr/>
      <dgm:t>
        <a:bodyPr/>
        <a:lstStyle/>
        <a:p>
          <a:r>
            <a:rPr lang="en-US" dirty="0"/>
            <a:t>Aligns AI initiatives with core business goals.</a:t>
          </a:r>
        </a:p>
      </dgm:t>
    </dgm:pt>
    <dgm:pt modelId="{763ECC1E-CB0B-4821-B258-81B9481F7F64}" type="parTrans" cxnId="{4FF05AED-B382-4289-B0F9-2AF23F3D6EDD}">
      <dgm:prSet/>
      <dgm:spPr/>
      <dgm:t>
        <a:bodyPr/>
        <a:lstStyle/>
        <a:p>
          <a:endParaRPr lang="en-US"/>
        </a:p>
      </dgm:t>
    </dgm:pt>
    <dgm:pt modelId="{F7BC97CD-447C-45D1-89E6-554740D6B580}" type="sibTrans" cxnId="{4FF05AED-B382-4289-B0F9-2AF23F3D6EDD}">
      <dgm:prSet/>
      <dgm:spPr/>
      <dgm:t>
        <a:bodyPr/>
        <a:lstStyle/>
        <a:p>
          <a:endParaRPr lang="en-US"/>
        </a:p>
      </dgm:t>
    </dgm:pt>
    <dgm:pt modelId="{876D54EF-C042-415F-AB9B-2980219D721B}">
      <dgm:prSet/>
      <dgm:spPr/>
      <dgm:t>
        <a:bodyPr/>
        <a:lstStyle/>
        <a:p>
          <a:r>
            <a:rPr lang="en-US" dirty="0"/>
            <a:t>Manages technology, ethics, and compliance.</a:t>
          </a:r>
        </a:p>
      </dgm:t>
    </dgm:pt>
    <dgm:pt modelId="{AD21EF2C-D2D8-4D84-B527-58A07257776F}" type="parTrans" cxnId="{31492085-C18E-4C45-85D4-CC44FE41F52B}">
      <dgm:prSet/>
      <dgm:spPr/>
      <dgm:t>
        <a:bodyPr/>
        <a:lstStyle/>
        <a:p>
          <a:endParaRPr lang="en-US"/>
        </a:p>
      </dgm:t>
    </dgm:pt>
    <dgm:pt modelId="{EC3E5485-D7E9-479B-89C0-C419856CDEAA}" type="sibTrans" cxnId="{31492085-C18E-4C45-85D4-CC44FE41F52B}">
      <dgm:prSet/>
      <dgm:spPr/>
      <dgm:t>
        <a:bodyPr/>
        <a:lstStyle/>
        <a:p>
          <a:endParaRPr lang="en-US"/>
        </a:p>
      </dgm:t>
    </dgm:pt>
    <dgm:pt modelId="{56992C2C-0837-4061-97EA-1728D2F23802}">
      <dgm:prSet/>
      <dgm:spPr/>
      <dgm:t>
        <a:bodyPr/>
        <a:lstStyle/>
        <a:p>
          <a:r>
            <a:rPr lang="en-US" dirty="0"/>
            <a:t>Builds and attracts specialized AI teams.</a:t>
          </a:r>
        </a:p>
      </dgm:t>
    </dgm:pt>
    <dgm:pt modelId="{3B1BE44B-381A-42D5-81A3-B7F12A457AFD}" type="parTrans" cxnId="{D7726D0E-98B9-4FC0-9BBC-35A5054CB7B5}">
      <dgm:prSet/>
      <dgm:spPr/>
      <dgm:t>
        <a:bodyPr/>
        <a:lstStyle/>
        <a:p>
          <a:endParaRPr lang="en-US"/>
        </a:p>
      </dgm:t>
    </dgm:pt>
    <dgm:pt modelId="{91C1F8A6-4255-4467-9D93-FDADD40EF899}" type="sibTrans" cxnId="{D7726D0E-98B9-4FC0-9BBC-35A5054CB7B5}">
      <dgm:prSet/>
      <dgm:spPr/>
      <dgm:t>
        <a:bodyPr/>
        <a:lstStyle/>
        <a:p>
          <a:endParaRPr lang="en-US"/>
        </a:p>
      </dgm:t>
    </dgm:pt>
    <dgm:pt modelId="{4A8163DE-1491-451A-ACBA-46F51EBB434A}">
      <dgm:prSet/>
      <dgm:spPr/>
      <dgm:t>
        <a:bodyPr/>
        <a:lstStyle/>
        <a:p>
          <a:r>
            <a:rPr lang="en-CA" b="1" dirty="0"/>
            <a:t>E</a:t>
          </a:r>
          <a:r>
            <a:rPr lang="en-US" b="1" dirty="0" err="1"/>
            <a:t>ssential</a:t>
          </a:r>
          <a:r>
            <a:rPr lang="en-US" b="1" dirty="0"/>
            <a:t> Skills:</a:t>
          </a:r>
          <a:r>
            <a:rPr lang="en-US" dirty="0"/>
            <a:t> A unique blend of </a:t>
          </a:r>
          <a:r>
            <a:rPr lang="en-US" b="1" dirty="0"/>
            <a:t>Technical Expertise, Strategic Vision, and Ethical Insight.</a:t>
          </a:r>
          <a:endParaRPr lang="en-US" dirty="0"/>
        </a:p>
      </dgm:t>
    </dgm:pt>
    <dgm:pt modelId="{9B55CBC1-DE45-4B8F-8364-35860AB2D91E}" type="parTrans" cxnId="{E650AB5B-91AE-4BBE-900D-14EDCF902659}">
      <dgm:prSet/>
      <dgm:spPr/>
      <dgm:t>
        <a:bodyPr/>
        <a:lstStyle/>
        <a:p>
          <a:endParaRPr lang="en-US"/>
        </a:p>
      </dgm:t>
    </dgm:pt>
    <dgm:pt modelId="{31F6CEF0-C88A-42C9-B8B4-F6064C8E0BD1}" type="sibTrans" cxnId="{E650AB5B-91AE-4BBE-900D-14EDCF902659}">
      <dgm:prSet/>
      <dgm:spPr/>
      <dgm:t>
        <a:bodyPr/>
        <a:lstStyle/>
        <a:p>
          <a:endParaRPr lang="en-US"/>
        </a:p>
      </dgm:t>
    </dgm:pt>
    <dgm:pt modelId="{D9F87613-96F2-4676-9CBD-73701AEA348B}" type="pres">
      <dgm:prSet presAssocID="{412D14E0-AE50-4C67-A36C-E62997ED6D5B}" presName="Name0" presStyleCnt="0">
        <dgm:presLayoutVars>
          <dgm:dir/>
          <dgm:resizeHandles val="exact"/>
        </dgm:presLayoutVars>
      </dgm:prSet>
      <dgm:spPr/>
    </dgm:pt>
    <dgm:pt modelId="{C775201A-9316-43A1-A113-4950CC1D6267}" type="pres">
      <dgm:prSet presAssocID="{03942E8F-52BF-4AD0-97B4-6B5446F94EC0}" presName="parAndChTx" presStyleLbl="node1" presStyleIdx="0" presStyleCnt="3">
        <dgm:presLayoutVars>
          <dgm:bulletEnabled val="1"/>
        </dgm:presLayoutVars>
      </dgm:prSet>
      <dgm:spPr/>
    </dgm:pt>
    <dgm:pt modelId="{30898CB7-30B4-456D-92C6-CE3E943ACC6E}" type="pres">
      <dgm:prSet presAssocID="{664987A6-679C-4B6E-90F3-2E2731788428}" presName="parAndChSpace" presStyleCnt="0"/>
      <dgm:spPr/>
    </dgm:pt>
    <dgm:pt modelId="{E9B9B1A7-3EF2-40B3-8CF7-4C6FB01D4DCF}" type="pres">
      <dgm:prSet presAssocID="{AA55FBB4-7A58-456B-875B-D94BAB54EECA}" presName="parAndChTx" presStyleLbl="node1" presStyleIdx="1" presStyleCnt="3">
        <dgm:presLayoutVars>
          <dgm:bulletEnabled val="1"/>
        </dgm:presLayoutVars>
      </dgm:prSet>
      <dgm:spPr/>
    </dgm:pt>
    <dgm:pt modelId="{E9B7EBE5-A69C-4434-8585-5BCAF53E8171}" type="pres">
      <dgm:prSet presAssocID="{5DB6C5CC-58D7-4AA5-BEF9-C09E295FC4EA}" presName="parAndChSpace" presStyleCnt="0"/>
      <dgm:spPr/>
    </dgm:pt>
    <dgm:pt modelId="{D13C058D-4B72-49FC-A815-A3B933B35728}" type="pres">
      <dgm:prSet presAssocID="{4A8163DE-1491-451A-ACBA-46F51EBB434A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D7726D0E-98B9-4FC0-9BBC-35A5054CB7B5}" srcId="{AA55FBB4-7A58-456B-875B-D94BAB54EECA}" destId="{56992C2C-0837-4061-97EA-1728D2F23802}" srcOrd="2" destOrd="0" parTransId="{3B1BE44B-381A-42D5-81A3-B7F12A457AFD}" sibTransId="{91C1F8A6-4255-4467-9D93-FDADD40EF899}"/>
    <dgm:cxn modelId="{A91A0611-91EE-4E24-84F3-42E13245F0CF}" type="presOf" srcId="{03942E8F-52BF-4AD0-97B4-6B5446F94EC0}" destId="{C775201A-9316-43A1-A113-4950CC1D6267}" srcOrd="0" destOrd="0" presId="urn:microsoft.com/office/officeart/2005/8/layout/hChevron3"/>
    <dgm:cxn modelId="{97F8CE35-8F94-4B62-B4A4-3D9ACDC513BA}" type="presOf" srcId="{412D14E0-AE50-4C67-A36C-E62997ED6D5B}" destId="{D9F87613-96F2-4676-9CBD-73701AEA348B}" srcOrd="0" destOrd="0" presId="urn:microsoft.com/office/officeart/2005/8/layout/hChevron3"/>
    <dgm:cxn modelId="{E650AB5B-91AE-4BBE-900D-14EDCF902659}" srcId="{412D14E0-AE50-4C67-A36C-E62997ED6D5B}" destId="{4A8163DE-1491-451A-ACBA-46F51EBB434A}" srcOrd="2" destOrd="0" parTransId="{9B55CBC1-DE45-4B8F-8364-35860AB2D91E}" sibTransId="{31F6CEF0-C88A-42C9-B8B4-F6064C8E0BD1}"/>
    <dgm:cxn modelId="{023C3C71-6230-40C7-B229-F2EC6EAEDA14}" type="presOf" srcId="{56992C2C-0837-4061-97EA-1728D2F23802}" destId="{E9B9B1A7-3EF2-40B3-8CF7-4C6FB01D4DCF}" srcOrd="0" destOrd="3" presId="urn:microsoft.com/office/officeart/2005/8/layout/hChevron3"/>
    <dgm:cxn modelId="{3EE98374-B4EA-49A8-A12B-DECDD3BCCE37}" srcId="{412D14E0-AE50-4C67-A36C-E62997ED6D5B}" destId="{AA55FBB4-7A58-456B-875B-D94BAB54EECA}" srcOrd="1" destOrd="0" parTransId="{62AD831D-9BCF-4458-B295-A488B12ACFF7}" sibTransId="{5DB6C5CC-58D7-4AA5-BEF9-C09E295FC4EA}"/>
    <dgm:cxn modelId="{8C73DE74-B611-4E27-AFAE-354D0B893242}" type="presOf" srcId="{876D54EF-C042-415F-AB9B-2980219D721B}" destId="{E9B9B1A7-3EF2-40B3-8CF7-4C6FB01D4DCF}" srcOrd="0" destOrd="2" presId="urn:microsoft.com/office/officeart/2005/8/layout/hChevron3"/>
    <dgm:cxn modelId="{31492085-C18E-4C45-85D4-CC44FE41F52B}" srcId="{AA55FBB4-7A58-456B-875B-D94BAB54EECA}" destId="{876D54EF-C042-415F-AB9B-2980219D721B}" srcOrd="1" destOrd="0" parTransId="{AD21EF2C-D2D8-4D84-B527-58A07257776F}" sibTransId="{EC3E5485-D7E9-479B-89C0-C419856CDEAA}"/>
    <dgm:cxn modelId="{B58314A6-6F6C-4A3D-8AD0-D151DE98E8B6}" type="presOf" srcId="{AA55FBB4-7A58-456B-875B-D94BAB54EECA}" destId="{E9B9B1A7-3EF2-40B3-8CF7-4C6FB01D4DCF}" srcOrd="0" destOrd="0" presId="urn:microsoft.com/office/officeart/2005/8/layout/hChevron3"/>
    <dgm:cxn modelId="{D837CAC4-04E0-4D30-AE0B-F8C5350E29EA}" type="presOf" srcId="{4A8163DE-1491-451A-ACBA-46F51EBB434A}" destId="{D13C058D-4B72-49FC-A815-A3B933B35728}" srcOrd="0" destOrd="0" presId="urn:microsoft.com/office/officeart/2005/8/layout/hChevron3"/>
    <dgm:cxn modelId="{8E6CB2D5-640E-4D9B-96F0-3363B3F3033A}" srcId="{412D14E0-AE50-4C67-A36C-E62997ED6D5B}" destId="{03942E8F-52BF-4AD0-97B4-6B5446F94EC0}" srcOrd="0" destOrd="0" parTransId="{0C9833F0-7119-46B0-8D8C-F7EAF1E8C9B3}" sibTransId="{664987A6-679C-4B6E-90F3-2E2731788428}"/>
    <dgm:cxn modelId="{4FF05AED-B382-4289-B0F9-2AF23F3D6EDD}" srcId="{AA55FBB4-7A58-456B-875B-D94BAB54EECA}" destId="{5FD7974F-8F82-4AB6-A092-A62E0CE2BC80}" srcOrd="0" destOrd="0" parTransId="{763ECC1E-CB0B-4821-B258-81B9481F7F64}" sibTransId="{F7BC97CD-447C-45D1-89E6-554740D6B580}"/>
    <dgm:cxn modelId="{E41676EE-BBC7-40B3-9194-A4CFA542DAC8}" type="presOf" srcId="{5FD7974F-8F82-4AB6-A092-A62E0CE2BC80}" destId="{E9B9B1A7-3EF2-40B3-8CF7-4C6FB01D4DCF}" srcOrd="0" destOrd="1" presId="urn:microsoft.com/office/officeart/2005/8/layout/hChevron3"/>
    <dgm:cxn modelId="{80116BA4-DF99-48C4-9250-C2C784A15ADB}" type="presParOf" srcId="{D9F87613-96F2-4676-9CBD-73701AEA348B}" destId="{C775201A-9316-43A1-A113-4950CC1D6267}" srcOrd="0" destOrd="0" presId="urn:microsoft.com/office/officeart/2005/8/layout/hChevron3"/>
    <dgm:cxn modelId="{5BF6D6E9-4C85-4276-8CBA-F60DF908B0E8}" type="presParOf" srcId="{D9F87613-96F2-4676-9CBD-73701AEA348B}" destId="{30898CB7-30B4-456D-92C6-CE3E943ACC6E}" srcOrd="1" destOrd="0" presId="urn:microsoft.com/office/officeart/2005/8/layout/hChevron3"/>
    <dgm:cxn modelId="{5B77B9B5-C828-4FF0-821E-BF2562FBB1CB}" type="presParOf" srcId="{D9F87613-96F2-4676-9CBD-73701AEA348B}" destId="{E9B9B1A7-3EF2-40B3-8CF7-4C6FB01D4DCF}" srcOrd="2" destOrd="0" presId="urn:microsoft.com/office/officeart/2005/8/layout/hChevron3"/>
    <dgm:cxn modelId="{933A24C0-E4C8-41DF-A5B4-602665FF4CAF}" type="presParOf" srcId="{D9F87613-96F2-4676-9CBD-73701AEA348B}" destId="{E9B7EBE5-A69C-4434-8585-5BCAF53E8171}" srcOrd="3" destOrd="0" presId="urn:microsoft.com/office/officeart/2005/8/layout/hChevron3"/>
    <dgm:cxn modelId="{1CBDD285-5422-438F-9343-DAE46DFD0D35}" type="presParOf" srcId="{D9F87613-96F2-4676-9CBD-73701AEA348B}" destId="{D13C058D-4B72-49FC-A815-A3B933B357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4E200-1879-48F2-B94F-96FA7CBA367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B98549-077D-4554-9E69-4F88BC67F23B}">
      <dgm:prSet/>
      <dgm:spPr/>
      <dgm:t>
        <a:bodyPr/>
        <a:lstStyle/>
        <a:p>
          <a:r>
            <a:rPr lang="en-CA" b="1" dirty="0"/>
            <a:t>Compete</a:t>
          </a:r>
          <a:r>
            <a:rPr lang="en-US" b="1" dirty="0"/>
            <a:t> Where it Counts:</a:t>
          </a:r>
          <a:r>
            <a:rPr lang="en-US" dirty="0"/>
            <a:t> Focus talent acquisition on AI, Cybersecurity, &amp; Cloud.</a:t>
          </a:r>
        </a:p>
      </dgm:t>
    </dgm:pt>
    <dgm:pt modelId="{1884AB3D-2A57-4628-9F8A-3EDCFD11CA03}" type="parTrans" cxnId="{A1A7AA2B-A1B4-43B9-909C-72C28290DEBA}">
      <dgm:prSet/>
      <dgm:spPr/>
      <dgm:t>
        <a:bodyPr/>
        <a:lstStyle/>
        <a:p>
          <a:endParaRPr lang="en-US"/>
        </a:p>
      </dgm:t>
    </dgm:pt>
    <dgm:pt modelId="{A1DE5E79-7EB2-4C94-8684-1DC7011F8C0D}" type="sibTrans" cxnId="{A1A7AA2B-A1B4-43B9-909C-72C28290DEB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D7659A14-2153-4B5F-BDB1-6C2DEF5B005A}">
      <dgm:prSet/>
      <dgm:spPr/>
      <dgm:t>
        <a:bodyPr/>
        <a:lstStyle/>
        <a:p>
          <a:r>
            <a:rPr lang="en-US" b="1"/>
            <a:t>Build for the Future:</a:t>
          </a:r>
          <a:r>
            <a:rPr lang="en-US"/>
            <a:t> Develop skills for both today's roles and tomorrow's innovations.</a:t>
          </a:r>
        </a:p>
      </dgm:t>
    </dgm:pt>
    <dgm:pt modelId="{7FA038EA-C186-4203-905B-847D53741041}" type="parTrans" cxnId="{59545128-5832-4407-B95A-42562123C1F5}">
      <dgm:prSet/>
      <dgm:spPr/>
      <dgm:t>
        <a:bodyPr/>
        <a:lstStyle/>
        <a:p>
          <a:endParaRPr lang="en-US"/>
        </a:p>
      </dgm:t>
    </dgm:pt>
    <dgm:pt modelId="{9AED9B34-8C99-433B-A894-DCBF59031C11}" type="sibTrans" cxnId="{59545128-5832-4407-B95A-42562123C1F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53501DF-5DD7-41A5-9FDC-5876012452A0}">
      <dgm:prSet/>
      <dgm:spPr/>
      <dgm:t>
        <a:bodyPr/>
        <a:lstStyle/>
        <a:p>
          <a:r>
            <a:rPr lang="en-US" b="1"/>
            <a:t>Lead the Change:</a:t>
          </a:r>
          <a:r>
            <a:rPr lang="en-US"/>
            <a:t> Acknowledge the strategic imperative of dedicated AI leadership.</a:t>
          </a:r>
        </a:p>
      </dgm:t>
    </dgm:pt>
    <dgm:pt modelId="{44873595-D6DC-49BC-B412-F01A02FB25BB}" type="parTrans" cxnId="{05D9415E-572E-400B-8060-E6AF30CF860A}">
      <dgm:prSet/>
      <dgm:spPr/>
      <dgm:t>
        <a:bodyPr/>
        <a:lstStyle/>
        <a:p>
          <a:endParaRPr lang="en-US"/>
        </a:p>
      </dgm:t>
    </dgm:pt>
    <dgm:pt modelId="{F4BCDB84-2FCC-443E-A6EF-AD3DC2EB906F}" type="sibTrans" cxnId="{05D9415E-572E-400B-8060-E6AF30CF860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34BE03F-BBBC-4A81-A174-57B885EC3694}" type="pres">
      <dgm:prSet presAssocID="{7CE4E200-1879-48F2-B94F-96FA7CBA3676}" presName="Name0" presStyleCnt="0">
        <dgm:presLayoutVars>
          <dgm:animLvl val="lvl"/>
          <dgm:resizeHandles val="exact"/>
        </dgm:presLayoutVars>
      </dgm:prSet>
      <dgm:spPr/>
    </dgm:pt>
    <dgm:pt modelId="{1292ABA0-11D7-453E-AC34-A8F3E2F51ACE}" type="pres">
      <dgm:prSet presAssocID="{95B98549-077D-4554-9E69-4F88BC67F23B}" presName="compositeNode" presStyleCnt="0">
        <dgm:presLayoutVars>
          <dgm:bulletEnabled val="1"/>
        </dgm:presLayoutVars>
      </dgm:prSet>
      <dgm:spPr/>
    </dgm:pt>
    <dgm:pt modelId="{3AED9139-526A-4610-8BD4-D2A41D912068}" type="pres">
      <dgm:prSet presAssocID="{95B98549-077D-4554-9E69-4F88BC67F23B}" presName="bgRect" presStyleLbl="alignNode1" presStyleIdx="0" presStyleCnt="3"/>
      <dgm:spPr/>
    </dgm:pt>
    <dgm:pt modelId="{E171F0C5-565D-48AF-8017-B7F8B5D30D1C}" type="pres">
      <dgm:prSet presAssocID="{A1DE5E79-7EB2-4C94-8684-1DC7011F8C0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0FCA857-7D92-4352-9274-D58300B83F8E}" type="pres">
      <dgm:prSet presAssocID="{95B98549-077D-4554-9E69-4F88BC67F23B}" presName="nodeRect" presStyleLbl="alignNode1" presStyleIdx="0" presStyleCnt="3">
        <dgm:presLayoutVars>
          <dgm:bulletEnabled val="1"/>
        </dgm:presLayoutVars>
      </dgm:prSet>
      <dgm:spPr/>
    </dgm:pt>
    <dgm:pt modelId="{0C95DF52-801C-44D1-9332-135104F6CFEB}" type="pres">
      <dgm:prSet presAssocID="{A1DE5E79-7EB2-4C94-8684-1DC7011F8C0D}" presName="sibTrans" presStyleCnt="0"/>
      <dgm:spPr/>
    </dgm:pt>
    <dgm:pt modelId="{273612CC-63D1-4508-9650-1EDF76964D15}" type="pres">
      <dgm:prSet presAssocID="{D7659A14-2153-4B5F-BDB1-6C2DEF5B005A}" presName="compositeNode" presStyleCnt="0">
        <dgm:presLayoutVars>
          <dgm:bulletEnabled val="1"/>
        </dgm:presLayoutVars>
      </dgm:prSet>
      <dgm:spPr/>
    </dgm:pt>
    <dgm:pt modelId="{40A85585-3630-4521-BF9D-DDA9587E8C8F}" type="pres">
      <dgm:prSet presAssocID="{D7659A14-2153-4B5F-BDB1-6C2DEF5B005A}" presName="bgRect" presStyleLbl="alignNode1" presStyleIdx="1" presStyleCnt="3"/>
      <dgm:spPr/>
    </dgm:pt>
    <dgm:pt modelId="{6410E353-616C-41D7-AECE-2BA7A60D1B38}" type="pres">
      <dgm:prSet presAssocID="{9AED9B34-8C99-433B-A894-DCBF59031C1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AEBA849-4A1B-4D57-9DCB-C163EE827AC3}" type="pres">
      <dgm:prSet presAssocID="{D7659A14-2153-4B5F-BDB1-6C2DEF5B005A}" presName="nodeRect" presStyleLbl="alignNode1" presStyleIdx="1" presStyleCnt="3">
        <dgm:presLayoutVars>
          <dgm:bulletEnabled val="1"/>
        </dgm:presLayoutVars>
      </dgm:prSet>
      <dgm:spPr/>
    </dgm:pt>
    <dgm:pt modelId="{21C998B8-9D48-48AA-BE72-345A6BB93976}" type="pres">
      <dgm:prSet presAssocID="{9AED9B34-8C99-433B-A894-DCBF59031C11}" presName="sibTrans" presStyleCnt="0"/>
      <dgm:spPr/>
    </dgm:pt>
    <dgm:pt modelId="{A0ACE568-868E-442D-9D3F-EDBD1B8FA60E}" type="pres">
      <dgm:prSet presAssocID="{853501DF-5DD7-41A5-9FDC-5876012452A0}" presName="compositeNode" presStyleCnt="0">
        <dgm:presLayoutVars>
          <dgm:bulletEnabled val="1"/>
        </dgm:presLayoutVars>
      </dgm:prSet>
      <dgm:spPr/>
    </dgm:pt>
    <dgm:pt modelId="{1761B39E-2A8E-4EA9-9B9F-F8659FD1FF6B}" type="pres">
      <dgm:prSet presAssocID="{853501DF-5DD7-41A5-9FDC-5876012452A0}" presName="bgRect" presStyleLbl="alignNode1" presStyleIdx="2" presStyleCnt="3"/>
      <dgm:spPr/>
    </dgm:pt>
    <dgm:pt modelId="{1785825B-D501-4015-9E5C-8F174B3CBDCF}" type="pres">
      <dgm:prSet presAssocID="{F4BCDB84-2FCC-443E-A6EF-AD3DC2EB90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EE7278E-EA3A-4663-BF79-D100B12CD28D}" type="pres">
      <dgm:prSet presAssocID="{853501DF-5DD7-41A5-9FDC-5876012452A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341400B-9719-4406-8131-1FF6E7615728}" type="presOf" srcId="{7CE4E200-1879-48F2-B94F-96FA7CBA3676}" destId="{334BE03F-BBBC-4A81-A174-57B885EC3694}" srcOrd="0" destOrd="0" presId="urn:microsoft.com/office/officeart/2016/7/layout/LinearBlockProcessNumbered"/>
    <dgm:cxn modelId="{59545128-5832-4407-B95A-42562123C1F5}" srcId="{7CE4E200-1879-48F2-B94F-96FA7CBA3676}" destId="{D7659A14-2153-4B5F-BDB1-6C2DEF5B005A}" srcOrd="1" destOrd="0" parTransId="{7FA038EA-C186-4203-905B-847D53741041}" sibTransId="{9AED9B34-8C99-433B-A894-DCBF59031C11}"/>
    <dgm:cxn modelId="{A1A7AA2B-A1B4-43B9-909C-72C28290DEBA}" srcId="{7CE4E200-1879-48F2-B94F-96FA7CBA3676}" destId="{95B98549-077D-4554-9E69-4F88BC67F23B}" srcOrd="0" destOrd="0" parTransId="{1884AB3D-2A57-4628-9F8A-3EDCFD11CA03}" sibTransId="{A1DE5E79-7EB2-4C94-8684-1DC7011F8C0D}"/>
    <dgm:cxn modelId="{2A9E0639-8865-4CCE-9CED-74CAE4F5373B}" type="presOf" srcId="{A1DE5E79-7EB2-4C94-8684-1DC7011F8C0D}" destId="{E171F0C5-565D-48AF-8017-B7F8B5D30D1C}" srcOrd="0" destOrd="0" presId="urn:microsoft.com/office/officeart/2016/7/layout/LinearBlockProcessNumbered"/>
    <dgm:cxn modelId="{CADEE15D-07B0-4AC8-B9ED-174AD135A09B}" type="presOf" srcId="{853501DF-5DD7-41A5-9FDC-5876012452A0}" destId="{1761B39E-2A8E-4EA9-9B9F-F8659FD1FF6B}" srcOrd="0" destOrd="0" presId="urn:microsoft.com/office/officeart/2016/7/layout/LinearBlockProcessNumbered"/>
    <dgm:cxn modelId="{05D9415E-572E-400B-8060-E6AF30CF860A}" srcId="{7CE4E200-1879-48F2-B94F-96FA7CBA3676}" destId="{853501DF-5DD7-41A5-9FDC-5876012452A0}" srcOrd="2" destOrd="0" parTransId="{44873595-D6DC-49BC-B412-F01A02FB25BB}" sibTransId="{F4BCDB84-2FCC-443E-A6EF-AD3DC2EB906F}"/>
    <dgm:cxn modelId="{C04ECB6D-CB76-4E74-BF9D-665EA164AD5B}" type="presOf" srcId="{95B98549-077D-4554-9E69-4F88BC67F23B}" destId="{3AED9139-526A-4610-8BD4-D2A41D912068}" srcOrd="0" destOrd="0" presId="urn:microsoft.com/office/officeart/2016/7/layout/LinearBlockProcessNumbered"/>
    <dgm:cxn modelId="{3A81AD94-40D7-4590-AB68-F613D8678564}" type="presOf" srcId="{95B98549-077D-4554-9E69-4F88BC67F23B}" destId="{10FCA857-7D92-4352-9274-D58300B83F8E}" srcOrd="1" destOrd="0" presId="urn:microsoft.com/office/officeart/2016/7/layout/LinearBlockProcessNumbered"/>
    <dgm:cxn modelId="{655FE09C-4C29-4ABA-8D68-FD6282B4F42B}" type="presOf" srcId="{F4BCDB84-2FCC-443E-A6EF-AD3DC2EB906F}" destId="{1785825B-D501-4015-9E5C-8F174B3CBDCF}" srcOrd="0" destOrd="0" presId="urn:microsoft.com/office/officeart/2016/7/layout/LinearBlockProcessNumbered"/>
    <dgm:cxn modelId="{7EAEE3A2-BD8A-4F3B-AAB6-43B81828E1A7}" type="presOf" srcId="{D7659A14-2153-4B5F-BDB1-6C2DEF5B005A}" destId="{4AEBA849-4A1B-4D57-9DCB-C163EE827AC3}" srcOrd="1" destOrd="0" presId="urn:microsoft.com/office/officeart/2016/7/layout/LinearBlockProcessNumbered"/>
    <dgm:cxn modelId="{F51E35B5-7420-402B-9FD4-A4836BEFB7E5}" type="presOf" srcId="{D7659A14-2153-4B5F-BDB1-6C2DEF5B005A}" destId="{40A85585-3630-4521-BF9D-DDA9587E8C8F}" srcOrd="0" destOrd="0" presId="urn:microsoft.com/office/officeart/2016/7/layout/LinearBlockProcessNumbered"/>
    <dgm:cxn modelId="{99AB6CB8-06F4-49EE-8C3F-F522E6E486DD}" type="presOf" srcId="{9AED9B34-8C99-433B-A894-DCBF59031C11}" destId="{6410E353-616C-41D7-AECE-2BA7A60D1B38}" srcOrd="0" destOrd="0" presId="urn:microsoft.com/office/officeart/2016/7/layout/LinearBlockProcessNumbered"/>
    <dgm:cxn modelId="{8B48A7E8-9182-4788-87AD-69C68DB155BD}" type="presOf" srcId="{853501DF-5DD7-41A5-9FDC-5876012452A0}" destId="{FEE7278E-EA3A-4663-BF79-D100B12CD28D}" srcOrd="1" destOrd="0" presId="urn:microsoft.com/office/officeart/2016/7/layout/LinearBlockProcessNumbered"/>
    <dgm:cxn modelId="{38F583AD-9470-484C-A1AE-C3ABB105A2CD}" type="presParOf" srcId="{334BE03F-BBBC-4A81-A174-57B885EC3694}" destId="{1292ABA0-11D7-453E-AC34-A8F3E2F51ACE}" srcOrd="0" destOrd="0" presId="urn:microsoft.com/office/officeart/2016/7/layout/LinearBlockProcessNumbered"/>
    <dgm:cxn modelId="{C862AFCE-50D6-41E0-B935-D65D9CE207D0}" type="presParOf" srcId="{1292ABA0-11D7-453E-AC34-A8F3E2F51ACE}" destId="{3AED9139-526A-4610-8BD4-D2A41D912068}" srcOrd="0" destOrd="0" presId="urn:microsoft.com/office/officeart/2016/7/layout/LinearBlockProcessNumbered"/>
    <dgm:cxn modelId="{3D346CBB-C95A-4E16-A94F-49843FAECECB}" type="presParOf" srcId="{1292ABA0-11D7-453E-AC34-A8F3E2F51ACE}" destId="{E171F0C5-565D-48AF-8017-B7F8B5D30D1C}" srcOrd="1" destOrd="0" presId="urn:microsoft.com/office/officeart/2016/7/layout/LinearBlockProcessNumbered"/>
    <dgm:cxn modelId="{39F4886D-A3BF-42B1-B2E1-828A84E8EBA7}" type="presParOf" srcId="{1292ABA0-11D7-453E-AC34-A8F3E2F51ACE}" destId="{10FCA857-7D92-4352-9274-D58300B83F8E}" srcOrd="2" destOrd="0" presId="urn:microsoft.com/office/officeart/2016/7/layout/LinearBlockProcessNumbered"/>
    <dgm:cxn modelId="{0BAB1CCF-0E0F-46F0-A02C-9EC6F3DF1EA5}" type="presParOf" srcId="{334BE03F-BBBC-4A81-A174-57B885EC3694}" destId="{0C95DF52-801C-44D1-9332-135104F6CFEB}" srcOrd="1" destOrd="0" presId="urn:microsoft.com/office/officeart/2016/7/layout/LinearBlockProcessNumbered"/>
    <dgm:cxn modelId="{CC1221D4-4363-4581-ADE0-7E313AAB7B50}" type="presParOf" srcId="{334BE03F-BBBC-4A81-A174-57B885EC3694}" destId="{273612CC-63D1-4508-9650-1EDF76964D15}" srcOrd="2" destOrd="0" presId="urn:microsoft.com/office/officeart/2016/7/layout/LinearBlockProcessNumbered"/>
    <dgm:cxn modelId="{7EB37E50-EF34-4D54-A30F-41A8B5F339DF}" type="presParOf" srcId="{273612CC-63D1-4508-9650-1EDF76964D15}" destId="{40A85585-3630-4521-BF9D-DDA9587E8C8F}" srcOrd="0" destOrd="0" presId="urn:microsoft.com/office/officeart/2016/7/layout/LinearBlockProcessNumbered"/>
    <dgm:cxn modelId="{4D74C856-C75A-4F1E-8BB1-8F0A1CD62338}" type="presParOf" srcId="{273612CC-63D1-4508-9650-1EDF76964D15}" destId="{6410E353-616C-41D7-AECE-2BA7A60D1B38}" srcOrd="1" destOrd="0" presId="urn:microsoft.com/office/officeart/2016/7/layout/LinearBlockProcessNumbered"/>
    <dgm:cxn modelId="{4CDF6DDA-5965-4F3D-A463-984CBC28CB9B}" type="presParOf" srcId="{273612CC-63D1-4508-9650-1EDF76964D15}" destId="{4AEBA849-4A1B-4D57-9DCB-C163EE827AC3}" srcOrd="2" destOrd="0" presId="urn:microsoft.com/office/officeart/2016/7/layout/LinearBlockProcessNumbered"/>
    <dgm:cxn modelId="{258AAACD-4FE6-4E94-A219-0EB7091A9DC4}" type="presParOf" srcId="{334BE03F-BBBC-4A81-A174-57B885EC3694}" destId="{21C998B8-9D48-48AA-BE72-345A6BB93976}" srcOrd="3" destOrd="0" presId="urn:microsoft.com/office/officeart/2016/7/layout/LinearBlockProcessNumbered"/>
    <dgm:cxn modelId="{0751CD65-5626-47B7-A435-9955235AD7FD}" type="presParOf" srcId="{334BE03F-BBBC-4A81-A174-57B885EC3694}" destId="{A0ACE568-868E-442D-9D3F-EDBD1B8FA60E}" srcOrd="4" destOrd="0" presId="urn:microsoft.com/office/officeart/2016/7/layout/LinearBlockProcessNumbered"/>
    <dgm:cxn modelId="{FD0E43D9-42DB-49FB-AA0A-41601920753D}" type="presParOf" srcId="{A0ACE568-868E-442D-9D3F-EDBD1B8FA60E}" destId="{1761B39E-2A8E-4EA9-9B9F-F8659FD1FF6B}" srcOrd="0" destOrd="0" presId="urn:microsoft.com/office/officeart/2016/7/layout/LinearBlockProcessNumbered"/>
    <dgm:cxn modelId="{0B1E7624-8D32-4F96-8EE8-680B7DD686BD}" type="presParOf" srcId="{A0ACE568-868E-442D-9D3F-EDBD1B8FA60E}" destId="{1785825B-D501-4015-9E5C-8F174B3CBDCF}" srcOrd="1" destOrd="0" presId="urn:microsoft.com/office/officeart/2016/7/layout/LinearBlockProcessNumbered"/>
    <dgm:cxn modelId="{F737D5C5-776B-415C-9569-0DAFA620CA6B}" type="presParOf" srcId="{A0ACE568-868E-442D-9D3F-EDBD1B8FA60E}" destId="{FEE7278E-EA3A-4663-BF79-D100B12CD28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80B16-B22C-4106-B28B-F7D982C581A8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039FE-9686-47CE-86CE-47744D38109D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17ECC-37EA-4671-BEDF-9446DF558AF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 dirty="0"/>
            <a:t>The Key Trends Shaping Our Talent Pool</a:t>
          </a:r>
          <a:endParaRPr lang="en-US" sz="2000" kern="1200" dirty="0"/>
        </a:p>
      </dsp:txBody>
      <dsp:txXfrm>
        <a:off x="75768" y="3053169"/>
        <a:ext cx="3093750" cy="720000"/>
      </dsp:txXfrm>
    </dsp:sp>
    <dsp:sp modelId="{B430F8D7-C175-4CA8-8364-2DADD675C320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79AEA-9B9A-4AD4-B300-CCC307A0318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8828E-62D7-46A4-A596-C8302B2D7DF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The Evolving Skillsets We Need to Win</a:t>
          </a:r>
          <a:endParaRPr lang="en-US" sz="2000" kern="1200"/>
        </a:p>
      </dsp:txBody>
      <dsp:txXfrm>
        <a:off x="3710925" y="3053169"/>
        <a:ext cx="3093750" cy="720000"/>
      </dsp:txXfrm>
    </dsp:sp>
    <dsp:sp modelId="{9135182F-200C-4BB6-B942-D3DEF9C90810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188A0-BBB6-437A-A92E-244020A1168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5F33E-D56D-4F49-B6FE-851A5BC36BA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A New Leadership Role for the Ai Era: The CAIO</a:t>
          </a:r>
          <a:endParaRPr lang="en-US" sz="20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5201A-9316-43A1-A113-4950CC1D6267}">
      <dsp:nvSpPr>
        <dsp:cNvPr id="0" name=""/>
        <dsp:cNvSpPr/>
      </dsp:nvSpPr>
      <dsp:spPr>
        <a:xfrm>
          <a:off x="4621" y="559306"/>
          <a:ext cx="4040906" cy="3232725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554" tIns="55880" rIns="570217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A</a:t>
          </a:r>
          <a:r>
            <a:rPr lang="en-CA" sz="2200" kern="1200" dirty="0"/>
            <a:t> </a:t>
          </a:r>
          <a:r>
            <a:rPr lang="en-US" sz="2200" b="1" kern="1200" dirty="0"/>
            <a:t> New Executive Role:</a:t>
          </a:r>
          <a:r>
            <a:rPr lang="en-US" sz="2200" kern="1200" dirty="0"/>
            <a:t> Oversees AI strategy and implementation enterprise-wide.</a:t>
          </a:r>
        </a:p>
      </dsp:txBody>
      <dsp:txXfrm>
        <a:off x="4621" y="559306"/>
        <a:ext cx="3636815" cy="3232725"/>
      </dsp:txXfrm>
    </dsp:sp>
    <dsp:sp modelId="{E9B9B1A7-3EF2-40B3-8CF7-4C6FB01D4DCF}">
      <dsp:nvSpPr>
        <dsp:cNvPr id="0" name=""/>
        <dsp:cNvSpPr/>
      </dsp:nvSpPr>
      <dsp:spPr>
        <a:xfrm>
          <a:off x="3237346" y="559306"/>
          <a:ext cx="4040906" cy="3232725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554" tIns="55880" rIns="142554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Core Responsibilities: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Aligns AI initiatives with core business goals.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Manages technology, ethics, and compliance.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Builds and attracts specialized AI teams.</a:t>
          </a:r>
        </a:p>
      </dsp:txBody>
      <dsp:txXfrm>
        <a:off x="4045527" y="559306"/>
        <a:ext cx="2424544" cy="3232725"/>
      </dsp:txXfrm>
    </dsp:sp>
    <dsp:sp modelId="{D13C058D-4B72-49FC-A815-A3B933B35728}">
      <dsp:nvSpPr>
        <dsp:cNvPr id="0" name=""/>
        <dsp:cNvSpPr/>
      </dsp:nvSpPr>
      <dsp:spPr>
        <a:xfrm>
          <a:off x="6470072" y="559306"/>
          <a:ext cx="4040906" cy="3232725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554" tIns="55880" rIns="142554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b="1" kern="1200" dirty="0"/>
            <a:t>E</a:t>
          </a:r>
          <a:r>
            <a:rPr lang="en-US" sz="2200" b="1" kern="1200" dirty="0" err="1"/>
            <a:t>ssential</a:t>
          </a:r>
          <a:r>
            <a:rPr lang="en-US" sz="2200" b="1" kern="1200" dirty="0"/>
            <a:t> Skills:</a:t>
          </a:r>
          <a:r>
            <a:rPr lang="en-US" sz="2200" kern="1200" dirty="0"/>
            <a:t> A unique blend of </a:t>
          </a:r>
          <a:r>
            <a:rPr lang="en-US" sz="2200" b="1" kern="1200" dirty="0"/>
            <a:t>Technical Expertise, Strategic Vision, and Ethical Insight.</a:t>
          </a:r>
          <a:endParaRPr lang="en-US" sz="2200" kern="1200" dirty="0"/>
        </a:p>
      </dsp:txBody>
      <dsp:txXfrm>
        <a:off x="7278253" y="559306"/>
        <a:ext cx="2424544" cy="3232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D9139-526A-4610-8BD4-D2A41D91206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 dirty="0"/>
            <a:t>Compete</a:t>
          </a:r>
          <a:r>
            <a:rPr lang="en-US" sz="2100" b="1" kern="1200" dirty="0"/>
            <a:t> Where it Counts:</a:t>
          </a:r>
          <a:r>
            <a:rPr lang="en-US" sz="2100" kern="1200" dirty="0"/>
            <a:t> Focus talent acquisition on AI, Cybersecurity, &amp; Cloud.</a:t>
          </a:r>
        </a:p>
      </dsp:txBody>
      <dsp:txXfrm>
        <a:off x="821" y="1776404"/>
        <a:ext cx="3327201" cy="2395585"/>
      </dsp:txXfrm>
    </dsp:sp>
    <dsp:sp modelId="{E171F0C5-565D-48AF-8017-B7F8B5D30D1C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21" y="179348"/>
        <a:ext cx="3327201" cy="1597056"/>
      </dsp:txXfrm>
    </dsp:sp>
    <dsp:sp modelId="{40A85585-3630-4521-BF9D-DDA9587E8C8F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Build for the Future:</a:t>
          </a:r>
          <a:r>
            <a:rPr lang="en-US" sz="2100" kern="1200"/>
            <a:t> Develop skills for both today's roles and tomorrow's innovations.</a:t>
          </a:r>
        </a:p>
      </dsp:txBody>
      <dsp:txXfrm>
        <a:off x="3594199" y="1776404"/>
        <a:ext cx="3327201" cy="2395585"/>
      </dsp:txXfrm>
    </dsp:sp>
    <dsp:sp modelId="{6410E353-616C-41D7-AECE-2BA7A60D1B38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1761B39E-2A8E-4EA9-9B9F-F8659FD1FF6B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Lead the Change:</a:t>
          </a:r>
          <a:r>
            <a:rPr lang="en-US" sz="2100" kern="1200"/>
            <a:t> Acknowledge the strategic imperative of dedicated AI leadership.</a:t>
          </a:r>
        </a:p>
      </dsp:txBody>
      <dsp:txXfrm>
        <a:off x="7187576" y="1776404"/>
        <a:ext cx="3327201" cy="2395585"/>
      </dsp:txXfrm>
    </dsp:sp>
    <dsp:sp modelId="{1785825B-D501-4015-9E5C-8F174B3CBDCF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485-3419-95C7-7D8D-B7DC4CD98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F3F24-2FBC-D50F-A9EB-933F90BB4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1688B-2AFE-720B-9E45-A0D37896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77A53-F4C8-46C6-65CB-99C7A1B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F8A14-8201-484C-DE5D-2045DAB6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2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6953-0A4F-AD17-D12E-B0061F1A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A0077-FD6F-6ED5-6C17-B88A7F561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38BF-C82F-3718-3BE1-3F12FD2E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AC91-18BA-3F44-F4DE-EF2DAC3F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5E2-6F56-FC8B-1A89-0E17ACDB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7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9C349-0B15-F528-9DF2-DA7E710E9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4FB8D-0E9B-877F-E9D7-1FB1AD69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339D-61D9-1852-5F7E-559A3CA3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E382-4A59-1DB0-C797-B72B1BA8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2A1B-6932-CEA6-94E3-EB3001B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63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5FFB-0D65-8349-0F93-B53E4695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395D-EEE9-6ECF-0909-A01EEC3F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9A30-E4E8-4E1B-9F5B-CEB7A615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C0F8-1FDA-9E6F-5BD6-B563CEE5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6219-4CA6-FDC7-01FE-2EA25E52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59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D145-4FDB-F003-B0EF-8398D73E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54DA-C0A4-49F2-41DE-E8642647B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682E-60F5-D20E-795A-5EE051A2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882D-0AA7-6FDB-9CD9-587B064B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708D-B958-2F7E-8AA9-EC873A02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1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082C-72C6-D08C-CB30-3A06F50A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D836-A5E3-47E3-6414-E70BDA196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2A8A2-6C7C-3984-0815-F764B7D9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79983-5CBA-8B21-7698-F2E390A2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19704-4287-465A-34C7-AB73EDD1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176CB-53FD-0656-EA03-A05CFA66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66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B1DF-C751-6FA5-8AED-5C35C240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05B10-D10D-3701-CFF5-194DF1D9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13A60-04D6-8C20-FB58-E7CD91C34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69C81-6EE4-CEB5-21C1-54B4A542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E4116-1CAB-A336-1A9C-D318CFF5D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2900C-F169-73FB-3672-F82E35A9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1BC7-F39E-8E16-CDF6-3602866C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369C0-66F2-C083-875F-06733386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FE99-7235-CECA-42AB-C2B50D9E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294B-2F94-B01A-B9AA-4B7F0426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5C8FF-625F-7181-B102-0592905E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F3F8F-9AC3-164F-70C1-AA7362CD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7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455A5-AAFF-37F2-3BBA-69634A47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9CC1A-BDD7-B99A-CBED-6EFBE67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ECB0-2839-8BAE-D6DB-BC09A92B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5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71DE-CCD9-7B07-F46D-126AE138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A598-8A8A-461D-B3D4-4158C758E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57AA-1574-DE43-0DEB-CBCA06C46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AA98C-20BB-FE5D-AEFE-167ADB49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3D3B-A5A6-CBFC-E243-12FE81D4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195A3-8FDF-FE64-6976-49C561FB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C148-226B-4BA1-BF96-7A314015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85928-B8DC-3E26-2805-FE329358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B5C8-9420-FDD8-E047-7309E4A0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7BF9-F2E4-51DE-3888-E45BDE4A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D0FD0-E94A-9117-74E6-E230DCAE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0863-B9D0-7F1C-7E2A-9DC3149A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6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1B560-48EB-1A57-A539-6E067F85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B6F1-050D-E6C1-931A-9FA6943F5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3132-29CD-E1E5-81E0-EDC0A68DC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74FE2-250C-4E9C-924A-ECD8E89DC28D}" type="datetimeFigureOut">
              <a:rPr lang="en-CA" smtClean="0"/>
              <a:t>2025-08-05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3214-457A-6941-26E8-4748B2330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78E8-B40F-A231-0CD3-4A19B07CB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3E46B-8ED2-4D26-8DC6-5BBE22B1E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60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glowing lines and dots&#10;&#10;AI-generated content may be incorrect.">
            <a:extLst>
              <a:ext uri="{FF2B5EF4-FFF2-40B4-BE49-F238E27FC236}">
                <a16:creationId xmlns:a16="http://schemas.microsoft.com/office/drawing/2014/main" id="{44F13688-E33D-E1BE-AD0A-DC0893F123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0FF34-006F-A450-9787-EB51809F6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b="1" dirty="0">
                <a:ln w="22225">
                  <a:solidFill>
                    <a:srgbClr val="FFFFFF"/>
                  </a:solidFill>
                </a:ln>
                <a:noFill/>
              </a:rPr>
              <a:t>The Talent Shift: Key IT Trends and the Strategic Rise of the Chief AI Officer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5A5A2B7-F37B-D331-15F1-6F056F60D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FFFFFF"/>
                </a:solidFill>
              </a:rPr>
              <a:t>Presented by: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Matthew Flores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Nischal Shrestha Kasula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Quintyn Taylor-Mcnutt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42D39-0852-8E5B-45D2-8E50BBC6A697}"/>
              </a:ext>
            </a:extLst>
          </p:cNvPr>
          <p:cNvSpPr txBox="1"/>
          <p:nvPr/>
        </p:nvSpPr>
        <p:spPr>
          <a:xfrm>
            <a:off x="9281984" y="6063337"/>
            <a:ext cx="2910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/>
              <a:t>A Report for JB Abbas and the Board of Directors</a:t>
            </a:r>
            <a:br>
              <a:rPr lang="en-US" sz="1000"/>
            </a:br>
            <a:r>
              <a:rPr lang="en-US" sz="1000" i="1"/>
              <a:t>MGMT-1224 | August 6, 2025</a:t>
            </a:r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78780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5EDBA-74D5-B7EF-BECA-6C6A3A90F3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530" b="132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328D0-3F11-DD5D-BFEB-22BC35C9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rgbClr val="FFFFFF"/>
                </a:solidFill>
              </a:rPr>
              <a:t>Navigating the Future of IT Talent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7B672C-1E22-4A79-52F1-C4D90FDB4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5118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17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blue lines">
            <a:extLst>
              <a:ext uri="{FF2B5EF4-FFF2-40B4-BE49-F238E27FC236}">
                <a16:creationId xmlns:a16="http://schemas.microsoft.com/office/drawing/2014/main" id="{80E230CF-6A26-9F16-CAFC-3371A8EE7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5173" y="-2668830"/>
            <a:ext cx="6861657" cy="12192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55E4B-2964-25FC-27DC-B4BEBDB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bg1">
                    <a:lumMod val="85000"/>
                  </a:schemeClr>
                </a:solidFill>
              </a:rPr>
              <a:t>The Talent Battleground: Where We Compete for Talent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E05FF-6831-F46F-EB3F-6C0E3AA0C02B}"/>
              </a:ext>
            </a:extLst>
          </p:cNvPr>
          <p:cNvSpPr txBox="1"/>
          <p:nvPr/>
        </p:nvSpPr>
        <p:spPr>
          <a:xfrm>
            <a:off x="724103" y="2552495"/>
            <a:ext cx="2959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Artificial Intelligence &amp; ML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#1 driver of new job creation and demand for specialized expertise.</a:t>
            </a:r>
          </a:p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CA" b="0" i="0" dirty="0">
                <a:solidFill>
                  <a:schemeClr val="bg1">
                    <a:lumMod val="85000"/>
                  </a:schemeClr>
                </a:solidFill>
                <a:effectLst/>
                <a:latin typeface="Inter"/>
              </a:rPr>
              <a:t>(Source: Barao, 2024)</a:t>
            </a:r>
            <a:endParaRPr lang="en-CA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FE16F-8230-817D-EF92-5DC2900DD63A}"/>
              </a:ext>
            </a:extLst>
          </p:cNvPr>
          <p:cNvSpPr txBox="1"/>
          <p:nvPr/>
        </p:nvSpPr>
        <p:spPr>
          <a:xfrm>
            <a:off x="4597857" y="2552495"/>
            <a:ext cx="2832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Cybersecurity</a:t>
            </a:r>
          </a:p>
          <a:p>
            <a:endParaRPr lang="en-CA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critical national shortage: 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1 in 6 Canadian roles remain unfilled.</a:t>
            </a:r>
          </a:p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(Source: Uribe, 2025)</a:t>
            </a:r>
            <a:endParaRPr lang="en-CA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E9440-8D11-4905-9B48-41DCB3EB1EFF}"/>
              </a:ext>
            </a:extLst>
          </p:cNvPr>
          <p:cNvSpPr txBox="1"/>
          <p:nvPr/>
        </p:nvSpPr>
        <p:spPr>
          <a:xfrm>
            <a:off x="8344611" y="2552495"/>
            <a:ext cx="308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Cloud Computing</a:t>
            </a:r>
          </a:p>
          <a:p>
            <a:pPr algn="ctr"/>
            <a:endParaRPr lang="en-CA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foundation of modern business: 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41% of companies struggle to hire.</a:t>
            </a:r>
          </a:p>
          <a:p>
            <a:pPr algn="ctr"/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(Source: Uribe, 2025)</a:t>
            </a:r>
            <a:endParaRPr lang="en-CA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92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lines and dots">
            <a:extLst>
              <a:ext uri="{FF2B5EF4-FFF2-40B4-BE49-F238E27FC236}">
                <a16:creationId xmlns:a16="http://schemas.microsoft.com/office/drawing/2014/main" id="{FC0A2C55-7946-A1AA-9010-56C28B7E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8292" y="-2668291"/>
            <a:ext cx="6855418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E3487-F9A2-8BE1-E7AB-6D40DD6F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0375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The Evolving Skillset: From Foundational to Future-Facing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3D545-5CC4-0C79-A8B2-F1EFA05DD606}"/>
              </a:ext>
            </a:extLst>
          </p:cNvPr>
          <p:cNvSpPr txBox="1"/>
          <p:nvPr/>
        </p:nvSpPr>
        <p:spPr>
          <a:xfrm>
            <a:off x="733168" y="2551837"/>
            <a:ext cx="4073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The in-Demand Roles We Need to Fill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AI / ML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Cybersecurity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Software Engineer /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73B67-3B46-F6BA-39CE-90575E7077A4}"/>
              </a:ext>
            </a:extLst>
          </p:cNvPr>
          <p:cNvSpPr txBox="1"/>
          <p:nvPr/>
        </p:nvSpPr>
        <p:spPr>
          <a:xfrm>
            <a:off x="6096000" y="2551837"/>
            <a:ext cx="5362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Emerging Skills Are Creating New Roles Entirely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1"/>
                </a:solidFill>
              </a:rPr>
              <a:t>AI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Risk Monitoring:</a:t>
            </a:r>
            <a:r>
              <a:rPr lang="en-US" dirty="0">
                <a:solidFill>
                  <a:schemeClr val="bg1"/>
                </a:solidFill>
              </a:rPr>
              <a:t> Mitigating the operational and ethical risks of AI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bg1"/>
                </a:solidFill>
              </a:rPr>
              <a:t>Q</a:t>
            </a:r>
            <a:r>
              <a:rPr lang="en-US" b="1" dirty="0" err="1">
                <a:solidFill>
                  <a:schemeClr val="bg1"/>
                </a:solidFill>
              </a:rPr>
              <a:t>uantum</a:t>
            </a:r>
            <a:r>
              <a:rPr lang="en-US" b="1" dirty="0">
                <a:solidFill>
                  <a:schemeClr val="bg1"/>
                </a:solidFill>
              </a:rPr>
              <a:t> Cybersecurity:</a:t>
            </a:r>
            <a:r>
              <a:rPr lang="en-US" dirty="0">
                <a:solidFill>
                  <a:schemeClr val="bg1"/>
                </a:solidFill>
              </a:rPr>
              <a:t> Preparing our defenses for the next generation of cyber threats.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6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875272-DE90-2A92-856D-45DBE04B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18DAD-E646-5261-0F23-4A3FE021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b="1" dirty="0"/>
            </a:br>
            <a:r>
              <a:rPr lang="en-US" b="1" dirty="0">
                <a:solidFill>
                  <a:schemeClr val="tx1">
                    <a:lumMod val="85000"/>
                  </a:schemeClr>
                </a:solidFill>
              </a:rPr>
              <a:t>Leadership for the AI Era: The Chief AI Officer</a:t>
            </a:r>
            <a:br>
              <a:rPr lang="en-US" sz="2800" b="1" dirty="0"/>
            </a:br>
            <a:endParaRPr lang="en-CA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FBBC0-039A-CEE5-F803-AA0699051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996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2306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71D4E-4E9F-79A3-F9B6-4C1828A19D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7810" b="792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1F79A-806B-ED9A-647C-696C7AC7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CA" sz="2800" b="1" dirty="0">
                <a:solidFill>
                  <a:srgbClr val="FFFFFF"/>
                </a:solidFill>
              </a:rPr>
            </a:br>
            <a:r>
              <a:rPr lang="en-CA" sz="4000" b="1" dirty="0">
                <a:solidFill>
                  <a:schemeClr val="tx1">
                    <a:lumMod val="85000"/>
                  </a:schemeClr>
                </a:solidFill>
              </a:rPr>
              <a:t>Key Takeaways &amp; Strategic Recommendation</a:t>
            </a:r>
            <a:br>
              <a:rPr lang="en-CA" sz="2800" b="1" dirty="0">
                <a:solidFill>
                  <a:srgbClr val="FFFFFF"/>
                </a:solidFill>
              </a:rPr>
            </a:br>
            <a:endParaRPr lang="en-CA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393563-D29C-AFA6-EE96-CDE740165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363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190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EF40E-67DD-202F-CFCA-102A966B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5600" b="1">
                <a:solidFill>
                  <a:schemeClr val="bg1"/>
                </a:solidFill>
              </a:rPr>
              <a:t>Questions?</a:t>
            </a:r>
            <a:endParaRPr lang="en-CA" sz="560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0AA7-8696-BDCE-A44A-C6D29C0C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000" i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i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i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i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CA" sz="2000" i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000" i="1">
                <a:solidFill>
                  <a:schemeClr val="bg1"/>
                </a:solidFill>
              </a:rPr>
              <a:t>Presented by:</a:t>
            </a:r>
            <a:br>
              <a:rPr lang="en-CA" sz="2000">
                <a:solidFill>
                  <a:schemeClr val="bg1"/>
                </a:solidFill>
              </a:rPr>
            </a:br>
            <a:r>
              <a:rPr lang="en-CA" sz="2000" i="1">
                <a:solidFill>
                  <a:schemeClr val="bg1"/>
                </a:solidFill>
              </a:rPr>
              <a:t>Matthew Flores</a:t>
            </a:r>
            <a:br>
              <a:rPr lang="en-CA" sz="2000">
                <a:solidFill>
                  <a:schemeClr val="bg1"/>
                </a:solidFill>
              </a:rPr>
            </a:br>
            <a:r>
              <a:rPr lang="en-CA" sz="2000" i="1">
                <a:solidFill>
                  <a:schemeClr val="bg1"/>
                </a:solidFill>
              </a:rPr>
              <a:t>Nischal Shrestha Kasula</a:t>
            </a:r>
            <a:br>
              <a:rPr lang="en-CA" sz="2000">
                <a:solidFill>
                  <a:schemeClr val="bg1"/>
                </a:solidFill>
              </a:rPr>
            </a:br>
            <a:r>
              <a:rPr lang="en-CA" sz="2000" i="1">
                <a:solidFill>
                  <a:schemeClr val="bg1"/>
                </a:solidFill>
              </a:rPr>
              <a:t>Quintyn Taylor-Mcnutt</a:t>
            </a:r>
            <a:endParaRPr lang="en-CA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Inter</vt:lpstr>
      <vt:lpstr>Office Theme</vt:lpstr>
      <vt:lpstr>The Talent Shift: Key IT Trends and the Strategic Rise of the Chief AI Officer</vt:lpstr>
      <vt:lpstr>Navigating the Future of IT Talent</vt:lpstr>
      <vt:lpstr>The Talent Battleground: Where We Compete for Talent</vt:lpstr>
      <vt:lpstr>The Evolving Skillset: From Foundational to Future-Facing</vt:lpstr>
      <vt:lpstr> Leadership for the AI Era: The Chief AI Officer </vt:lpstr>
      <vt:lpstr> Key Takeaways &amp; Strategic Recommendation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Nischal Shrestha</dc:creator>
  <cp:lastModifiedBy>Nischal Shrestha</cp:lastModifiedBy>
  <cp:revision>10</cp:revision>
  <dcterms:created xsi:type="dcterms:W3CDTF">2025-08-05T15:29:00Z</dcterms:created>
  <dcterms:modified xsi:type="dcterms:W3CDTF">2025-08-06T02:33:20Z</dcterms:modified>
</cp:coreProperties>
</file>